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336" r:id="rId4"/>
    <p:sldId id="334" r:id="rId5"/>
    <p:sldId id="327" r:id="rId6"/>
    <p:sldId id="335" r:id="rId7"/>
    <p:sldId id="328" r:id="rId8"/>
    <p:sldId id="329" r:id="rId9"/>
    <p:sldId id="330" r:id="rId10"/>
    <p:sldId id="331" r:id="rId11"/>
    <p:sldId id="332" r:id="rId12"/>
    <p:sldId id="333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CD41A"/>
    <a:srgbClr val="266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0" autoAdjust="0"/>
  </p:normalViewPr>
  <p:slideViewPr>
    <p:cSldViewPr>
      <p:cViewPr varScale="1">
        <p:scale>
          <a:sx n="68" d="100"/>
          <a:sy n="68" d="100"/>
        </p:scale>
        <p:origin x="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14/3/2025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14/3/2025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1578-2BF9-4A45-A1A2-4DD05ADB696F}" type="datetime1">
              <a:rPr lang="es-AR" smtClean="0"/>
              <a:t>14/3/2025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F49-A69B-48A0-9916-E9CD7992D2E8}" type="datetime1">
              <a:rPr lang="es-AR" smtClean="0"/>
              <a:t>14/3/2025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5D52-36E1-41A5-8C03-36A33390D230}" type="datetime1">
              <a:rPr lang="es-AR" smtClean="0"/>
              <a:t>14/3/2025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51D3-78C6-4E36-B5C9-DEBD62138ABB}" type="datetime1">
              <a:rPr lang="es-AR" smtClean="0"/>
              <a:t>14/3/2025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F54-155E-46B6-BDB0-C82F2966E991}" type="datetime1">
              <a:rPr lang="es-AR" smtClean="0"/>
              <a:t>14/3/2025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AD56-5962-4B75-886D-0AFA48799211}" type="datetime1">
              <a:rPr lang="es-AR" smtClean="0"/>
              <a:t>14/3/2025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365F-D6FD-422A-A007-BA3323840E91}" type="datetime1">
              <a:rPr lang="es-AR" smtClean="0"/>
              <a:t>14/3/2025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8EF9-0C01-4971-8C17-FEDE88A4E99E}" type="datetime1">
              <a:rPr lang="es-AR" smtClean="0"/>
              <a:t>14/3/2025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511-E16D-4D93-B50C-30D55A56C498}" type="datetime1">
              <a:rPr lang="es-AR" smtClean="0"/>
              <a:t>14/3/2025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434-6EED-4C56-8CF0-EBB6A7A8BB5D}" type="datetime1">
              <a:rPr lang="es-AR" smtClean="0"/>
              <a:t>14/3/2025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739-DA7B-44DD-88E9-497EEE903531}" type="datetime1">
              <a:rPr lang="es-AR" smtClean="0"/>
              <a:t>14/3/2025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14/3/2025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5 - LADAGA</a:t>
            </a:r>
            <a:endParaRPr lang="es-AR" sz="1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82140"/>
            <a:ext cx="2448272" cy="30603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62826"/>
            <a:ext cx="1920213" cy="288032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86879"/>
            <a:ext cx="3312368" cy="22068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1782140"/>
            <a:ext cx="2088232" cy="24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GEOMETRIA SUPERFICIES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600" dirty="0" smtClean="0"/>
              <a:t>Ejercicio. Pérgola.</a:t>
            </a: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231260" y="119675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Columnas proyecto: IPN 200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0"/>
          <a:stretch/>
        </p:blipFill>
        <p:spPr>
          <a:xfrm>
            <a:off x="1067416" y="2132856"/>
            <a:ext cx="4767976" cy="379255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271652" y="194258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IPN 200</a:t>
            </a:r>
          </a:p>
          <a:p>
            <a:r>
              <a:rPr lang="es-AR" sz="2000" dirty="0" smtClean="0"/>
              <a:t>A: 33,4 cm2</a:t>
            </a:r>
          </a:p>
          <a:p>
            <a:r>
              <a:rPr lang="es-AR" sz="2000" dirty="0" err="1" smtClean="0"/>
              <a:t>Jx</a:t>
            </a:r>
            <a:r>
              <a:rPr lang="es-AR" sz="2000" dirty="0" smtClean="0"/>
              <a:t>: 2140 cm4</a:t>
            </a:r>
          </a:p>
          <a:p>
            <a:r>
              <a:rPr lang="es-AR" sz="2000" dirty="0" err="1" smtClean="0"/>
              <a:t>Jy</a:t>
            </a:r>
            <a:r>
              <a:rPr lang="es-AR" sz="2000" dirty="0" smtClean="0"/>
              <a:t>: 117 cm4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" y="529047"/>
            <a:ext cx="6109675" cy="5376514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 flipV="1">
            <a:off x="56901" y="3752818"/>
            <a:ext cx="6143915" cy="166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6263680" y="336809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Columnas obra:       IPN 160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370260" y="412876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A: 22,8 cm2</a:t>
            </a:r>
          </a:p>
          <a:p>
            <a:r>
              <a:rPr lang="es-AR" sz="2000" dirty="0" err="1" smtClean="0"/>
              <a:t>Jx</a:t>
            </a:r>
            <a:r>
              <a:rPr lang="es-AR" sz="2000" dirty="0" smtClean="0"/>
              <a:t>: 935 cm4</a:t>
            </a:r>
          </a:p>
          <a:p>
            <a:r>
              <a:rPr lang="es-AR" sz="2000" dirty="0" err="1" smtClean="0"/>
              <a:t>Jy</a:t>
            </a:r>
            <a:r>
              <a:rPr lang="es-AR" sz="2000" dirty="0" smtClean="0"/>
              <a:t>: 54,7 cm4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4020" y="3526543"/>
            <a:ext cx="610967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6353844" y="5182286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Reduccion</a:t>
            </a:r>
            <a:r>
              <a:rPr lang="es-AR" sz="2000" dirty="0" smtClean="0"/>
              <a:t>  Altura: 20%</a:t>
            </a:r>
          </a:p>
          <a:p>
            <a:r>
              <a:rPr lang="es-AR" sz="2000" dirty="0" smtClean="0"/>
              <a:t>A: 32%   </a:t>
            </a:r>
          </a:p>
          <a:p>
            <a:r>
              <a:rPr lang="es-AR" sz="2000" dirty="0" err="1" smtClean="0"/>
              <a:t>Jx</a:t>
            </a:r>
            <a:r>
              <a:rPr lang="es-AR" sz="2000" dirty="0" smtClean="0"/>
              <a:t>: 56%</a:t>
            </a:r>
          </a:p>
          <a:p>
            <a:r>
              <a:rPr lang="es-AR" sz="2000" dirty="0" err="1" smtClean="0"/>
              <a:t>Jy</a:t>
            </a:r>
            <a:r>
              <a:rPr lang="es-AR" sz="2000" dirty="0" smtClean="0"/>
              <a:t>: 53%</a:t>
            </a:r>
          </a:p>
        </p:txBody>
      </p:sp>
    </p:spTree>
    <p:extLst>
      <p:ext uri="{BB962C8B-B14F-4D97-AF65-F5344CB8AC3E}">
        <p14:creationId xmlns:p14="http://schemas.microsoft.com/office/powerpoint/2010/main" val="39662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2" grpId="1" animBg="1"/>
      <p:bldP spid="15" grpId="0"/>
      <p:bldP spid="16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GEOMETRIA SUPERFICIES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/>
              <a:t>*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5- LADAGA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157858" y="1210076"/>
            <a:ext cx="759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Propuesta: Soldar 2 Planchuelas –75,2x6,4 mm 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28800"/>
            <a:ext cx="3770961" cy="367240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589645" y="2075202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1. Elegir Ejes de Referencias</a:t>
            </a:r>
            <a:endParaRPr lang="es-AR" sz="2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931809" y="248109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Coinciden con G IPN x–x , y-y</a:t>
            </a:r>
            <a:endParaRPr lang="es-AR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713885" y="2787254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2. Hallar el Baricentro</a:t>
            </a:r>
            <a:endParaRPr lang="es-AR" sz="2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983973" y="3141838"/>
            <a:ext cx="4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Figura con 2 ejes de </a:t>
            </a:r>
            <a:r>
              <a:rPr lang="es-AR" dirty="0" err="1" smtClean="0"/>
              <a:t>Simetria</a:t>
            </a:r>
            <a:r>
              <a:rPr lang="es-AR" dirty="0"/>
              <a:t> </a:t>
            </a:r>
            <a:r>
              <a:rPr lang="es-AR" dirty="0" smtClean="0">
                <a:sym typeface="Symbol"/>
              </a:rPr>
              <a:t> x-x e y-y</a:t>
            </a:r>
            <a:endParaRPr lang="es-AR" dirty="0" smtClean="0"/>
          </a:p>
          <a:p>
            <a:r>
              <a:rPr lang="es-AR" dirty="0" smtClean="0"/>
              <a:t>G está donde se cortan</a:t>
            </a:r>
            <a:endParaRPr lang="es-AR" dirty="0"/>
          </a:p>
        </p:txBody>
      </p:sp>
      <p:cxnSp>
        <p:nvCxnSpPr>
          <p:cNvPr id="26" name="25 Conector recto"/>
          <p:cNvCxnSpPr/>
          <p:nvPr/>
        </p:nvCxnSpPr>
        <p:spPr>
          <a:xfrm flipV="1">
            <a:off x="2871404" y="3416807"/>
            <a:ext cx="1772603" cy="372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974035" y="303208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rgbClr val="FF0000"/>
                </a:solidFill>
              </a:rPr>
              <a:t>G</a:t>
            </a:r>
            <a:endParaRPr lang="es-AR" sz="1600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23520" y="439210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3. Hallar Momentos de Inercia</a:t>
            </a:r>
            <a:endParaRPr lang="es-A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4983973" y="4733256"/>
                <a:ext cx="4752528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</a:rPr>
                      <m:t>𝐽𝑥</m:t>
                    </m:r>
                    <m:r>
                      <a:rPr lang="es-A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𝐼𝑃𝑁</m:t>
                        </m:r>
                        <m:r>
                          <a:rPr lang="es-AR" i="1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+ 2.(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/>
                          </a:rPr>
                          <m:t>𝑦𝐺𝑝h</m:t>
                        </m:r>
                      </m:e>
                      <m:sub/>
                      <m:sup>
                        <m:r>
                          <a:rPr lang="es-AR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 smtClean="0"/>
                  <a:t>)+</a:t>
                </a:r>
              </a:p>
              <a:p>
                <a:r>
                  <a:rPr lang="es-AR" dirty="0"/>
                  <a:t>+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</a:rPr>
                      <m:t>2.(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  <m:r>
                          <a:rPr lang="es-AR" i="1">
                            <a:latin typeface="Cambria Math"/>
                          </a:rPr>
                          <m:t>𝐺𝑝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/>
                  <a:t>)</a:t>
                </a: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73" y="4733256"/>
                <a:ext cx="4752528" cy="700192"/>
              </a:xfrm>
              <a:prstGeom prst="rect">
                <a:avLst/>
              </a:prstGeom>
              <a:blipFill rotWithShape="1">
                <a:blip r:embed="rId3"/>
                <a:stretch>
                  <a:fillRect l="-1155" t="-3478" b="-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3888000" y="2933999"/>
            <a:ext cx="90000" cy="9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Rectángulo"/>
          <p:cNvSpPr/>
          <p:nvPr/>
        </p:nvSpPr>
        <p:spPr>
          <a:xfrm>
            <a:off x="1771200" y="2936849"/>
            <a:ext cx="86400" cy="967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"/>
          <p:cNvSpPr/>
          <p:nvPr/>
        </p:nvSpPr>
        <p:spPr>
          <a:xfrm>
            <a:off x="1864800" y="3369625"/>
            <a:ext cx="9612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Rectángulo"/>
          <p:cNvSpPr/>
          <p:nvPr/>
        </p:nvSpPr>
        <p:spPr>
          <a:xfrm>
            <a:off x="2923200" y="3370640"/>
            <a:ext cx="9576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3262068" y="3093641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312189" y="306184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757706" y="257352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609781" y="2410434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076056" y="3756806"/>
            <a:ext cx="4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Gpv</a:t>
            </a:r>
            <a:r>
              <a:rPr lang="es-AR" dirty="0" smtClean="0"/>
              <a:t>= (8,315;0); (-8,315;0)</a:t>
            </a:r>
          </a:p>
          <a:p>
            <a:r>
              <a:rPr lang="es-AR" dirty="0" err="1" smtClean="0"/>
              <a:t>Gph</a:t>
            </a:r>
            <a:r>
              <a:rPr lang="es-AR" dirty="0" smtClean="0"/>
              <a:t>= (4,815;0); (-4,815;0)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589273" y="1640963"/>
            <a:ext cx="4749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Hallar las características geométricas</a:t>
            </a:r>
            <a:endParaRPr lang="es-A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1043607" y="5281280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7,62∗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0,64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=0,167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5281280"/>
                <a:ext cx="4062214" cy="522707"/>
              </a:xfrm>
              <a:prstGeom prst="rect">
                <a:avLst/>
              </a:prstGeom>
              <a:blipFill rotWithShape="1"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4710990" y="5301208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0,64∗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7,2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=23,59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90" y="5301208"/>
                <a:ext cx="4062214" cy="522707"/>
              </a:xfrm>
              <a:prstGeom prst="rect">
                <a:avLst/>
              </a:prstGeom>
              <a:blipFill rotWithShape="1">
                <a:blip r:embed="rId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1128328" y="5821462"/>
                <a:ext cx="8015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</a:rPr>
                      <m:t>𝐴</m:t>
                    </m:r>
                    <m:r>
                      <a:rPr lang="es-AR" b="0" i="1" smtClean="0">
                        <a:latin typeface="Cambria Math"/>
                      </a:rPr>
                      <m:t>𝑝h</m:t>
                    </m:r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𝐴</m:t>
                    </m:r>
                    <m:r>
                      <a:rPr lang="es-AR" b="0" i="1" dirty="0" smtClean="0">
                        <a:latin typeface="Cambria Math"/>
                      </a:rPr>
                      <m:t>𝑝𝑣</m:t>
                    </m:r>
                    <m:r>
                      <a:rPr lang="es-AR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𝑏</m:t>
                    </m:r>
                    <m:r>
                      <a:rPr lang="es-AR" b="0" i="1" dirty="0" smtClean="0">
                        <a:latin typeface="Cambria Math"/>
                      </a:rPr>
                      <m:t>∗</m:t>
                    </m:r>
                    <m:r>
                      <a:rPr lang="es-AR" b="0" i="1" dirty="0" smtClean="0">
                        <a:latin typeface="Cambria Math"/>
                      </a:rPr>
                      <m:t>h</m:t>
                    </m:r>
                    <m:r>
                      <a:rPr lang="es-AR" b="0" i="1" dirty="0" smtClean="0">
                        <a:latin typeface="Cambria Math"/>
                      </a:rPr>
                      <m:t>=0,64∗7,62=4,877</m:t>
                    </m:r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b="0" i="1" dirty="0" smtClean="0">
                        <a:latin typeface="Cambria Math"/>
                      </a:rPr>
                      <m:t>             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𝐼𝑃𝑁</m:t>
                        </m:r>
                        <m:r>
                          <a:rPr lang="es-AR" b="0" i="1" smtClean="0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0" smtClean="0">
                        <a:latin typeface="Cambria Math"/>
                      </a:rPr>
                      <m:t>935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i="1" dirty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28" y="5821462"/>
                <a:ext cx="801567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1114556" y="6183562"/>
                <a:ext cx="7417884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</a:rPr>
                      <m:t>𝑱𝒙</m:t>
                    </m:r>
                    <m:r>
                      <a:rPr lang="es-AR" b="1" i="1" smtClean="0">
                        <a:latin typeface="Cambria Math"/>
                      </a:rPr>
                      <m:t>=</m:t>
                    </m:r>
                    <m:r>
                      <a:rPr lang="es-AR" b="1" i="1" smtClean="0">
                        <a:latin typeface="Cambria Math"/>
                      </a:rPr>
                      <m:t>𝟗𝟑𝟓</m:t>
                    </m:r>
                    <m:r>
                      <a:rPr lang="es-AR" b="1" i="1" smtClean="0">
                        <a:latin typeface="Cambria Math"/>
                      </a:rPr>
                      <m:t>+ </m:t>
                    </m:r>
                    <m:r>
                      <a:rPr lang="es-AR" b="1" i="1" smtClean="0">
                        <a:latin typeface="Cambria Math"/>
                      </a:rPr>
                      <m:t>𝟐</m:t>
                    </m:r>
                    <m:r>
                      <a:rPr lang="es-AR" b="1" i="1" smtClean="0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𝟎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𝟏𝟔𝟕</m:t>
                    </m:r>
                  </m:oMath>
                </a14:m>
                <a:r>
                  <a:rPr lang="es-AR" b="1" dirty="0" smtClean="0"/>
                  <a:t>)+ </a:t>
                </a:r>
                <a14:m>
                  <m:oMath xmlns:m="http://schemas.openxmlformats.org/officeDocument/2006/math"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𝟐𝟑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𝟓𝟗</m:t>
                    </m:r>
                  </m:oMath>
                </a14:m>
                <a:r>
                  <a:rPr lang="es-AR" b="1" dirty="0" smtClean="0"/>
                  <a:t>) = 982,514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 dirty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s-AR" b="1" i="1" dirty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s-AR" b="1" dirty="0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6" y="6183562"/>
                <a:ext cx="7417884" cy="374846"/>
              </a:xfrm>
              <a:prstGeom prst="rect">
                <a:avLst/>
              </a:prstGeom>
              <a:blipFill rotWithShape="1">
                <a:blip r:embed="rId7"/>
                <a:stretch>
                  <a:fillRect l="-164" t="-6452" b="-241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21 Grupo"/>
          <p:cNvGrpSpPr/>
          <p:nvPr/>
        </p:nvGrpSpPr>
        <p:grpSpPr>
          <a:xfrm>
            <a:off x="1013842" y="1519221"/>
            <a:ext cx="3630165" cy="3519216"/>
            <a:chOff x="1013842" y="1519221"/>
            <a:chExt cx="3630165" cy="3519216"/>
          </a:xfrm>
        </p:grpSpPr>
        <p:cxnSp>
          <p:nvCxnSpPr>
            <p:cNvPr id="11" name="10 Conector recto"/>
            <p:cNvCxnSpPr/>
            <p:nvPr/>
          </p:nvCxnSpPr>
          <p:spPr>
            <a:xfrm>
              <a:off x="1146026" y="3420533"/>
              <a:ext cx="349798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2871404" y="1700808"/>
              <a:ext cx="0" cy="31683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1013842" y="307825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211960" y="312645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871404" y="151922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929087" y="469988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14 Conector recto"/>
          <p:cNvCxnSpPr/>
          <p:nvPr/>
        </p:nvCxnSpPr>
        <p:spPr>
          <a:xfrm>
            <a:off x="3402000" y="2621129"/>
            <a:ext cx="0" cy="13618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2871404" y="2750239"/>
            <a:ext cx="5305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2911845" y="2481094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accent3">
                    <a:lumMod val="75000"/>
                  </a:schemeClr>
                </a:solidFill>
              </a:rPr>
              <a:t>4,815</a:t>
            </a:r>
            <a:endParaRPr lang="es-A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1814400" y="2742699"/>
            <a:ext cx="0" cy="166043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1958784" y="4077571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0070C0"/>
                </a:solidFill>
              </a:rPr>
              <a:t>8,315</a:t>
            </a:r>
            <a:endParaRPr lang="es-AR" sz="1200" dirty="0">
              <a:solidFill>
                <a:srgbClr val="0070C0"/>
              </a:solidFill>
            </a:endParaRPr>
          </a:p>
        </p:txBody>
      </p:sp>
      <p:cxnSp>
        <p:nvCxnSpPr>
          <p:cNvPr id="46" name="45 Conector recto"/>
          <p:cNvCxnSpPr/>
          <p:nvPr/>
        </p:nvCxnSpPr>
        <p:spPr>
          <a:xfrm>
            <a:off x="1814400" y="4293096"/>
            <a:ext cx="1058517" cy="0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3" grpId="0"/>
      <p:bldP spid="24" grpId="0"/>
      <p:bldP spid="27" grpId="0"/>
      <p:bldP spid="28" grpId="0"/>
      <p:bldP spid="29" grpId="0"/>
      <p:bldP spid="35" grpId="0"/>
      <p:bldP spid="5" grpId="0"/>
      <p:bldP spid="36" grpId="0"/>
      <p:bldP spid="37" grpId="0"/>
      <p:bldP spid="38" grpId="0"/>
      <p:bldP spid="40" grpId="0"/>
      <p:bldP spid="4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28800"/>
            <a:ext cx="3770961" cy="36724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GEOMETRIA SUPERFICIES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/>
              <a:t>*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157858" y="1210076"/>
            <a:ext cx="759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Propuesta: Soldar 2 Planchuelas –75,2x6,4 mm 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974035" y="303208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rgbClr val="FF0000"/>
                </a:solidFill>
              </a:rPr>
              <a:t>G</a:t>
            </a:r>
            <a:endParaRPr lang="es-AR" sz="1600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10990" y="177281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3. Hallar Momentos de Inercia</a:t>
            </a:r>
            <a:endParaRPr lang="es-A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4814568" y="2236657"/>
                <a:ext cx="4752528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</a:rPr>
                      <m:t>𝐽𝑦</m:t>
                    </m:r>
                    <m:r>
                      <a:rPr lang="es-A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𝐼𝑃𝑁</m:t>
                        </m:r>
                        <m:r>
                          <a:rPr lang="es-AR" i="1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+ 2.(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𝐽𝑦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/>
                          </a:rPr>
                          <m:t>𝑥𝐺𝑝h</m:t>
                        </m:r>
                      </m:e>
                      <m:sub/>
                      <m:sup>
                        <m:r>
                          <a:rPr lang="es-AR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 smtClean="0"/>
                  <a:t>)+</a:t>
                </a:r>
              </a:p>
              <a:p>
                <a:r>
                  <a:rPr lang="es-AR" dirty="0"/>
                  <a:t>+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</a:rPr>
                      <m:t>2.(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/>
                          </a:rPr>
                          <m:t>𝑥𝐺𝑝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/>
                  <a:t>)</a:t>
                </a: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68" y="2236657"/>
                <a:ext cx="4752528" cy="700192"/>
              </a:xfrm>
              <a:prstGeom prst="rect">
                <a:avLst/>
              </a:prstGeom>
              <a:blipFill rotWithShape="1">
                <a:blip r:embed="rId3"/>
                <a:stretch>
                  <a:fillRect l="-1155" t="-3478" b="-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3888000" y="2933999"/>
            <a:ext cx="90000" cy="9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Rectángulo"/>
          <p:cNvSpPr/>
          <p:nvPr/>
        </p:nvSpPr>
        <p:spPr>
          <a:xfrm>
            <a:off x="1771200" y="2936849"/>
            <a:ext cx="86400" cy="967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"/>
          <p:cNvSpPr/>
          <p:nvPr/>
        </p:nvSpPr>
        <p:spPr>
          <a:xfrm>
            <a:off x="1864800" y="3369625"/>
            <a:ext cx="9612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Rectángulo"/>
          <p:cNvSpPr/>
          <p:nvPr/>
        </p:nvSpPr>
        <p:spPr>
          <a:xfrm>
            <a:off x="2923200" y="3370640"/>
            <a:ext cx="9576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3262068" y="3093641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312189" y="306184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757706" y="257352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609781" y="2410434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4846398" y="2986176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7,62∗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0,64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=0,167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98" y="2986176"/>
                <a:ext cx="4062214" cy="522707"/>
              </a:xfrm>
              <a:prstGeom prst="rect">
                <a:avLst/>
              </a:prstGeom>
              <a:blipFill rotWithShape="1"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4840123" y="3508883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0,64∗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7,</m:t>
                            </m:r>
                            <m: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s-AR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=23,59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23" y="3508883"/>
                <a:ext cx="4062214" cy="522707"/>
              </a:xfrm>
              <a:prstGeom prst="rect">
                <a:avLst/>
              </a:prstGeom>
              <a:blipFill>
                <a:blip r:embed="rId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4524604" y="4221088"/>
                <a:ext cx="8015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</a:rPr>
                      <m:t>𝐴</m:t>
                    </m:r>
                    <m:r>
                      <a:rPr lang="es-AR" b="0" i="1" smtClean="0">
                        <a:latin typeface="Cambria Math"/>
                      </a:rPr>
                      <m:t>𝑝h</m:t>
                    </m:r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𝐴</m:t>
                    </m:r>
                    <m:r>
                      <a:rPr lang="es-AR" b="0" i="1" dirty="0" smtClean="0">
                        <a:latin typeface="Cambria Math"/>
                      </a:rPr>
                      <m:t>𝑝𝑣</m:t>
                    </m:r>
                    <m:r>
                      <a:rPr lang="es-AR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𝑏</m:t>
                    </m:r>
                    <m:r>
                      <a:rPr lang="es-AR" b="0" i="1" dirty="0" smtClean="0">
                        <a:latin typeface="Cambria Math"/>
                      </a:rPr>
                      <m:t>∗</m:t>
                    </m:r>
                    <m:r>
                      <a:rPr lang="es-AR" b="0" i="1" dirty="0" smtClean="0">
                        <a:latin typeface="Cambria Math"/>
                      </a:rPr>
                      <m:t>h</m:t>
                    </m:r>
                    <m:r>
                      <a:rPr lang="es-AR" b="0" i="1" dirty="0" smtClean="0">
                        <a:latin typeface="Cambria Math"/>
                      </a:rPr>
                      <m:t>=0,64∗7,62=4,877</m:t>
                    </m:r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s-AR" b="0" i="1" dirty="0" smtClean="0">
                  <a:latin typeface="Cambria Math"/>
                </a:endParaRPr>
              </a:p>
              <a:p>
                <a:endParaRPr lang="es-A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𝐽𝑦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𝐼𝑃𝑁</m:t>
                        </m:r>
                        <m:r>
                          <a:rPr lang="es-AR" b="0" i="1" smtClean="0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0" smtClean="0">
                        <a:latin typeface="Cambria Math"/>
                      </a:rPr>
                      <m:t>54,7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i="1" dirty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04" y="4221088"/>
                <a:ext cx="8015672" cy="923330"/>
              </a:xfrm>
              <a:prstGeom prst="rect">
                <a:avLst/>
              </a:prstGeom>
              <a:blipFill rotWithShape="1">
                <a:blip r:embed="rId6"/>
                <a:stretch>
                  <a:fillRect t="-3289" b="-32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39 CuadroTexto"/>
              <p:cNvSpPr txBox="1"/>
              <p:nvPr/>
            </p:nvSpPr>
            <p:spPr>
              <a:xfrm>
                <a:off x="1114556" y="5297330"/>
                <a:ext cx="7417884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</a:rPr>
                      <m:t>𝑱𝒚</m:t>
                    </m:r>
                    <m:r>
                      <a:rPr lang="es-AR" b="1" i="1" smtClean="0">
                        <a:latin typeface="Cambria Math"/>
                      </a:rPr>
                      <m:t>=</m:t>
                    </m:r>
                    <m:r>
                      <a:rPr lang="es-AR" b="1" i="1" smtClean="0">
                        <a:latin typeface="Cambria Math"/>
                      </a:rPr>
                      <m:t>𝟓𝟒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𝟕</m:t>
                    </m:r>
                    <m:r>
                      <a:rPr lang="es-AR" b="1" i="1">
                        <a:latin typeface="Cambria Math"/>
                      </a:rPr>
                      <m:t>+ </m:t>
                    </m:r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𝟏𝟑𝟔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𝟔𝟓</m:t>
                    </m:r>
                  </m:oMath>
                </a14:m>
                <a:r>
                  <a:rPr lang="es-AR" b="1" dirty="0" smtClean="0"/>
                  <a:t>)+ </a:t>
                </a:r>
                <a14:m>
                  <m:oMath xmlns:m="http://schemas.openxmlformats.org/officeDocument/2006/math"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𝟑𝟑𝟕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s-AR" b="1" dirty="0" smtClean="0"/>
                  <a:t>) = </a:t>
                </a:r>
                <a:r>
                  <a:rPr lang="es-AR" b="1" dirty="0" smtClean="0"/>
                  <a:t>1002,74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 dirty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s-AR" b="1" i="1" dirty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s-AR" b="1" dirty="0"/>
              </a:p>
            </p:txBody>
          </p:sp>
        </mc:Choice>
        <mc:Fallback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6" y="5297330"/>
                <a:ext cx="7417884" cy="374846"/>
              </a:xfrm>
              <a:prstGeom prst="rect">
                <a:avLst/>
              </a:prstGeom>
              <a:blipFill>
                <a:blip r:embed="rId7"/>
                <a:stretch>
                  <a:fillRect l="-24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1122726" y="5672176"/>
                <a:ext cx="7417884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</a:rPr>
                      <m:t>𝑨</m:t>
                    </m:r>
                    <m:r>
                      <a:rPr lang="es-AR" b="1" i="1" smtClean="0">
                        <a:latin typeface="Cambria Math"/>
                      </a:rPr>
                      <m:t>=</m:t>
                    </m:r>
                    <m:r>
                      <a:rPr lang="es-AR" b="1" i="1" smtClean="0">
                        <a:latin typeface="Cambria Math"/>
                      </a:rPr>
                      <m:t>𝟐𝟐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𝟖</m:t>
                    </m:r>
                    <m:r>
                      <a:rPr lang="es-AR" b="1" i="1">
                        <a:latin typeface="Cambria Math"/>
                      </a:rPr>
                      <m:t>+ </m:t>
                    </m:r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𝟒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𝟖𝟕𝟕</m:t>
                    </m:r>
                  </m:oMath>
                </a14:m>
                <a:r>
                  <a:rPr lang="es-AR" b="1" dirty="0" smtClean="0"/>
                  <a:t>)+ </a:t>
                </a:r>
                <a14:m>
                  <m:oMath xmlns:m="http://schemas.openxmlformats.org/officeDocument/2006/math"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𝟒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𝟖𝟕𝟕</m:t>
                    </m:r>
                  </m:oMath>
                </a14:m>
                <a:r>
                  <a:rPr lang="es-AR" b="1" dirty="0" smtClean="0"/>
                  <a:t>) = 42,31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 dirty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s-AR" b="1" i="1" dirty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s-AR" b="1" dirty="0"/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26" y="5672176"/>
                <a:ext cx="7417884" cy="374846"/>
              </a:xfrm>
              <a:prstGeom prst="rect">
                <a:avLst/>
              </a:prstGeom>
              <a:blipFill rotWithShape="1">
                <a:blip r:embed="rId8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41 Conector recto"/>
          <p:cNvCxnSpPr/>
          <p:nvPr/>
        </p:nvCxnSpPr>
        <p:spPr>
          <a:xfrm>
            <a:off x="3402000" y="2621129"/>
            <a:ext cx="0" cy="13618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2871404" y="2750239"/>
            <a:ext cx="5305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2911845" y="2481094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accent3">
                    <a:lumMod val="75000"/>
                  </a:schemeClr>
                </a:solidFill>
              </a:rPr>
              <a:t>4,815</a:t>
            </a:r>
            <a:endParaRPr lang="es-A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5" name="44 Conector recto"/>
          <p:cNvCxnSpPr/>
          <p:nvPr/>
        </p:nvCxnSpPr>
        <p:spPr>
          <a:xfrm>
            <a:off x="1814400" y="2742699"/>
            <a:ext cx="0" cy="166043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1958784" y="4077571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0070C0"/>
                </a:solidFill>
              </a:rPr>
              <a:t>8,315</a:t>
            </a:r>
            <a:endParaRPr lang="es-AR" sz="1200" dirty="0">
              <a:solidFill>
                <a:srgbClr val="0070C0"/>
              </a:solidFill>
            </a:endParaRPr>
          </a:p>
        </p:txBody>
      </p:sp>
      <p:cxnSp>
        <p:nvCxnSpPr>
          <p:cNvPr id="47" name="46 Conector recto"/>
          <p:cNvCxnSpPr/>
          <p:nvPr/>
        </p:nvCxnSpPr>
        <p:spPr>
          <a:xfrm>
            <a:off x="1814400" y="4293096"/>
            <a:ext cx="1058517" cy="0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2871404" y="3416807"/>
            <a:ext cx="1772603" cy="372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1013842" y="1519221"/>
            <a:ext cx="3630165" cy="3519216"/>
            <a:chOff x="1013842" y="1519221"/>
            <a:chExt cx="3630165" cy="3519216"/>
          </a:xfrm>
        </p:grpSpPr>
        <p:cxnSp>
          <p:nvCxnSpPr>
            <p:cNvPr id="13" name="12 Conector recto"/>
            <p:cNvCxnSpPr/>
            <p:nvPr/>
          </p:nvCxnSpPr>
          <p:spPr>
            <a:xfrm>
              <a:off x="2871404" y="1700808"/>
              <a:ext cx="0" cy="31683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1013842" y="307825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211960" y="312645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871404" y="151922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929087" y="469988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1146026" y="3420533"/>
              <a:ext cx="349798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6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38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4192" y="998252"/>
            <a:ext cx="7498080" cy="4320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sz="2000" dirty="0" smtClean="0"/>
              <a:t>MOMENTO ESTATICO O DE PRIMER ORDEN</a:t>
            </a:r>
            <a:endParaRPr lang="en-US" sz="2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222619" y="1394990"/>
            <a:ext cx="2112613" cy="1641436"/>
            <a:chOff x="1222619" y="1394990"/>
            <a:chExt cx="2112613" cy="1641436"/>
          </a:xfrm>
        </p:grpSpPr>
        <p:cxnSp>
          <p:nvCxnSpPr>
            <p:cNvPr id="6" name="3 Conector recto de flecha"/>
            <p:cNvCxnSpPr/>
            <p:nvPr/>
          </p:nvCxnSpPr>
          <p:spPr>
            <a:xfrm flipV="1">
              <a:off x="1535500" y="1547954"/>
              <a:ext cx="0" cy="13038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13 Forma libre"/>
            <p:cNvSpPr/>
            <p:nvPr/>
          </p:nvSpPr>
          <p:spPr>
            <a:xfrm>
              <a:off x="1603592" y="1499250"/>
              <a:ext cx="1371600" cy="1066965"/>
            </a:xfrm>
            <a:custGeom>
              <a:avLst/>
              <a:gdLst>
                <a:gd name="connsiteX0" fmla="*/ 160020 w 1371600"/>
                <a:gd name="connsiteY0" fmla="*/ 419100 h 1066965"/>
                <a:gd name="connsiteX1" fmla="*/ 99060 w 1371600"/>
                <a:gd name="connsiteY1" fmla="*/ 434340 h 1066965"/>
                <a:gd name="connsiteX2" fmla="*/ 53340 w 1371600"/>
                <a:gd name="connsiteY2" fmla="*/ 464820 h 1066965"/>
                <a:gd name="connsiteX3" fmla="*/ 30480 w 1371600"/>
                <a:gd name="connsiteY3" fmla="*/ 533400 h 1066965"/>
                <a:gd name="connsiteX4" fmla="*/ 22860 w 1371600"/>
                <a:gd name="connsiteY4" fmla="*/ 556260 h 1066965"/>
                <a:gd name="connsiteX5" fmla="*/ 7620 w 1371600"/>
                <a:gd name="connsiteY5" fmla="*/ 647700 h 1066965"/>
                <a:gd name="connsiteX6" fmla="*/ 0 w 1371600"/>
                <a:gd name="connsiteY6" fmla="*/ 670560 h 1066965"/>
                <a:gd name="connsiteX7" fmla="*/ 15240 w 1371600"/>
                <a:gd name="connsiteY7" fmla="*/ 769620 h 1066965"/>
                <a:gd name="connsiteX8" fmla="*/ 30480 w 1371600"/>
                <a:gd name="connsiteY8" fmla="*/ 800100 h 1066965"/>
                <a:gd name="connsiteX9" fmla="*/ 53340 w 1371600"/>
                <a:gd name="connsiteY9" fmla="*/ 845820 h 1066965"/>
                <a:gd name="connsiteX10" fmla="*/ 76200 w 1371600"/>
                <a:gd name="connsiteY10" fmla="*/ 853440 h 1066965"/>
                <a:gd name="connsiteX11" fmla="*/ 106680 w 1371600"/>
                <a:gd name="connsiteY11" fmla="*/ 883920 h 1066965"/>
                <a:gd name="connsiteX12" fmla="*/ 121920 w 1371600"/>
                <a:gd name="connsiteY12" fmla="*/ 929640 h 1066965"/>
                <a:gd name="connsiteX13" fmla="*/ 144780 w 1371600"/>
                <a:gd name="connsiteY13" fmla="*/ 952500 h 1066965"/>
                <a:gd name="connsiteX14" fmla="*/ 160020 w 1371600"/>
                <a:gd name="connsiteY14" fmla="*/ 975360 h 1066965"/>
                <a:gd name="connsiteX15" fmla="*/ 182880 w 1371600"/>
                <a:gd name="connsiteY15" fmla="*/ 990600 h 1066965"/>
                <a:gd name="connsiteX16" fmla="*/ 205740 w 1371600"/>
                <a:gd name="connsiteY16" fmla="*/ 1013460 h 1066965"/>
                <a:gd name="connsiteX17" fmla="*/ 228600 w 1371600"/>
                <a:gd name="connsiteY17" fmla="*/ 1021080 h 1066965"/>
                <a:gd name="connsiteX18" fmla="*/ 358140 w 1371600"/>
                <a:gd name="connsiteY18" fmla="*/ 1036320 h 1066965"/>
                <a:gd name="connsiteX19" fmla="*/ 624840 w 1371600"/>
                <a:gd name="connsiteY19" fmla="*/ 1051560 h 1066965"/>
                <a:gd name="connsiteX20" fmla="*/ 784860 w 1371600"/>
                <a:gd name="connsiteY20" fmla="*/ 1051560 h 1066965"/>
                <a:gd name="connsiteX21" fmla="*/ 807720 w 1371600"/>
                <a:gd name="connsiteY21" fmla="*/ 1036320 h 1066965"/>
                <a:gd name="connsiteX22" fmla="*/ 830580 w 1371600"/>
                <a:gd name="connsiteY22" fmla="*/ 990600 h 1066965"/>
                <a:gd name="connsiteX23" fmla="*/ 853440 w 1371600"/>
                <a:gd name="connsiteY23" fmla="*/ 967740 h 1066965"/>
                <a:gd name="connsiteX24" fmla="*/ 861060 w 1371600"/>
                <a:gd name="connsiteY24" fmla="*/ 944880 h 1066965"/>
                <a:gd name="connsiteX25" fmla="*/ 967740 w 1371600"/>
                <a:gd name="connsiteY25" fmla="*/ 891540 h 1066965"/>
                <a:gd name="connsiteX26" fmla="*/ 1013460 w 1371600"/>
                <a:gd name="connsiteY26" fmla="*/ 883920 h 1066965"/>
                <a:gd name="connsiteX27" fmla="*/ 1150620 w 1371600"/>
                <a:gd name="connsiteY27" fmla="*/ 891540 h 1066965"/>
                <a:gd name="connsiteX28" fmla="*/ 1196340 w 1371600"/>
                <a:gd name="connsiteY28" fmla="*/ 883920 h 1066965"/>
                <a:gd name="connsiteX29" fmla="*/ 1203960 w 1371600"/>
                <a:gd name="connsiteY29" fmla="*/ 853440 h 1066965"/>
                <a:gd name="connsiteX30" fmla="*/ 1226820 w 1371600"/>
                <a:gd name="connsiteY30" fmla="*/ 769620 h 1066965"/>
                <a:gd name="connsiteX31" fmla="*/ 1242060 w 1371600"/>
                <a:gd name="connsiteY31" fmla="*/ 716280 h 1066965"/>
                <a:gd name="connsiteX32" fmla="*/ 1249680 w 1371600"/>
                <a:gd name="connsiteY32" fmla="*/ 693420 h 1066965"/>
                <a:gd name="connsiteX33" fmla="*/ 1257300 w 1371600"/>
                <a:gd name="connsiteY33" fmla="*/ 655320 h 1066965"/>
                <a:gd name="connsiteX34" fmla="*/ 1272540 w 1371600"/>
                <a:gd name="connsiteY34" fmla="*/ 624840 h 1066965"/>
                <a:gd name="connsiteX35" fmla="*/ 1280160 w 1371600"/>
                <a:gd name="connsiteY35" fmla="*/ 594360 h 1066965"/>
                <a:gd name="connsiteX36" fmla="*/ 1295400 w 1371600"/>
                <a:gd name="connsiteY36" fmla="*/ 571500 h 1066965"/>
                <a:gd name="connsiteX37" fmla="*/ 1310640 w 1371600"/>
                <a:gd name="connsiteY37" fmla="*/ 525780 h 1066965"/>
                <a:gd name="connsiteX38" fmla="*/ 1318260 w 1371600"/>
                <a:gd name="connsiteY38" fmla="*/ 502920 h 1066965"/>
                <a:gd name="connsiteX39" fmla="*/ 1325880 w 1371600"/>
                <a:gd name="connsiteY39" fmla="*/ 472440 h 1066965"/>
                <a:gd name="connsiteX40" fmla="*/ 1341120 w 1371600"/>
                <a:gd name="connsiteY40" fmla="*/ 449580 h 1066965"/>
                <a:gd name="connsiteX41" fmla="*/ 1356360 w 1371600"/>
                <a:gd name="connsiteY41" fmla="*/ 388620 h 1066965"/>
                <a:gd name="connsiteX42" fmla="*/ 1363980 w 1371600"/>
                <a:gd name="connsiteY42" fmla="*/ 358140 h 1066965"/>
                <a:gd name="connsiteX43" fmla="*/ 1371600 w 1371600"/>
                <a:gd name="connsiteY43" fmla="*/ 335280 h 1066965"/>
                <a:gd name="connsiteX44" fmla="*/ 1363980 w 1371600"/>
                <a:gd name="connsiteY44" fmla="*/ 266700 h 1066965"/>
                <a:gd name="connsiteX45" fmla="*/ 1325880 w 1371600"/>
                <a:gd name="connsiteY45" fmla="*/ 251460 h 1066965"/>
                <a:gd name="connsiteX46" fmla="*/ 1234440 w 1371600"/>
                <a:gd name="connsiteY46" fmla="*/ 213360 h 1066965"/>
                <a:gd name="connsiteX47" fmla="*/ 1181100 w 1371600"/>
                <a:gd name="connsiteY47" fmla="*/ 205740 h 1066965"/>
                <a:gd name="connsiteX48" fmla="*/ 1143000 w 1371600"/>
                <a:gd name="connsiteY48" fmla="*/ 190500 h 1066965"/>
                <a:gd name="connsiteX49" fmla="*/ 1097280 w 1371600"/>
                <a:gd name="connsiteY49" fmla="*/ 182880 h 1066965"/>
                <a:gd name="connsiteX50" fmla="*/ 1074420 w 1371600"/>
                <a:gd name="connsiteY50" fmla="*/ 167640 h 1066965"/>
                <a:gd name="connsiteX51" fmla="*/ 1005840 w 1371600"/>
                <a:gd name="connsiteY51" fmla="*/ 144780 h 1066965"/>
                <a:gd name="connsiteX52" fmla="*/ 982980 w 1371600"/>
                <a:gd name="connsiteY52" fmla="*/ 137160 h 1066965"/>
                <a:gd name="connsiteX53" fmla="*/ 952500 w 1371600"/>
                <a:gd name="connsiteY53" fmla="*/ 144780 h 1066965"/>
                <a:gd name="connsiteX54" fmla="*/ 944880 w 1371600"/>
                <a:gd name="connsiteY54" fmla="*/ 167640 h 1066965"/>
                <a:gd name="connsiteX55" fmla="*/ 922020 w 1371600"/>
                <a:gd name="connsiteY55" fmla="*/ 198120 h 1066965"/>
                <a:gd name="connsiteX56" fmla="*/ 899160 w 1371600"/>
                <a:gd name="connsiteY56" fmla="*/ 190500 h 1066965"/>
                <a:gd name="connsiteX57" fmla="*/ 883920 w 1371600"/>
                <a:gd name="connsiteY57" fmla="*/ 167640 h 1066965"/>
                <a:gd name="connsiteX58" fmla="*/ 853440 w 1371600"/>
                <a:gd name="connsiteY58" fmla="*/ 137160 h 1066965"/>
                <a:gd name="connsiteX59" fmla="*/ 830580 w 1371600"/>
                <a:gd name="connsiteY59" fmla="*/ 76200 h 1066965"/>
                <a:gd name="connsiteX60" fmla="*/ 792480 w 1371600"/>
                <a:gd name="connsiteY60" fmla="*/ 60960 h 1066965"/>
                <a:gd name="connsiteX61" fmla="*/ 762000 w 1371600"/>
                <a:gd name="connsiteY61" fmla="*/ 45720 h 1066965"/>
                <a:gd name="connsiteX62" fmla="*/ 739140 w 1371600"/>
                <a:gd name="connsiteY62" fmla="*/ 38100 h 1066965"/>
                <a:gd name="connsiteX63" fmla="*/ 708660 w 1371600"/>
                <a:gd name="connsiteY63" fmla="*/ 22860 h 1066965"/>
                <a:gd name="connsiteX64" fmla="*/ 624840 w 1371600"/>
                <a:gd name="connsiteY64" fmla="*/ 0 h 1066965"/>
                <a:gd name="connsiteX65" fmla="*/ 525780 w 1371600"/>
                <a:gd name="connsiteY65" fmla="*/ 7620 h 1066965"/>
                <a:gd name="connsiteX66" fmla="*/ 510540 w 1371600"/>
                <a:gd name="connsiteY66" fmla="*/ 30480 h 1066965"/>
                <a:gd name="connsiteX67" fmla="*/ 480060 w 1371600"/>
                <a:gd name="connsiteY67" fmla="*/ 45720 h 1066965"/>
                <a:gd name="connsiteX68" fmla="*/ 464820 w 1371600"/>
                <a:gd name="connsiteY68" fmla="*/ 68580 h 1066965"/>
                <a:gd name="connsiteX69" fmla="*/ 441960 w 1371600"/>
                <a:gd name="connsiteY69" fmla="*/ 91440 h 1066965"/>
                <a:gd name="connsiteX70" fmla="*/ 434340 w 1371600"/>
                <a:gd name="connsiteY70" fmla="*/ 114300 h 1066965"/>
                <a:gd name="connsiteX71" fmla="*/ 419100 w 1371600"/>
                <a:gd name="connsiteY71" fmla="*/ 144780 h 1066965"/>
                <a:gd name="connsiteX72" fmla="*/ 411480 w 1371600"/>
                <a:gd name="connsiteY72" fmla="*/ 167640 h 1066965"/>
                <a:gd name="connsiteX73" fmla="*/ 396240 w 1371600"/>
                <a:gd name="connsiteY73" fmla="*/ 190500 h 1066965"/>
                <a:gd name="connsiteX74" fmla="*/ 381000 w 1371600"/>
                <a:gd name="connsiteY74" fmla="*/ 220980 h 1066965"/>
                <a:gd name="connsiteX75" fmla="*/ 342900 w 1371600"/>
                <a:gd name="connsiteY75" fmla="*/ 266700 h 1066965"/>
                <a:gd name="connsiteX76" fmla="*/ 320040 w 1371600"/>
                <a:gd name="connsiteY76" fmla="*/ 274320 h 1066965"/>
                <a:gd name="connsiteX77" fmla="*/ 236220 w 1371600"/>
                <a:gd name="connsiteY77" fmla="*/ 281940 h 1066965"/>
                <a:gd name="connsiteX78" fmla="*/ 182880 w 1371600"/>
                <a:gd name="connsiteY78" fmla="*/ 350520 h 1066965"/>
                <a:gd name="connsiteX79" fmla="*/ 175260 w 1371600"/>
                <a:gd name="connsiteY79" fmla="*/ 373380 h 1066965"/>
                <a:gd name="connsiteX80" fmla="*/ 144780 w 1371600"/>
                <a:gd name="connsiteY80" fmla="*/ 419100 h 1066965"/>
                <a:gd name="connsiteX81" fmla="*/ 160020 w 1371600"/>
                <a:gd name="connsiteY81" fmla="*/ 419100 h 10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71600" h="1066965">
                  <a:moveTo>
                    <a:pt x="160020" y="419100"/>
                  </a:moveTo>
                  <a:cubicBezTo>
                    <a:pt x="149464" y="421211"/>
                    <a:pt x="112240" y="427018"/>
                    <a:pt x="99060" y="434340"/>
                  </a:cubicBezTo>
                  <a:cubicBezTo>
                    <a:pt x="83049" y="443235"/>
                    <a:pt x="53340" y="464820"/>
                    <a:pt x="53340" y="464820"/>
                  </a:cubicBezTo>
                  <a:lnTo>
                    <a:pt x="30480" y="533400"/>
                  </a:lnTo>
                  <a:lnTo>
                    <a:pt x="22860" y="556260"/>
                  </a:lnTo>
                  <a:cubicBezTo>
                    <a:pt x="18559" y="586367"/>
                    <a:pt x="15048" y="617987"/>
                    <a:pt x="7620" y="647700"/>
                  </a:cubicBezTo>
                  <a:cubicBezTo>
                    <a:pt x="5672" y="655492"/>
                    <a:pt x="2540" y="662940"/>
                    <a:pt x="0" y="670560"/>
                  </a:cubicBezTo>
                  <a:cubicBezTo>
                    <a:pt x="4083" y="711386"/>
                    <a:pt x="912" y="736189"/>
                    <a:pt x="15240" y="769620"/>
                  </a:cubicBezTo>
                  <a:cubicBezTo>
                    <a:pt x="19715" y="780061"/>
                    <a:pt x="26005" y="789659"/>
                    <a:pt x="30480" y="800100"/>
                  </a:cubicBezTo>
                  <a:cubicBezTo>
                    <a:pt x="37682" y="816905"/>
                    <a:pt x="37423" y="833086"/>
                    <a:pt x="53340" y="845820"/>
                  </a:cubicBezTo>
                  <a:cubicBezTo>
                    <a:pt x="59612" y="850838"/>
                    <a:pt x="68580" y="850900"/>
                    <a:pt x="76200" y="853440"/>
                  </a:cubicBezTo>
                  <a:cubicBezTo>
                    <a:pt x="106680" y="944880"/>
                    <a:pt x="55880" y="812800"/>
                    <a:pt x="106680" y="883920"/>
                  </a:cubicBezTo>
                  <a:cubicBezTo>
                    <a:pt x="116017" y="896992"/>
                    <a:pt x="110561" y="918281"/>
                    <a:pt x="121920" y="929640"/>
                  </a:cubicBezTo>
                  <a:cubicBezTo>
                    <a:pt x="129540" y="937260"/>
                    <a:pt x="137881" y="944221"/>
                    <a:pt x="144780" y="952500"/>
                  </a:cubicBezTo>
                  <a:cubicBezTo>
                    <a:pt x="150643" y="959535"/>
                    <a:pt x="153544" y="968884"/>
                    <a:pt x="160020" y="975360"/>
                  </a:cubicBezTo>
                  <a:cubicBezTo>
                    <a:pt x="166496" y="981836"/>
                    <a:pt x="175845" y="984737"/>
                    <a:pt x="182880" y="990600"/>
                  </a:cubicBezTo>
                  <a:cubicBezTo>
                    <a:pt x="191159" y="997499"/>
                    <a:pt x="196774" y="1007482"/>
                    <a:pt x="205740" y="1013460"/>
                  </a:cubicBezTo>
                  <a:cubicBezTo>
                    <a:pt x="212423" y="1017915"/>
                    <a:pt x="220808" y="1019132"/>
                    <a:pt x="228600" y="1021080"/>
                  </a:cubicBezTo>
                  <a:cubicBezTo>
                    <a:pt x="273775" y="1032374"/>
                    <a:pt x="307912" y="1033114"/>
                    <a:pt x="358140" y="1036320"/>
                  </a:cubicBezTo>
                  <a:lnTo>
                    <a:pt x="624840" y="1051560"/>
                  </a:lnTo>
                  <a:cubicBezTo>
                    <a:pt x="739379" y="1070650"/>
                    <a:pt x="686115" y="1073503"/>
                    <a:pt x="784860" y="1051560"/>
                  </a:cubicBezTo>
                  <a:cubicBezTo>
                    <a:pt x="792480" y="1046480"/>
                    <a:pt x="801244" y="1042796"/>
                    <a:pt x="807720" y="1036320"/>
                  </a:cubicBezTo>
                  <a:cubicBezTo>
                    <a:pt x="843690" y="1000350"/>
                    <a:pt x="805790" y="1027785"/>
                    <a:pt x="830580" y="990600"/>
                  </a:cubicBezTo>
                  <a:cubicBezTo>
                    <a:pt x="836558" y="981634"/>
                    <a:pt x="845820" y="975360"/>
                    <a:pt x="853440" y="967740"/>
                  </a:cubicBezTo>
                  <a:cubicBezTo>
                    <a:pt x="855980" y="960120"/>
                    <a:pt x="855057" y="950216"/>
                    <a:pt x="861060" y="944880"/>
                  </a:cubicBezTo>
                  <a:cubicBezTo>
                    <a:pt x="884828" y="923753"/>
                    <a:pt x="933353" y="897271"/>
                    <a:pt x="967740" y="891540"/>
                  </a:cubicBezTo>
                  <a:lnTo>
                    <a:pt x="1013460" y="883920"/>
                  </a:lnTo>
                  <a:cubicBezTo>
                    <a:pt x="1059180" y="886460"/>
                    <a:pt x="1104829" y="891540"/>
                    <a:pt x="1150620" y="891540"/>
                  </a:cubicBezTo>
                  <a:cubicBezTo>
                    <a:pt x="1166070" y="891540"/>
                    <a:pt x="1183768" y="892900"/>
                    <a:pt x="1196340" y="883920"/>
                  </a:cubicBezTo>
                  <a:cubicBezTo>
                    <a:pt x="1204862" y="877833"/>
                    <a:pt x="1201688" y="863663"/>
                    <a:pt x="1203960" y="853440"/>
                  </a:cubicBezTo>
                  <a:cubicBezTo>
                    <a:pt x="1218321" y="788817"/>
                    <a:pt x="1203031" y="840986"/>
                    <a:pt x="1226820" y="769620"/>
                  </a:cubicBezTo>
                  <a:cubicBezTo>
                    <a:pt x="1245090" y="714810"/>
                    <a:pt x="1222924" y="783257"/>
                    <a:pt x="1242060" y="716280"/>
                  </a:cubicBezTo>
                  <a:cubicBezTo>
                    <a:pt x="1244267" y="708557"/>
                    <a:pt x="1247732" y="701212"/>
                    <a:pt x="1249680" y="693420"/>
                  </a:cubicBezTo>
                  <a:cubicBezTo>
                    <a:pt x="1252821" y="680855"/>
                    <a:pt x="1253204" y="667607"/>
                    <a:pt x="1257300" y="655320"/>
                  </a:cubicBezTo>
                  <a:cubicBezTo>
                    <a:pt x="1260892" y="644544"/>
                    <a:pt x="1268552" y="635476"/>
                    <a:pt x="1272540" y="624840"/>
                  </a:cubicBezTo>
                  <a:cubicBezTo>
                    <a:pt x="1276217" y="615034"/>
                    <a:pt x="1276035" y="603986"/>
                    <a:pt x="1280160" y="594360"/>
                  </a:cubicBezTo>
                  <a:cubicBezTo>
                    <a:pt x="1283768" y="585942"/>
                    <a:pt x="1291681" y="579869"/>
                    <a:pt x="1295400" y="571500"/>
                  </a:cubicBezTo>
                  <a:cubicBezTo>
                    <a:pt x="1301924" y="556820"/>
                    <a:pt x="1305560" y="541020"/>
                    <a:pt x="1310640" y="525780"/>
                  </a:cubicBezTo>
                  <a:cubicBezTo>
                    <a:pt x="1313180" y="518160"/>
                    <a:pt x="1316312" y="510712"/>
                    <a:pt x="1318260" y="502920"/>
                  </a:cubicBezTo>
                  <a:cubicBezTo>
                    <a:pt x="1320800" y="492760"/>
                    <a:pt x="1321755" y="482066"/>
                    <a:pt x="1325880" y="472440"/>
                  </a:cubicBezTo>
                  <a:cubicBezTo>
                    <a:pt x="1329488" y="464022"/>
                    <a:pt x="1336040" y="457200"/>
                    <a:pt x="1341120" y="449580"/>
                  </a:cubicBezTo>
                  <a:lnTo>
                    <a:pt x="1356360" y="388620"/>
                  </a:lnTo>
                  <a:cubicBezTo>
                    <a:pt x="1358900" y="378460"/>
                    <a:pt x="1360668" y="368075"/>
                    <a:pt x="1363980" y="358140"/>
                  </a:cubicBezTo>
                  <a:lnTo>
                    <a:pt x="1371600" y="335280"/>
                  </a:lnTo>
                  <a:cubicBezTo>
                    <a:pt x="1369060" y="312420"/>
                    <a:pt x="1374994" y="286892"/>
                    <a:pt x="1363980" y="266700"/>
                  </a:cubicBezTo>
                  <a:cubicBezTo>
                    <a:pt x="1357430" y="254692"/>
                    <a:pt x="1338332" y="257120"/>
                    <a:pt x="1325880" y="251460"/>
                  </a:cubicBezTo>
                  <a:cubicBezTo>
                    <a:pt x="1283670" y="232274"/>
                    <a:pt x="1279468" y="223751"/>
                    <a:pt x="1234440" y="213360"/>
                  </a:cubicBezTo>
                  <a:cubicBezTo>
                    <a:pt x="1216939" y="209321"/>
                    <a:pt x="1198880" y="208280"/>
                    <a:pt x="1181100" y="205740"/>
                  </a:cubicBezTo>
                  <a:cubicBezTo>
                    <a:pt x="1168400" y="200660"/>
                    <a:pt x="1156196" y="194099"/>
                    <a:pt x="1143000" y="190500"/>
                  </a:cubicBezTo>
                  <a:cubicBezTo>
                    <a:pt x="1128094" y="186435"/>
                    <a:pt x="1111937" y="187766"/>
                    <a:pt x="1097280" y="182880"/>
                  </a:cubicBezTo>
                  <a:cubicBezTo>
                    <a:pt x="1088592" y="179984"/>
                    <a:pt x="1082789" y="171359"/>
                    <a:pt x="1074420" y="167640"/>
                  </a:cubicBezTo>
                  <a:lnTo>
                    <a:pt x="1005840" y="144780"/>
                  </a:lnTo>
                  <a:lnTo>
                    <a:pt x="982980" y="137160"/>
                  </a:lnTo>
                  <a:cubicBezTo>
                    <a:pt x="972820" y="139700"/>
                    <a:pt x="960678" y="138238"/>
                    <a:pt x="952500" y="144780"/>
                  </a:cubicBezTo>
                  <a:cubicBezTo>
                    <a:pt x="946228" y="149798"/>
                    <a:pt x="948865" y="160666"/>
                    <a:pt x="944880" y="167640"/>
                  </a:cubicBezTo>
                  <a:cubicBezTo>
                    <a:pt x="938579" y="178667"/>
                    <a:pt x="929640" y="187960"/>
                    <a:pt x="922020" y="198120"/>
                  </a:cubicBezTo>
                  <a:cubicBezTo>
                    <a:pt x="914400" y="195580"/>
                    <a:pt x="905432" y="195518"/>
                    <a:pt x="899160" y="190500"/>
                  </a:cubicBezTo>
                  <a:cubicBezTo>
                    <a:pt x="892009" y="184779"/>
                    <a:pt x="889880" y="174593"/>
                    <a:pt x="883920" y="167640"/>
                  </a:cubicBezTo>
                  <a:cubicBezTo>
                    <a:pt x="874569" y="156731"/>
                    <a:pt x="863600" y="147320"/>
                    <a:pt x="853440" y="137160"/>
                  </a:cubicBezTo>
                  <a:cubicBezTo>
                    <a:pt x="849838" y="119150"/>
                    <a:pt x="848893" y="89281"/>
                    <a:pt x="830580" y="76200"/>
                  </a:cubicBezTo>
                  <a:cubicBezTo>
                    <a:pt x="819449" y="68250"/>
                    <a:pt x="804979" y="66515"/>
                    <a:pt x="792480" y="60960"/>
                  </a:cubicBezTo>
                  <a:cubicBezTo>
                    <a:pt x="782100" y="56347"/>
                    <a:pt x="772441" y="50195"/>
                    <a:pt x="762000" y="45720"/>
                  </a:cubicBezTo>
                  <a:cubicBezTo>
                    <a:pt x="754617" y="42556"/>
                    <a:pt x="746523" y="41264"/>
                    <a:pt x="739140" y="38100"/>
                  </a:cubicBezTo>
                  <a:cubicBezTo>
                    <a:pt x="728699" y="33625"/>
                    <a:pt x="719207" y="27079"/>
                    <a:pt x="708660" y="22860"/>
                  </a:cubicBezTo>
                  <a:cubicBezTo>
                    <a:pt x="669989" y="7391"/>
                    <a:pt x="663104" y="7653"/>
                    <a:pt x="624840" y="0"/>
                  </a:cubicBezTo>
                  <a:cubicBezTo>
                    <a:pt x="591820" y="2540"/>
                    <a:pt x="557779" y="-913"/>
                    <a:pt x="525780" y="7620"/>
                  </a:cubicBezTo>
                  <a:cubicBezTo>
                    <a:pt x="516931" y="9980"/>
                    <a:pt x="517575" y="24617"/>
                    <a:pt x="510540" y="30480"/>
                  </a:cubicBezTo>
                  <a:cubicBezTo>
                    <a:pt x="501814" y="37752"/>
                    <a:pt x="490220" y="40640"/>
                    <a:pt x="480060" y="45720"/>
                  </a:cubicBezTo>
                  <a:cubicBezTo>
                    <a:pt x="474980" y="53340"/>
                    <a:pt x="470683" y="61545"/>
                    <a:pt x="464820" y="68580"/>
                  </a:cubicBezTo>
                  <a:cubicBezTo>
                    <a:pt x="457921" y="76859"/>
                    <a:pt x="447938" y="82474"/>
                    <a:pt x="441960" y="91440"/>
                  </a:cubicBezTo>
                  <a:cubicBezTo>
                    <a:pt x="437505" y="98123"/>
                    <a:pt x="437504" y="106917"/>
                    <a:pt x="434340" y="114300"/>
                  </a:cubicBezTo>
                  <a:cubicBezTo>
                    <a:pt x="429865" y="124741"/>
                    <a:pt x="423575" y="134339"/>
                    <a:pt x="419100" y="144780"/>
                  </a:cubicBezTo>
                  <a:cubicBezTo>
                    <a:pt x="415936" y="152163"/>
                    <a:pt x="415072" y="160456"/>
                    <a:pt x="411480" y="167640"/>
                  </a:cubicBezTo>
                  <a:cubicBezTo>
                    <a:pt x="407384" y="175831"/>
                    <a:pt x="400784" y="182549"/>
                    <a:pt x="396240" y="190500"/>
                  </a:cubicBezTo>
                  <a:cubicBezTo>
                    <a:pt x="390604" y="200363"/>
                    <a:pt x="386636" y="211117"/>
                    <a:pt x="381000" y="220980"/>
                  </a:cubicBezTo>
                  <a:cubicBezTo>
                    <a:pt x="372350" y="236118"/>
                    <a:pt x="357448" y="257001"/>
                    <a:pt x="342900" y="266700"/>
                  </a:cubicBezTo>
                  <a:cubicBezTo>
                    <a:pt x="336217" y="271155"/>
                    <a:pt x="327991" y="273184"/>
                    <a:pt x="320040" y="274320"/>
                  </a:cubicBezTo>
                  <a:cubicBezTo>
                    <a:pt x="292267" y="278288"/>
                    <a:pt x="264160" y="279400"/>
                    <a:pt x="236220" y="281940"/>
                  </a:cubicBezTo>
                  <a:cubicBezTo>
                    <a:pt x="216496" y="301664"/>
                    <a:pt x="191994" y="323177"/>
                    <a:pt x="182880" y="350520"/>
                  </a:cubicBezTo>
                  <a:cubicBezTo>
                    <a:pt x="180340" y="358140"/>
                    <a:pt x="179161" y="366359"/>
                    <a:pt x="175260" y="373380"/>
                  </a:cubicBezTo>
                  <a:cubicBezTo>
                    <a:pt x="166365" y="389391"/>
                    <a:pt x="152971" y="402717"/>
                    <a:pt x="144780" y="419100"/>
                  </a:cubicBezTo>
                  <a:lnTo>
                    <a:pt x="160020" y="41910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17 CuadroTexto"/>
            <p:cNvSpPr txBox="1"/>
            <p:nvPr/>
          </p:nvSpPr>
          <p:spPr>
            <a:xfrm>
              <a:off x="1222619" y="139499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y</a:t>
              </a:r>
            </a:p>
          </p:txBody>
        </p:sp>
        <p:sp>
          <p:nvSpPr>
            <p:cNvPr id="9" name="18 CuadroTexto"/>
            <p:cNvSpPr txBox="1"/>
            <p:nvPr/>
          </p:nvSpPr>
          <p:spPr>
            <a:xfrm>
              <a:off x="2975192" y="266709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x</a:t>
              </a:r>
            </a:p>
          </p:txBody>
        </p:sp>
        <p:sp>
          <p:nvSpPr>
            <p:cNvPr id="10" name="45 CuadroTexto"/>
            <p:cNvSpPr txBox="1"/>
            <p:nvPr/>
          </p:nvSpPr>
          <p:spPr>
            <a:xfrm>
              <a:off x="1255909" y="25807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o</a:t>
              </a:r>
              <a:endParaRPr lang="es-AR" dirty="0"/>
            </a:p>
          </p:txBody>
        </p:sp>
        <p:cxnSp>
          <p:nvCxnSpPr>
            <p:cNvPr id="12" name="3 Conector recto de flecha"/>
            <p:cNvCxnSpPr/>
            <p:nvPr/>
          </p:nvCxnSpPr>
          <p:spPr>
            <a:xfrm>
              <a:off x="1454847" y="2719179"/>
              <a:ext cx="17490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aralelogramo 15"/>
          <p:cNvSpPr/>
          <p:nvPr/>
        </p:nvSpPr>
        <p:spPr>
          <a:xfrm>
            <a:off x="2339752" y="1916832"/>
            <a:ext cx="72008" cy="72008"/>
          </a:xfrm>
          <a:prstGeom prst="parallelogram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8 CuadroTexto"/>
          <p:cNvSpPr txBox="1"/>
          <p:nvPr/>
        </p:nvSpPr>
        <p:spPr>
          <a:xfrm>
            <a:off x="2358187" y="1659907"/>
            <a:ext cx="63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dA</a:t>
            </a:r>
            <a:endParaRPr lang="es-AR" dirty="0"/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1535500" y="2950099"/>
            <a:ext cx="8226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2358187" y="1988840"/>
            <a:ext cx="0" cy="10801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535499" y="1948644"/>
            <a:ext cx="840257" cy="99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1412669" y="1948644"/>
            <a:ext cx="6174" cy="7705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8 CuadroTexto"/>
          <p:cNvSpPr txBox="1"/>
          <p:nvPr/>
        </p:nvSpPr>
        <p:spPr>
          <a:xfrm>
            <a:off x="1940389" y="2667839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x</a:t>
            </a:r>
          </a:p>
        </p:txBody>
      </p:sp>
      <p:sp>
        <p:nvSpPr>
          <p:cNvPr id="32" name="18 CuadroTexto"/>
          <p:cNvSpPr txBox="1"/>
          <p:nvPr/>
        </p:nvSpPr>
        <p:spPr>
          <a:xfrm>
            <a:off x="1104033" y="200373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y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3563888" y="1628800"/>
                <a:ext cx="3744416" cy="187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Sección Transversal de un cuerpo</a:t>
                </a:r>
              </a:p>
              <a:p>
                <a:r>
                  <a:rPr lang="es-MX" dirty="0" smtClean="0"/>
                  <a:t>Sistema Coordenadas x-y</a:t>
                </a:r>
              </a:p>
              <a:p>
                <a:endParaRPr lang="es-MX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A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i="1" dirty="0">
                            <a:latin typeface="Cambria Math"/>
                          </a:rPr>
                          <m:t>𝑦𝑑𝐴</m:t>
                        </m:r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i="1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s-A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i="1" dirty="0">
                            <a:latin typeface="Cambria Math"/>
                          </a:rPr>
                          <m:t>𝑥𝑑𝐴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628800"/>
                <a:ext cx="3744416" cy="1875513"/>
              </a:xfrm>
              <a:prstGeom prst="rect">
                <a:avLst/>
              </a:prstGeom>
              <a:blipFill>
                <a:blip r:embed="rId2"/>
                <a:stretch>
                  <a:fillRect l="-1466" t="-16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5076056" y="2405484"/>
                <a:ext cx="3318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Unidad:  </a:t>
                </a:r>
                <a:r>
                  <a:rPr lang="es-MX" sz="2800" dirty="0" smtClean="0">
                    <a:sym typeface="Symbol" panose="05050102010706020507" pitchFamily="18" charset="2"/>
                  </a:rPr>
                  <a:t>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MX" sz="2800" dirty="0" smtClean="0">
                    <a:sym typeface="Symbol" panose="05050102010706020507" pitchFamily="18" charset="2"/>
                  </a:rPr>
                  <a:t></a:t>
                </a:r>
                <a:r>
                  <a:rPr lang="es-MX" sz="2800" dirty="0" smtClean="0"/>
                  <a:t> </a:t>
                </a:r>
                <a14:m>
                  <m:oMath xmlns:m="http://schemas.openxmlformats.org/officeDocument/2006/math">
                    <m:r>
                      <a:rPr lang="es-MX" sz="28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05484"/>
                <a:ext cx="3318520" cy="523220"/>
              </a:xfrm>
              <a:prstGeom prst="rect">
                <a:avLst/>
              </a:prstGeom>
              <a:blipFill>
                <a:blip r:embed="rId3"/>
                <a:stretch>
                  <a:fillRect l="-1654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adroTexto 34"/>
          <p:cNvSpPr txBox="1"/>
          <p:nvPr/>
        </p:nvSpPr>
        <p:spPr>
          <a:xfrm>
            <a:off x="1370270" y="338300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Desplazamos Ejes  (</a:t>
            </a:r>
            <a:r>
              <a:rPr lang="es-MX" dirty="0" err="1" smtClean="0"/>
              <a:t>a;b</a:t>
            </a:r>
            <a:r>
              <a:rPr lang="es-MX" dirty="0" smtClean="0"/>
              <a:t>)</a:t>
            </a:r>
          </a:p>
        </p:txBody>
      </p:sp>
      <p:cxnSp>
        <p:nvCxnSpPr>
          <p:cNvPr id="36" name="3 Conector recto de flecha"/>
          <p:cNvCxnSpPr/>
          <p:nvPr/>
        </p:nvCxnSpPr>
        <p:spPr>
          <a:xfrm flipV="1">
            <a:off x="1928124" y="1063712"/>
            <a:ext cx="0" cy="1303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 Conector recto de flecha"/>
          <p:cNvCxnSpPr/>
          <p:nvPr/>
        </p:nvCxnSpPr>
        <p:spPr>
          <a:xfrm>
            <a:off x="1847471" y="2234937"/>
            <a:ext cx="174900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V="1">
            <a:off x="1521831" y="2055545"/>
            <a:ext cx="398413" cy="407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 flipV="1">
            <a:off x="2127091" y="2229814"/>
            <a:ext cx="2440" cy="4788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8 CuadroTexto"/>
          <p:cNvSpPr txBox="1"/>
          <p:nvPr/>
        </p:nvSpPr>
        <p:spPr>
          <a:xfrm>
            <a:off x="1538577" y="159911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a</a:t>
            </a:r>
            <a:endParaRPr lang="es-AR" sz="1600" dirty="0"/>
          </a:p>
        </p:txBody>
      </p:sp>
      <p:sp>
        <p:nvSpPr>
          <p:cNvPr id="41" name="18 CuadroTexto"/>
          <p:cNvSpPr txBox="1"/>
          <p:nvPr/>
        </p:nvSpPr>
        <p:spPr>
          <a:xfrm>
            <a:off x="1890985" y="2251678"/>
            <a:ext cx="22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b</a:t>
            </a:r>
            <a:endParaRPr lang="es-AR" sz="1600" dirty="0"/>
          </a:p>
        </p:txBody>
      </p:sp>
      <p:sp>
        <p:nvSpPr>
          <p:cNvPr id="52" name="17 CuadroTexto"/>
          <p:cNvSpPr txBox="1"/>
          <p:nvPr/>
        </p:nvSpPr>
        <p:spPr>
          <a:xfrm>
            <a:off x="1547664" y="995184"/>
            <a:ext cx="4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y’</a:t>
            </a:r>
            <a:endParaRPr lang="es-AR" dirty="0"/>
          </a:p>
        </p:txBody>
      </p:sp>
      <p:sp>
        <p:nvSpPr>
          <p:cNvPr id="53" name="18 CuadroTexto"/>
          <p:cNvSpPr txBox="1"/>
          <p:nvPr/>
        </p:nvSpPr>
        <p:spPr>
          <a:xfrm>
            <a:off x="3192838" y="21505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x'</a:t>
            </a:r>
            <a:endParaRPr lang="es-AR" dirty="0"/>
          </a:p>
        </p:txBody>
      </p:sp>
      <p:sp>
        <p:nvSpPr>
          <p:cNvPr id="54" name="CuadroTexto 53"/>
          <p:cNvSpPr txBox="1"/>
          <p:nvPr/>
        </p:nvSpPr>
        <p:spPr>
          <a:xfrm>
            <a:off x="3707904" y="4014119"/>
            <a:ext cx="331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a; b</a:t>
            </a:r>
            <a:r>
              <a:rPr lang="es-MX" dirty="0" smtClean="0">
                <a:sym typeface="Symbol" panose="05050102010706020507" pitchFamily="18" charset="2"/>
              </a:rPr>
              <a:t> positivo, nulo o negativo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3707904" y="3325104"/>
                <a:ext cx="3744416" cy="7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A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i="1" dirty="0">
                            <a:latin typeface="Cambria Math"/>
                          </a:rPr>
                          <m:t>𝑦</m:t>
                        </m:r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AR" i="1" dirty="0">
                            <a:latin typeface="Cambria Math"/>
                          </a:rPr>
                          <m:t>𝑑𝐴</m:t>
                        </m:r>
                      </m:e>
                    </m:nary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i="1">
                            <a:latin typeface="Cambria Math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𝑏𝐴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i="1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s-A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i="1" dirty="0">
                            <a:latin typeface="Cambria Math"/>
                          </a:rPr>
                          <m:t>𝑥</m:t>
                        </m:r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AR" i="1" dirty="0">
                            <a:latin typeface="Cambria Math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s-MX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25104"/>
                <a:ext cx="3744416" cy="744306"/>
              </a:xfrm>
              <a:prstGeom prst="rect">
                <a:avLst/>
              </a:prstGeom>
              <a:blipFill>
                <a:blip r:embed="rId4"/>
                <a:stretch>
                  <a:fillRect t="-71545" b="-10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/>
              <p:cNvSpPr txBox="1"/>
              <p:nvPr/>
            </p:nvSpPr>
            <p:spPr>
              <a:xfrm>
                <a:off x="3995936" y="4523925"/>
                <a:ext cx="2435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Cuando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MX" dirty="0" smtClean="0"/>
                  <a:t>=0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MX" dirty="0" smtClean="0"/>
                  <a:t> </a:t>
                </a:r>
              </a:p>
            </p:txBody>
          </p:sp>
        </mc:Choice>
        <mc:Fallback xmlns="">
          <p:sp>
            <p:nvSpPr>
              <p:cNvPr id="56" name="Cuadro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23925"/>
                <a:ext cx="2435859" cy="369332"/>
              </a:xfrm>
              <a:prstGeom prst="rect">
                <a:avLst/>
              </a:prstGeom>
              <a:blipFill>
                <a:blip r:embed="rId5"/>
                <a:stretch>
                  <a:fillRect l="-22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uadroTexto 56"/>
          <p:cNvSpPr txBox="1"/>
          <p:nvPr/>
        </p:nvSpPr>
        <p:spPr>
          <a:xfrm>
            <a:off x="1231833" y="4531064"/>
            <a:ext cx="289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EJES BARICENTRICOS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/>
              <p:cNvSpPr txBox="1"/>
              <p:nvPr/>
            </p:nvSpPr>
            <p:spPr>
              <a:xfrm>
                <a:off x="3242478" y="4875341"/>
                <a:ext cx="2435859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s-AR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78" y="4875341"/>
                <a:ext cx="2435859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uadroTexto 59"/>
              <p:cNvSpPr txBox="1"/>
              <p:nvPr/>
            </p:nvSpPr>
            <p:spPr>
              <a:xfrm>
                <a:off x="4590565" y="4854433"/>
                <a:ext cx="2435859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Cuadro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565" y="4854433"/>
                <a:ext cx="2435859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uadroTexto 61"/>
          <p:cNvSpPr txBox="1"/>
          <p:nvPr/>
        </p:nvSpPr>
        <p:spPr>
          <a:xfrm>
            <a:off x="971600" y="5642036"/>
            <a:ext cx="733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dirty="0"/>
              <a:t>Si una figura tiene un eje de simetría, el baricentro está sobre ese eje.	</a:t>
            </a:r>
          </a:p>
          <a:p>
            <a:pPr marL="82296" indent="0">
              <a:buNone/>
            </a:pPr>
            <a:r>
              <a:rPr lang="es-AR" dirty="0"/>
              <a:t>El momento Estático de una figura respecto de ejes </a:t>
            </a:r>
            <a:r>
              <a:rPr lang="es-AR" dirty="0" err="1"/>
              <a:t>baricentricos</a:t>
            </a:r>
            <a:r>
              <a:rPr lang="es-AR" dirty="0"/>
              <a:t> es cero.</a:t>
            </a:r>
            <a:endParaRPr lang="es-AR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</p:spPr>
            <p:txBody>
              <a:bodyPr>
                <a:normAutofit fontScale="85000" lnSpcReduction="20000"/>
              </a:bodyPr>
              <a:lstStyle/>
              <a:p>
                <a:pPr marL="82296" indent="0">
                  <a:buNone/>
                </a:pPr>
                <a:r>
                  <a:rPr lang="es-AR" sz="2800" u="sng" dirty="0" smtClean="0"/>
                  <a:t>FORMULAS UTILES</a:t>
                </a:r>
              </a:p>
              <a:p>
                <a:pPr marL="82296" indent="0">
                  <a:buNone/>
                </a:pPr>
                <a:r>
                  <a:rPr lang="es-AR" sz="2400" dirty="0" smtClean="0"/>
                  <a:t>AREA:  			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𝐴</m:t>
                    </m:r>
                    <m:r>
                      <a:rPr lang="es-AR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AR" sz="2000" b="0" i="1" smtClean="0">
                            <a:latin typeface="Cambria Math"/>
                          </a:rPr>
                          <m:t>𝑑𝑥𝑑𝑦</m:t>
                        </m:r>
                      </m:e>
                    </m:nary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MOMENTO ESTATICO: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s-AR" sz="20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dirty="0" smtClean="0">
                            <a:latin typeface="Cambria Math"/>
                          </a:rPr>
                          <m:t>𝑧𝑑𝐴</m:t>
                        </m:r>
                      </m:e>
                    </m:nary>
                  </m:oMath>
                </a14:m>
                <a:endParaRPr lang="es-AR" sz="2000" dirty="0"/>
              </a:p>
              <a:p>
                <a:pPr marL="82296" indent="0">
                  <a:buNone/>
                </a:pPr>
                <a:r>
                  <a:rPr lang="es-AR" sz="2800" dirty="0" smtClean="0"/>
                  <a:t>	</a:t>
                </a:r>
                <a:r>
                  <a:rPr lang="es-AR" sz="2400" dirty="0" smtClean="0"/>
                  <a:t>O    	</a:t>
                </a:r>
                <a:r>
                  <a:rPr lang="es-AR" sz="280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s-AR" sz="2000" i="1" dirty="0">
                            <a:latin typeface="Cambria Math"/>
                          </a:rPr>
                          <m:t>𝑑𝐴</m:t>
                        </m:r>
                      </m:e>
                    </m:nary>
                    <m:r>
                      <a:rPr lang="es-AR" sz="2000" b="0" i="0" dirty="0" smtClean="0">
                        <a:latin typeface="Cambria Math"/>
                      </a:rPr>
                      <m:t>         </m:t>
                    </m:r>
                  </m:oMath>
                </a14:m>
                <a:endParaRPr lang="es-AR" sz="2000" b="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DE PRIMER ORDEN</a:t>
                </a:r>
                <a:r>
                  <a:rPr lang="es-AR" sz="200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𝑦</m:t>
                        </m:r>
                        <m:r>
                          <a:rPr lang="es-AR" sz="2000" i="1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s-AR" sz="2000" i="1" dirty="0">
                            <a:latin typeface="Cambria Math"/>
                          </a:rPr>
                          <m:t>𝑑𝐴</m:t>
                        </m:r>
                      </m:e>
                    </m:nary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BARICENTRO: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2000" i="1" dirty="0">
                                <a:latin typeface="Cambria Math"/>
                              </a:rPr>
                              <m:t>𝑥𝑑𝐴</m:t>
                            </m:r>
                          </m:e>
                        </m:nary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AR" sz="2000" dirty="0" smtClean="0"/>
                  <a:t>  </a:t>
                </a:r>
                <a:r>
                  <a:rPr lang="es-AR" sz="2000" dirty="0" smtClean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𝑦𝑧</m:t>
                        </m:r>
                      </m:sup>
                    </m:sSup>
                  </m:oMath>
                </a14:m>
                <a:r>
                  <a:rPr lang="es-AR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AR" sz="20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2000" b="0" i="1" smtClean="0">
                        <a:latin typeface="Cambria Math"/>
                      </a:rPr>
                      <m:t> .</m:t>
                    </m:r>
                    <m:r>
                      <a:rPr lang="es-AR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/>
                  <a:t>	</a:t>
                </a:r>
                <a:r>
                  <a:rPr lang="es-AR" sz="20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24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2000" b="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s-AR" sz="2000" i="1" dirty="0">
                                <a:latin typeface="Cambria Math"/>
                              </a:rPr>
                              <m:t>𝑑𝐴</m:t>
                            </m:r>
                          </m:e>
                        </m:nary>
                      </m:num>
                      <m:den>
                        <m:r>
                          <a:rPr lang="es-AR" sz="2000" i="1" dirty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s-AR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AR" sz="2000" dirty="0" smtClean="0"/>
                  <a:t> </a:t>
                </a:r>
                <a:r>
                  <a:rPr lang="es-AR" sz="2000" dirty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i="1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s-AR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2000" i="1">
                        <a:latin typeface="Cambria Math"/>
                      </a:rPr>
                      <m:t> .</m:t>
                    </m:r>
                    <m:r>
                      <a:rPr lang="es-AR" sz="2000" i="1">
                        <a:latin typeface="Cambria Math"/>
                      </a:rPr>
                      <m:t>𝐴</m:t>
                    </m:r>
                  </m:oMath>
                </a14:m>
                <a:endParaRPr lang="es-AR" sz="2000" dirty="0"/>
              </a:p>
              <a:p>
                <a:pPr marL="82296" indent="0">
                  <a:buNone/>
                </a:pPr>
                <a:r>
                  <a:rPr lang="es-AR" sz="2000" dirty="0" smtClean="0"/>
                  <a:t>	</a:t>
                </a:r>
                <a:r>
                  <a:rPr lang="es-AR" sz="2800" dirty="0"/>
                  <a:t>	  </a:t>
                </a:r>
                <a:r>
                  <a:rPr lang="es-AR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AR" sz="24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2000" b="0" i="1" dirty="0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s-AR" sz="2000" i="1" dirty="0">
                                <a:latin typeface="Cambria Math"/>
                              </a:rPr>
                              <m:t>𝑑𝐴</m:t>
                            </m:r>
                          </m:e>
                        </m:nary>
                      </m:num>
                      <m:den>
                        <m:r>
                          <a:rPr lang="es-AR" sz="2000" i="1" dirty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s-AR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AR" sz="2800" dirty="0" smtClean="0"/>
                  <a:t> </a:t>
                </a:r>
                <a:r>
                  <a:rPr lang="es-AR" sz="2000" dirty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i="1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s-AR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AR" sz="20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2000" i="1">
                        <a:latin typeface="Cambria Math"/>
                      </a:rPr>
                      <m:t> .</m:t>
                    </m:r>
                    <m:r>
                      <a:rPr lang="es-AR" sz="2000" i="1">
                        <a:latin typeface="Cambria Math"/>
                      </a:rPr>
                      <m:t>𝐴</m:t>
                    </m:r>
                  </m:oMath>
                </a14:m>
                <a:endParaRPr lang="es-AR" sz="2800" dirty="0" smtClean="0"/>
              </a:p>
              <a:p>
                <a:pPr marL="82296" indent="0">
                  <a:buNone/>
                </a:pPr>
                <a:endParaRPr lang="es-AR" sz="2800" dirty="0" smtClean="0"/>
              </a:p>
              <a:p>
                <a:pPr marL="82296" indent="0">
                  <a:buNone/>
                </a:pPr>
                <a:r>
                  <a:rPr lang="es-AR" sz="2800" dirty="0" smtClean="0"/>
                  <a:t>Si una figura tiene un eje de simetría, el baricentro está sobre ese eje.</a:t>
                </a:r>
                <a:r>
                  <a:rPr lang="es-AR" sz="2800" dirty="0"/>
                  <a:t>	</a:t>
                </a:r>
                <a:endParaRPr lang="es-AR" sz="2800" dirty="0" smtClean="0"/>
              </a:p>
              <a:p>
                <a:pPr marL="82296" indent="0">
                  <a:buNone/>
                </a:pPr>
                <a:r>
                  <a:rPr lang="es-AR" sz="2800" dirty="0" smtClean="0"/>
                  <a:t>El momento Estático de una figura respecto de ejes </a:t>
                </a:r>
                <a:r>
                  <a:rPr lang="es-AR" sz="2800" dirty="0" err="1" smtClean="0"/>
                  <a:t>baricentricos</a:t>
                </a:r>
                <a:r>
                  <a:rPr lang="es-AR" sz="2800" dirty="0" smtClean="0"/>
                  <a:t> es cero.</a:t>
                </a:r>
                <a:endParaRPr lang="es-AR" sz="2000" dirty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  <a:blipFill>
                <a:blip r:embed="rId2"/>
                <a:stretch>
                  <a:fillRect l="-163" t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BARICENTRO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06785"/>
            <a:ext cx="7498080" cy="4800600"/>
          </a:xfrm>
        </p:spPr>
        <p:txBody>
          <a:bodyPr/>
          <a:lstStyle/>
          <a:p>
            <a:r>
              <a:rPr lang="es-MX" dirty="0" smtClean="0"/>
              <a:t>Baricentro Figuras 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599648" y="2054542"/>
            <a:ext cx="720080" cy="1309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ángulo isósceles 5"/>
          <p:cNvSpPr/>
          <p:nvPr/>
        </p:nvSpPr>
        <p:spPr>
          <a:xfrm>
            <a:off x="2555776" y="2090546"/>
            <a:ext cx="1152128" cy="12370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3943952" y="2027009"/>
            <a:ext cx="1380304" cy="1309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elogramo 7"/>
          <p:cNvSpPr/>
          <p:nvPr/>
        </p:nvSpPr>
        <p:spPr>
          <a:xfrm>
            <a:off x="5541721" y="1899632"/>
            <a:ext cx="948256" cy="1275253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cio 8"/>
          <p:cNvSpPr/>
          <p:nvPr/>
        </p:nvSpPr>
        <p:spPr>
          <a:xfrm>
            <a:off x="6919851" y="1865709"/>
            <a:ext cx="1180541" cy="136815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ágono regular 9"/>
          <p:cNvSpPr/>
          <p:nvPr/>
        </p:nvSpPr>
        <p:spPr>
          <a:xfrm>
            <a:off x="1256906" y="3573017"/>
            <a:ext cx="1298870" cy="144016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ágono 10"/>
          <p:cNvSpPr/>
          <p:nvPr/>
        </p:nvSpPr>
        <p:spPr>
          <a:xfrm>
            <a:off x="2734478" y="3690051"/>
            <a:ext cx="1249815" cy="120609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o 12"/>
          <p:cNvSpPr/>
          <p:nvPr/>
        </p:nvSpPr>
        <p:spPr>
          <a:xfrm>
            <a:off x="4221583" y="3618043"/>
            <a:ext cx="1028500" cy="13951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50"/>
          <a:stretch/>
        </p:blipFill>
        <p:spPr>
          <a:xfrm>
            <a:off x="5428785" y="3409607"/>
            <a:ext cx="1420216" cy="18335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85" y="3280036"/>
            <a:ext cx="1741591" cy="174159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544309" y="506780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UPN</a:t>
            </a:r>
            <a:endParaRPr lang="en-US" sz="1200" dirty="0"/>
          </a:p>
        </p:txBody>
      </p:sp>
      <p:sp>
        <p:nvSpPr>
          <p:cNvPr id="18" name="Rectángulo 17"/>
          <p:cNvSpPr/>
          <p:nvPr/>
        </p:nvSpPr>
        <p:spPr>
          <a:xfrm>
            <a:off x="1465375" y="5162686"/>
            <a:ext cx="360040" cy="103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 rot="5400000">
            <a:off x="2162999" y="5500930"/>
            <a:ext cx="360040" cy="103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2860623" y="5839173"/>
            <a:ext cx="360040" cy="969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8208912" cy="5513040"/>
              </a:xfrm>
            </p:spPr>
            <p:txBody>
              <a:bodyPr>
                <a:normAutofit fontScale="92500" lnSpcReduction="10000"/>
              </a:bodyPr>
              <a:lstStyle/>
              <a:p>
                <a:pPr marL="82296" indent="0">
                  <a:buNone/>
                </a:pPr>
                <a:r>
                  <a:rPr lang="es-AR" sz="2800" dirty="0" smtClean="0"/>
                  <a:t>MOMENTO DE SEGUNDO ORDEN</a:t>
                </a:r>
              </a:p>
              <a:p>
                <a:pPr marL="82296" indent="0">
                  <a:buNone/>
                </a:pPr>
                <a:endParaRPr lang="es-AR" sz="28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MOMENTO CENTRIFUGO 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𝐽𝑥𝑦</m:t>
                    </m:r>
                    <m:r>
                      <a:rPr lang="es-AR" sz="2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b="0" i="1" smtClean="0">
                            <a:latin typeface="Cambria Math"/>
                          </a:rPr>
                          <m:t>.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𝑦𝑑𝐴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000" dirty="0" smtClean="0">
                    <a:sym typeface="Symbol"/>
                  </a:rPr>
                  <a:t>                                                                                                </a:t>
                </a:r>
                <a:endParaRPr lang="es-AR" sz="20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MOMENTO INERCIA: 	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s-AR" sz="20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AR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s-AR" sz="2000" b="0" i="1" smtClean="0">
                        <a:latin typeface="Cambria Math"/>
                      </a:rPr>
                      <m:t>𝑑𝐴</m:t>
                    </m:r>
                  </m:oMath>
                </a14:m>
                <a:r>
                  <a:rPr lang="es-AR" sz="2000" dirty="0" smtClean="0"/>
                  <a:t>  </a:t>
                </a:r>
                <a:r>
                  <a:rPr lang="es-AR" sz="2000" dirty="0" smtClean="0">
                    <a:sym typeface="Symbol"/>
                  </a:rPr>
                  <a:t> 0     </a:t>
                </a:r>
                <a:r>
                  <a:rPr lang="es-AR" sz="2000" dirty="0" err="1" smtClean="0">
                    <a:sym typeface="Symbol"/>
                  </a:rPr>
                  <a:t>xy</a:t>
                </a:r>
                <a:endParaRPr lang="es-AR" sz="2000" dirty="0" smtClean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000" dirty="0" smtClean="0"/>
                  <a:t>  (Respecto a un eje)	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s-AR" sz="2000" i="1">
                        <a:latin typeface="Cambria Math"/>
                      </a:rPr>
                      <m:t>𝑑𝐴</m:t>
                    </m:r>
                  </m:oMath>
                </a14:m>
                <a:r>
                  <a:rPr lang="es-AR" sz="2000" dirty="0"/>
                  <a:t>  </a:t>
                </a:r>
                <a:r>
                  <a:rPr lang="es-AR" sz="2000" dirty="0">
                    <a:sym typeface="Symbol"/>
                  </a:rPr>
                  <a:t> </a:t>
                </a:r>
                <a:r>
                  <a:rPr lang="es-AR" sz="2000" dirty="0" smtClean="0">
                    <a:sym typeface="Symbol"/>
                  </a:rPr>
                  <a:t>0     </a:t>
                </a:r>
                <a:r>
                  <a:rPr lang="es-AR" sz="2000" dirty="0" err="1" smtClean="0">
                    <a:sym typeface="Symbol"/>
                  </a:rPr>
                  <a:t>yx</a:t>
                </a:r>
                <a:endParaRPr lang="es-AR" sz="2000" dirty="0"/>
              </a:p>
              <a:p>
                <a:pPr marL="82296" indent="0">
                  <a:buNone/>
                </a:pPr>
                <a:r>
                  <a:rPr lang="es-AR" sz="2800" dirty="0" smtClean="0"/>
                  <a:t>	</a:t>
                </a:r>
                <a:r>
                  <a:rPr lang="es-AR" sz="2400" dirty="0" smtClean="0"/>
                  <a:t>    	</a:t>
                </a:r>
                <a:r>
                  <a:rPr lang="es-AR" sz="2800" dirty="0" smtClean="0"/>
                  <a:t>		</a:t>
                </a: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 smtClean="0"/>
                  <a:t>MOMENTO DE INERCIA POLAR </a:t>
                </a:r>
                <a:r>
                  <a:rPr lang="es-AR" sz="2000" dirty="0">
                    <a:sym typeface="Symbol"/>
                  </a:rPr>
                  <a:t>(Respecto a un punto</a:t>
                </a:r>
                <a:r>
                  <a:rPr lang="es-AR" sz="2000" dirty="0" smtClean="0">
                    <a:sym typeface="Symbol"/>
                  </a:rPr>
                  <a:t>)</a:t>
                </a:r>
                <a:r>
                  <a:rPr lang="es-AR" sz="2000" dirty="0" smtClean="0"/>
                  <a:t>:  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i="1" smtClean="0">
                                <a:latin typeface="Cambria Math"/>
                              </a:rPr>
                              <m:t>𝛒</m:t>
                            </m:r>
                          </m:e>
                          <m:sup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s-AR" sz="2000" i="1">
                        <a:latin typeface="Cambria Math"/>
                      </a:rPr>
                      <m:t>𝑑𝐴</m:t>
                    </m:r>
                  </m:oMath>
                </a14:m>
                <a:r>
                  <a:rPr lang="es-AR" sz="2000" dirty="0"/>
                  <a:t>  </a:t>
                </a:r>
                <a:r>
                  <a:rPr lang="es-AR" sz="2000" dirty="0">
                    <a:sym typeface="Symbol"/>
                  </a:rPr>
                  <a:t> </a:t>
                </a:r>
                <a:r>
                  <a:rPr lang="es-AR" sz="2000" dirty="0" smtClean="0">
                    <a:sym typeface="Symbol"/>
                  </a:rPr>
                  <a:t>0</a:t>
                </a:r>
              </a:p>
              <a:p>
                <a:pPr marL="82296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𝛒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0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000" dirty="0" smtClean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000" dirty="0" smtClean="0">
                    <a:sym typeface="Symbol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𝐽𝑝</m:t>
                    </m:r>
                  </m:oMath>
                </a14:m>
                <a:r>
                  <a:rPr lang="es-AR" sz="20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𝐽𝑥</m:t>
                    </m:r>
                  </m:oMath>
                </a14:m>
                <a:r>
                  <a:rPr lang="es-AR" sz="2000" dirty="0" smtClean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RADIO DE GIRO: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s-AR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0" i="1" dirty="0" smtClean="0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AR" sz="2000" dirty="0" smtClean="0"/>
                  <a:t>  </a:t>
                </a:r>
                <a:r>
                  <a:rPr lang="es-AR" sz="2000" dirty="0" smtClean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s-AR" sz="20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lang="es-AR" sz="2000" b="0" i="1" smtClean="0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  <m:r>
                      <a:rPr lang="es-AR" sz="2000" b="0" i="1" smtClean="0">
                        <a:latin typeface="Cambria Math"/>
                      </a:rPr>
                      <m:t>       </m:t>
                    </m:r>
                    <m:r>
                      <a:rPr lang="es-AR" sz="2000" i="1">
                        <a:latin typeface="Cambria Math"/>
                      </a:rPr>
                      <m:t>𝑖</m:t>
                    </m:r>
                    <m:r>
                      <a:rPr lang="es-AR" sz="2000" b="0" i="1" smtClean="0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s-AR" sz="2000" dirty="0"/>
                      <m:t> = </m:t>
                    </m:r>
                    <m:rad>
                      <m:radPr>
                        <m:deg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i="1">
                                <a:latin typeface="Cambria Math"/>
                              </a:rPr>
                              <m:t>𝐽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2000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es-AR" sz="2000" dirty="0" smtClean="0"/>
                  <a:t> </a:t>
                </a:r>
                <a14:m>
                  <m:oMath xmlns:m="http://schemas.openxmlformats.org/officeDocument/2006/math">
                    <m:r>
                      <a:rPr lang="es-AR" sz="2000" b="0" i="0" smtClean="0">
                        <a:latin typeface="Cambria Math"/>
                      </a:rPr>
                      <m:t>        </m:t>
                    </m:r>
                    <m:r>
                      <a:rPr lang="es-AR" sz="2000" i="1"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s-AR" sz="2000" b="0" i="0" smtClean="0">
                        <a:latin typeface="Cambria Math"/>
                      </a:rPr>
                      <m:t>y</m:t>
                    </m:r>
                    <m:r>
                      <m:rPr>
                        <m:nor/>
                      </m:rPr>
                      <a:rPr lang="es-AR" sz="2000" dirty="0"/>
                      <m:t> = </m:t>
                    </m:r>
                    <m:rad>
                      <m:radPr>
                        <m:deg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i="1">
                                <a:latin typeface="Cambria Math"/>
                              </a:rPr>
                              <m:t>𝐽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2000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es-AR" sz="2000" dirty="0"/>
                  <a:t>	</a:t>
                </a:r>
                <a:r>
                  <a:rPr lang="es-AR" sz="2000" dirty="0" smtClean="0"/>
                  <a:t>	</a:t>
                </a:r>
              </a:p>
              <a:p>
                <a:pPr marL="82296" indent="0">
                  <a:buNone/>
                </a:pPr>
                <a:endParaRPr lang="es-AR" sz="2800" dirty="0" smtClean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8208912" cy="5513040"/>
              </a:xfrm>
              <a:blipFill>
                <a:blip r:embed="rId2"/>
                <a:stretch>
                  <a:fillRect l="-297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31 Grupo"/>
          <p:cNvGrpSpPr/>
          <p:nvPr/>
        </p:nvGrpSpPr>
        <p:grpSpPr>
          <a:xfrm>
            <a:off x="6299780" y="2003549"/>
            <a:ext cx="360452" cy="581212"/>
            <a:chOff x="5548632" y="1861029"/>
            <a:chExt cx="360452" cy="581212"/>
          </a:xfrm>
        </p:grpSpPr>
        <p:grpSp>
          <p:nvGrpSpPr>
            <p:cNvPr id="27" name="26 Grupo"/>
            <p:cNvGrpSpPr/>
            <p:nvPr/>
          </p:nvGrpSpPr>
          <p:grpSpPr>
            <a:xfrm>
              <a:off x="5548632" y="1861029"/>
              <a:ext cx="360452" cy="581212"/>
              <a:chOff x="5723716" y="1906645"/>
              <a:chExt cx="360452" cy="581212"/>
            </a:xfrm>
          </p:grpSpPr>
          <p:sp>
            <p:nvSpPr>
              <p:cNvPr id="30" name="29 CuadroTexto"/>
              <p:cNvSpPr txBox="1"/>
              <p:nvPr/>
            </p:nvSpPr>
            <p:spPr>
              <a:xfrm>
                <a:off x="5723716" y="211852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sym typeface="Symbol"/>
                  </a:rPr>
                  <a:t></a:t>
                </a:r>
                <a:endParaRPr lang="es-AR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5724128" y="190664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sym typeface="Symbol"/>
                  </a:rPr>
                  <a:t></a:t>
                </a:r>
                <a:endParaRPr lang="es-AR" dirty="0"/>
              </a:p>
            </p:txBody>
          </p:sp>
        </p:grpSp>
        <p:sp>
          <p:nvSpPr>
            <p:cNvPr id="31" name="30 CuadroTexto"/>
            <p:cNvSpPr txBox="1"/>
            <p:nvPr/>
          </p:nvSpPr>
          <p:spPr>
            <a:xfrm rot="20385562">
              <a:off x="5548633" y="194285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ym typeface="Symbol"/>
                </a:rPr>
                <a:t></a:t>
              </a:r>
              <a:endParaRPr lang="es-AR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7308304" y="177281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Forma libre"/>
          <p:cNvSpPr/>
          <p:nvPr/>
        </p:nvSpPr>
        <p:spPr>
          <a:xfrm>
            <a:off x="6987540" y="1051560"/>
            <a:ext cx="1371600" cy="1066965"/>
          </a:xfrm>
          <a:custGeom>
            <a:avLst/>
            <a:gdLst>
              <a:gd name="connsiteX0" fmla="*/ 160020 w 1371600"/>
              <a:gd name="connsiteY0" fmla="*/ 419100 h 1066965"/>
              <a:gd name="connsiteX1" fmla="*/ 99060 w 1371600"/>
              <a:gd name="connsiteY1" fmla="*/ 434340 h 1066965"/>
              <a:gd name="connsiteX2" fmla="*/ 53340 w 1371600"/>
              <a:gd name="connsiteY2" fmla="*/ 464820 h 1066965"/>
              <a:gd name="connsiteX3" fmla="*/ 30480 w 1371600"/>
              <a:gd name="connsiteY3" fmla="*/ 533400 h 1066965"/>
              <a:gd name="connsiteX4" fmla="*/ 22860 w 1371600"/>
              <a:gd name="connsiteY4" fmla="*/ 556260 h 1066965"/>
              <a:gd name="connsiteX5" fmla="*/ 7620 w 1371600"/>
              <a:gd name="connsiteY5" fmla="*/ 647700 h 1066965"/>
              <a:gd name="connsiteX6" fmla="*/ 0 w 1371600"/>
              <a:gd name="connsiteY6" fmla="*/ 670560 h 1066965"/>
              <a:gd name="connsiteX7" fmla="*/ 15240 w 1371600"/>
              <a:gd name="connsiteY7" fmla="*/ 769620 h 1066965"/>
              <a:gd name="connsiteX8" fmla="*/ 30480 w 1371600"/>
              <a:gd name="connsiteY8" fmla="*/ 800100 h 1066965"/>
              <a:gd name="connsiteX9" fmla="*/ 53340 w 1371600"/>
              <a:gd name="connsiteY9" fmla="*/ 845820 h 1066965"/>
              <a:gd name="connsiteX10" fmla="*/ 76200 w 1371600"/>
              <a:gd name="connsiteY10" fmla="*/ 853440 h 1066965"/>
              <a:gd name="connsiteX11" fmla="*/ 106680 w 1371600"/>
              <a:gd name="connsiteY11" fmla="*/ 883920 h 1066965"/>
              <a:gd name="connsiteX12" fmla="*/ 121920 w 1371600"/>
              <a:gd name="connsiteY12" fmla="*/ 929640 h 1066965"/>
              <a:gd name="connsiteX13" fmla="*/ 144780 w 1371600"/>
              <a:gd name="connsiteY13" fmla="*/ 952500 h 1066965"/>
              <a:gd name="connsiteX14" fmla="*/ 160020 w 1371600"/>
              <a:gd name="connsiteY14" fmla="*/ 975360 h 1066965"/>
              <a:gd name="connsiteX15" fmla="*/ 182880 w 1371600"/>
              <a:gd name="connsiteY15" fmla="*/ 990600 h 1066965"/>
              <a:gd name="connsiteX16" fmla="*/ 205740 w 1371600"/>
              <a:gd name="connsiteY16" fmla="*/ 1013460 h 1066965"/>
              <a:gd name="connsiteX17" fmla="*/ 228600 w 1371600"/>
              <a:gd name="connsiteY17" fmla="*/ 1021080 h 1066965"/>
              <a:gd name="connsiteX18" fmla="*/ 358140 w 1371600"/>
              <a:gd name="connsiteY18" fmla="*/ 1036320 h 1066965"/>
              <a:gd name="connsiteX19" fmla="*/ 624840 w 1371600"/>
              <a:gd name="connsiteY19" fmla="*/ 1051560 h 1066965"/>
              <a:gd name="connsiteX20" fmla="*/ 784860 w 1371600"/>
              <a:gd name="connsiteY20" fmla="*/ 1051560 h 1066965"/>
              <a:gd name="connsiteX21" fmla="*/ 807720 w 1371600"/>
              <a:gd name="connsiteY21" fmla="*/ 1036320 h 1066965"/>
              <a:gd name="connsiteX22" fmla="*/ 830580 w 1371600"/>
              <a:gd name="connsiteY22" fmla="*/ 990600 h 1066965"/>
              <a:gd name="connsiteX23" fmla="*/ 853440 w 1371600"/>
              <a:gd name="connsiteY23" fmla="*/ 967740 h 1066965"/>
              <a:gd name="connsiteX24" fmla="*/ 861060 w 1371600"/>
              <a:gd name="connsiteY24" fmla="*/ 944880 h 1066965"/>
              <a:gd name="connsiteX25" fmla="*/ 967740 w 1371600"/>
              <a:gd name="connsiteY25" fmla="*/ 891540 h 1066965"/>
              <a:gd name="connsiteX26" fmla="*/ 1013460 w 1371600"/>
              <a:gd name="connsiteY26" fmla="*/ 883920 h 1066965"/>
              <a:gd name="connsiteX27" fmla="*/ 1150620 w 1371600"/>
              <a:gd name="connsiteY27" fmla="*/ 891540 h 1066965"/>
              <a:gd name="connsiteX28" fmla="*/ 1196340 w 1371600"/>
              <a:gd name="connsiteY28" fmla="*/ 883920 h 1066965"/>
              <a:gd name="connsiteX29" fmla="*/ 1203960 w 1371600"/>
              <a:gd name="connsiteY29" fmla="*/ 853440 h 1066965"/>
              <a:gd name="connsiteX30" fmla="*/ 1226820 w 1371600"/>
              <a:gd name="connsiteY30" fmla="*/ 769620 h 1066965"/>
              <a:gd name="connsiteX31" fmla="*/ 1242060 w 1371600"/>
              <a:gd name="connsiteY31" fmla="*/ 716280 h 1066965"/>
              <a:gd name="connsiteX32" fmla="*/ 1249680 w 1371600"/>
              <a:gd name="connsiteY32" fmla="*/ 693420 h 1066965"/>
              <a:gd name="connsiteX33" fmla="*/ 1257300 w 1371600"/>
              <a:gd name="connsiteY33" fmla="*/ 655320 h 1066965"/>
              <a:gd name="connsiteX34" fmla="*/ 1272540 w 1371600"/>
              <a:gd name="connsiteY34" fmla="*/ 624840 h 1066965"/>
              <a:gd name="connsiteX35" fmla="*/ 1280160 w 1371600"/>
              <a:gd name="connsiteY35" fmla="*/ 594360 h 1066965"/>
              <a:gd name="connsiteX36" fmla="*/ 1295400 w 1371600"/>
              <a:gd name="connsiteY36" fmla="*/ 571500 h 1066965"/>
              <a:gd name="connsiteX37" fmla="*/ 1310640 w 1371600"/>
              <a:gd name="connsiteY37" fmla="*/ 525780 h 1066965"/>
              <a:gd name="connsiteX38" fmla="*/ 1318260 w 1371600"/>
              <a:gd name="connsiteY38" fmla="*/ 502920 h 1066965"/>
              <a:gd name="connsiteX39" fmla="*/ 1325880 w 1371600"/>
              <a:gd name="connsiteY39" fmla="*/ 472440 h 1066965"/>
              <a:gd name="connsiteX40" fmla="*/ 1341120 w 1371600"/>
              <a:gd name="connsiteY40" fmla="*/ 449580 h 1066965"/>
              <a:gd name="connsiteX41" fmla="*/ 1356360 w 1371600"/>
              <a:gd name="connsiteY41" fmla="*/ 388620 h 1066965"/>
              <a:gd name="connsiteX42" fmla="*/ 1363980 w 1371600"/>
              <a:gd name="connsiteY42" fmla="*/ 358140 h 1066965"/>
              <a:gd name="connsiteX43" fmla="*/ 1371600 w 1371600"/>
              <a:gd name="connsiteY43" fmla="*/ 335280 h 1066965"/>
              <a:gd name="connsiteX44" fmla="*/ 1363980 w 1371600"/>
              <a:gd name="connsiteY44" fmla="*/ 266700 h 1066965"/>
              <a:gd name="connsiteX45" fmla="*/ 1325880 w 1371600"/>
              <a:gd name="connsiteY45" fmla="*/ 251460 h 1066965"/>
              <a:gd name="connsiteX46" fmla="*/ 1234440 w 1371600"/>
              <a:gd name="connsiteY46" fmla="*/ 213360 h 1066965"/>
              <a:gd name="connsiteX47" fmla="*/ 1181100 w 1371600"/>
              <a:gd name="connsiteY47" fmla="*/ 205740 h 1066965"/>
              <a:gd name="connsiteX48" fmla="*/ 1143000 w 1371600"/>
              <a:gd name="connsiteY48" fmla="*/ 190500 h 1066965"/>
              <a:gd name="connsiteX49" fmla="*/ 1097280 w 1371600"/>
              <a:gd name="connsiteY49" fmla="*/ 182880 h 1066965"/>
              <a:gd name="connsiteX50" fmla="*/ 1074420 w 1371600"/>
              <a:gd name="connsiteY50" fmla="*/ 167640 h 1066965"/>
              <a:gd name="connsiteX51" fmla="*/ 1005840 w 1371600"/>
              <a:gd name="connsiteY51" fmla="*/ 144780 h 1066965"/>
              <a:gd name="connsiteX52" fmla="*/ 982980 w 1371600"/>
              <a:gd name="connsiteY52" fmla="*/ 137160 h 1066965"/>
              <a:gd name="connsiteX53" fmla="*/ 952500 w 1371600"/>
              <a:gd name="connsiteY53" fmla="*/ 144780 h 1066965"/>
              <a:gd name="connsiteX54" fmla="*/ 944880 w 1371600"/>
              <a:gd name="connsiteY54" fmla="*/ 167640 h 1066965"/>
              <a:gd name="connsiteX55" fmla="*/ 922020 w 1371600"/>
              <a:gd name="connsiteY55" fmla="*/ 198120 h 1066965"/>
              <a:gd name="connsiteX56" fmla="*/ 899160 w 1371600"/>
              <a:gd name="connsiteY56" fmla="*/ 190500 h 1066965"/>
              <a:gd name="connsiteX57" fmla="*/ 883920 w 1371600"/>
              <a:gd name="connsiteY57" fmla="*/ 167640 h 1066965"/>
              <a:gd name="connsiteX58" fmla="*/ 853440 w 1371600"/>
              <a:gd name="connsiteY58" fmla="*/ 137160 h 1066965"/>
              <a:gd name="connsiteX59" fmla="*/ 830580 w 1371600"/>
              <a:gd name="connsiteY59" fmla="*/ 76200 h 1066965"/>
              <a:gd name="connsiteX60" fmla="*/ 792480 w 1371600"/>
              <a:gd name="connsiteY60" fmla="*/ 60960 h 1066965"/>
              <a:gd name="connsiteX61" fmla="*/ 762000 w 1371600"/>
              <a:gd name="connsiteY61" fmla="*/ 45720 h 1066965"/>
              <a:gd name="connsiteX62" fmla="*/ 739140 w 1371600"/>
              <a:gd name="connsiteY62" fmla="*/ 38100 h 1066965"/>
              <a:gd name="connsiteX63" fmla="*/ 708660 w 1371600"/>
              <a:gd name="connsiteY63" fmla="*/ 22860 h 1066965"/>
              <a:gd name="connsiteX64" fmla="*/ 624840 w 1371600"/>
              <a:gd name="connsiteY64" fmla="*/ 0 h 1066965"/>
              <a:gd name="connsiteX65" fmla="*/ 525780 w 1371600"/>
              <a:gd name="connsiteY65" fmla="*/ 7620 h 1066965"/>
              <a:gd name="connsiteX66" fmla="*/ 510540 w 1371600"/>
              <a:gd name="connsiteY66" fmla="*/ 30480 h 1066965"/>
              <a:gd name="connsiteX67" fmla="*/ 480060 w 1371600"/>
              <a:gd name="connsiteY67" fmla="*/ 45720 h 1066965"/>
              <a:gd name="connsiteX68" fmla="*/ 464820 w 1371600"/>
              <a:gd name="connsiteY68" fmla="*/ 68580 h 1066965"/>
              <a:gd name="connsiteX69" fmla="*/ 441960 w 1371600"/>
              <a:gd name="connsiteY69" fmla="*/ 91440 h 1066965"/>
              <a:gd name="connsiteX70" fmla="*/ 434340 w 1371600"/>
              <a:gd name="connsiteY70" fmla="*/ 114300 h 1066965"/>
              <a:gd name="connsiteX71" fmla="*/ 419100 w 1371600"/>
              <a:gd name="connsiteY71" fmla="*/ 144780 h 1066965"/>
              <a:gd name="connsiteX72" fmla="*/ 411480 w 1371600"/>
              <a:gd name="connsiteY72" fmla="*/ 167640 h 1066965"/>
              <a:gd name="connsiteX73" fmla="*/ 396240 w 1371600"/>
              <a:gd name="connsiteY73" fmla="*/ 190500 h 1066965"/>
              <a:gd name="connsiteX74" fmla="*/ 381000 w 1371600"/>
              <a:gd name="connsiteY74" fmla="*/ 220980 h 1066965"/>
              <a:gd name="connsiteX75" fmla="*/ 342900 w 1371600"/>
              <a:gd name="connsiteY75" fmla="*/ 266700 h 1066965"/>
              <a:gd name="connsiteX76" fmla="*/ 320040 w 1371600"/>
              <a:gd name="connsiteY76" fmla="*/ 274320 h 1066965"/>
              <a:gd name="connsiteX77" fmla="*/ 236220 w 1371600"/>
              <a:gd name="connsiteY77" fmla="*/ 281940 h 1066965"/>
              <a:gd name="connsiteX78" fmla="*/ 182880 w 1371600"/>
              <a:gd name="connsiteY78" fmla="*/ 350520 h 1066965"/>
              <a:gd name="connsiteX79" fmla="*/ 175260 w 1371600"/>
              <a:gd name="connsiteY79" fmla="*/ 373380 h 1066965"/>
              <a:gd name="connsiteX80" fmla="*/ 144780 w 1371600"/>
              <a:gd name="connsiteY80" fmla="*/ 419100 h 1066965"/>
              <a:gd name="connsiteX81" fmla="*/ 160020 w 1371600"/>
              <a:gd name="connsiteY81" fmla="*/ 419100 h 10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71600" h="1066965">
                <a:moveTo>
                  <a:pt x="160020" y="419100"/>
                </a:moveTo>
                <a:cubicBezTo>
                  <a:pt x="149464" y="421211"/>
                  <a:pt x="112240" y="427018"/>
                  <a:pt x="99060" y="434340"/>
                </a:cubicBezTo>
                <a:cubicBezTo>
                  <a:pt x="83049" y="443235"/>
                  <a:pt x="53340" y="464820"/>
                  <a:pt x="53340" y="464820"/>
                </a:cubicBezTo>
                <a:lnTo>
                  <a:pt x="30480" y="533400"/>
                </a:lnTo>
                <a:lnTo>
                  <a:pt x="22860" y="556260"/>
                </a:lnTo>
                <a:cubicBezTo>
                  <a:pt x="18559" y="586367"/>
                  <a:pt x="15048" y="617987"/>
                  <a:pt x="7620" y="647700"/>
                </a:cubicBezTo>
                <a:cubicBezTo>
                  <a:pt x="5672" y="655492"/>
                  <a:pt x="2540" y="662940"/>
                  <a:pt x="0" y="670560"/>
                </a:cubicBezTo>
                <a:cubicBezTo>
                  <a:pt x="4083" y="711386"/>
                  <a:pt x="912" y="736189"/>
                  <a:pt x="15240" y="769620"/>
                </a:cubicBezTo>
                <a:cubicBezTo>
                  <a:pt x="19715" y="780061"/>
                  <a:pt x="26005" y="789659"/>
                  <a:pt x="30480" y="800100"/>
                </a:cubicBezTo>
                <a:cubicBezTo>
                  <a:pt x="37682" y="816905"/>
                  <a:pt x="37423" y="833086"/>
                  <a:pt x="53340" y="845820"/>
                </a:cubicBezTo>
                <a:cubicBezTo>
                  <a:pt x="59612" y="850838"/>
                  <a:pt x="68580" y="850900"/>
                  <a:pt x="76200" y="853440"/>
                </a:cubicBezTo>
                <a:cubicBezTo>
                  <a:pt x="106680" y="944880"/>
                  <a:pt x="55880" y="812800"/>
                  <a:pt x="106680" y="883920"/>
                </a:cubicBezTo>
                <a:cubicBezTo>
                  <a:pt x="116017" y="896992"/>
                  <a:pt x="110561" y="918281"/>
                  <a:pt x="121920" y="929640"/>
                </a:cubicBezTo>
                <a:cubicBezTo>
                  <a:pt x="129540" y="937260"/>
                  <a:pt x="137881" y="944221"/>
                  <a:pt x="144780" y="952500"/>
                </a:cubicBezTo>
                <a:cubicBezTo>
                  <a:pt x="150643" y="959535"/>
                  <a:pt x="153544" y="968884"/>
                  <a:pt x="160020" y="975360"/>
                </a:cubicBezTo>
                <a:cubicBezTo>
                  <a:pt x="166496" y="981836"/>
                  <a:pt x="175845" y="984737"/>
                  <a:pt x="182880" y="990600"/>
                </a:cubicBezTo>
                <a:cubicBezTo>
                  <a:pt x="191159" y="997499"/>
                  <a:pt x="196774" y="1007482"/>
                  <a:pt x="205740" y="1013460"/>
                </a:cubicBezTo>
                <a:cubicBezTo>
                  <a:pt x="212423" y="1017915"/>
                  <a:pt x="220808" y="1019132"/>
                  <a:pt x="228600" y="1021080"/>
                </a:cubicBezTo>
                <a:cubicBezTo>
                  <a:pt x="273775" y="1032374"/>
                  <a:pt x="307912" y="1033114"/>
                  <a:pt x="358140" y="1036320"/>
                </a:cubicBezTo>
                <a:lnTo>
                  <a:pt x="624840" y="1051560"/>
                </a:lnTo>
                <a:cubicBezTo>
                  <a:pt x="739379" y="1070650"/>
                  <a:pt x="686115" y="1073503"/>
                  <a:pt x="784860" y="1051560"/>
                </a:cubicBezTo>
                <a:cubicBezTo>
                  <a:pt x="792480" y="1046480"/>
                  <a:pt x="801244" y="1042796"/>
                  <a:pt x="807720" y="1036320"/>
                </a:cubicBezTo>
                <a:cubicBezTo>
                  <a:pt x="843690" y="1000350"/>
                  <a:pt x="805790" y="1027785"/>
                  <a:pt x="830580" y="990600"/>
                </a:cubicBezTo>
                <a:cubicBezTo>
                  <a:pt x="836558" y="981634"/>
                  <a:pt x="845820" y="975360"/>
                  <a:pt x="853440" y="967740"/>
                </a:cubicBezTo>
                <a:cubicBezTo>
                  <a:pt x="855980" y="960120"/>
                  <a:pt x="855057" y="950216"/>
                  <a:pt x="861060" y="944880"/>
                </a:cubicBezTo>
                <a:cubicBezTo>
                  <a:pt x="884828" y="923753"/>
                  <a:pt x="933353" y="897271"/>
                  <a:pt x="967740" y="891540"/>
                </a:cubicBezTo>
                <a:lnTo>
                  <a:pt x="1013460" y="883920"/>
                </a:lnTo>
                <a:cubicBezTo>
                  <a:pt x="1059180" y="886460"/>
                  <a:pt x="1104829" y="891540"/>
                  <a:pt x="1150620" y="891540"/>
                </a:cubicBezTo>
                <a:cubicBezTo>
                  <a:pt x="1166070" y="891540"/>
                  <a:pt x="1183768" y="892900"/>
                  <a:pt x="1196340" y="883920"/>
                </a:cubicBezTo>
                <a:cubicBezTo>
                  <a:pt x="1204862" y="877833"/>
                  <a:pt x="1201688" y="863663"/>
                  <a:pt x="1203960" y="853440"/>
                </a:cubicBezTo>
                <a:cubicBezTo>
                  <a:pt x="1218321" y="788817"/>
                  <a:pt x="1203031" y="840986"/>
                  <a:pt x="1226820" y="769620"/>
                </a:cubicBezTo>
                <a:cubicBezTo>
                  <a:pt x="1245090" y="714810"/>
                  <a:pt x="1222924" y="783257"/>
                  <a:pt x="1242060" y="716280"/>
                </a:cubicBezTo>
                <a:cubicBezTo>
                  <a:pt x="1244267" y="708557"/>
                  <a:pt x="1247732" y="701212"/>
                  <a:pt x="1249680" y="693420"/>
                </a:cubicBezTo>
                <a:cubicBezTo>
                  <a:pt x="1252821" y="680855"/>
                  <a:pt x="1253204" y="667607"/>
                  <a:pt x="1257300" y="655320"/>
                </a:cubicBezTo>
                <a:cubicBezTo>
                  <a:pt x="1260892" y="644544"/>
                  <a:pt x="1268552" y="635476"/>
                  <a:pt x="1272540" y="624840"/>
                </a:cubicBezTo>
                <a:cubicBezTo>
                  <a:pt x="1276217" y="615034"/>
                  <a:pt x="1276035" y="603986"/>
                  <a:pt x="1280160" y="594360"/>
                </a:cubicBezTo>
                <a:cubicBezTo>
                  <a:pt x="1283768" y="585942"/>
                  <a:pt x="1291681" y="579869"/>
                  <a:pt x="1295400" y="571500"/>
                </a:cubicBezTo>
                <a:cubicBezTo>
                  <a:pt x="1301924" y="556820"/>
                  <a:pt x="1305560" y="541020"/>
                  <a:pt x="1310640" y="525780"/>
                </a:cubicBezTo>
                <a:cubicBezTo>
                  <a:pt x="1313180" y="518160"/>
                  <a:pt x="1316312" y="510712"/>
                  <a:pt x="1318260" y="502920"/>
                </a:cubicBezTo>
                <a:cubicBezTo>
                  <a:pt x="1320800" y="492760"/>
                  <a:pt x="1321755" y="482066"/>
                  <a:pt x="1325880" y="472440"/>
                </a:cubicBezTo>
                <a:cubicBezTo>
                  <a:pt x="1329488" y="464022"/>
                  <a:pt x="1336040" y="457200"/>
                  <a:pt x="1341120" y="449580"/>
                </a:cubicBezTo>
                <a:lnTo>
                  <a:pt x="1356360" y="388620"/>
                </a:lnTo>
                <a:cubicBezTo>
                  <a:pt x="1358900" y="378460"/>
                  <a:pt x="1360668" y="368075"/>
                  <a:pt x="1363980" y="358140"/>
                </a:cubicBezTo>
                <a:lnTo>
                  <a:pt x="1371600" y="335280"/>
                </a:lnTo>
                <a:cubicBezTo>
                  <a:pt x="1369060" y="312420"/>
                  <a:pt x="1374994" y="286892"/>
                  <a:pt x="1363980" y="266700"/>
                </a:cubicBezTo>
                <a:cubicBezTo>
                  <a:pt x="1357430" y="254692"/>
                  <a:pt x="1338332" y="257120"/>
                  <a:pt x="1325880" y="251460"/>
                </a:cubicBezTo>
                <a:cubicBezTo>
                  <a:pt x="1283670" y="232274"/>
                  <a:pt x="1279468" y="223751"/>
                  <a:pt x="1234440" y="213360"/>
                </a:cubicBezTo>
                <a:cubicBezTo>
                  <a:pt x="1216939" y="209321"/>
                  <a:pt x="1198880" y="208280"/>
                  <a:pt x="1181100" y="205740"/>
                </a:cubicBezTo>
                <a:cubicBezTo>
                  <a:pt x="1168400" y="200660"/>
                  <a:pt x="1156196" y="194099"/>
                  <a:pt x="1143000" y="190500"/>
                </a:cubicBezTo>
                <a:cubicBezTo>
                  <a:pt x="1128094" y="186435"/>
                  <a:pt x="1111937" y="187766"/>
                  <a:pt x="1097280" y="182880"/>
                </a:cubicBezTo>
                <a:cubicBezTo>
                  <a:pt x="1088592" y="179984"/>
                  <a:pt x="1082789" y="171359"/>
                  <a:pt x="1074420" y="167640"/>
                </a:cubicBezTo>
                <a:lnTo>
                  <a:pt x="1005840" y="144780"/>
                </a:lnTo>
                <a:lnTo>
                  <a:pt x="982980" y="137160"/>
                </a:lnTo>
                <a:cubicBezTo>
                  <a:pt x="972820" y="139700"/>
                  <a:pt x="960678" y="138238"/>
                  <a:pt x="952500" y="144780"/>
                </a:cubicBezTo>
                <a:cubicBezTo>
                  <a:pt x="946228" y="149798"/>
                  <a:pt x="948865" y="160666"/>
                  <a:pt x="944880" y="167640"/>
                </a:cubicBezTo>
                <a:cubicBezTo>
                  <a:pt x="938579" y="178667"/>
                  <a:pt x="929640" y="187960"/>
                  <a:pt x="922020" y="198120"/>
                </a:cubicBezTo>
                <a:cubicBezTo>
                  <a:pt x="914400" y="195580"/>
                  <a:pt x="905432" y="195518"/>
                  <a:pt x="899160" y="190500"/>
                </a:cubicBezTo>
                <a:cubicBezTo>
                  <a:pt x="892009" y="184779"/>
                  <a:pt x="889880" y="174593"/>
                  <a:pt x="883920" y="167640"/>
                </a:cubicBezTo>
                <a:cubicBezTo>
                  <a:pt x="874569" y="156731"/>
                  <a:pt x="863600" y="147320"/>
                  <a:pt x="853440" y="137160"/>
                </a:cubicBezTo>
                <a:cubicBezTo>
                  <a:pt x="849838" y="119150"/>
                  <a:pt x="848893" y="89281"/>
                  <a:pt x="830580" y="76200"/>
                </a:cubicBezTo>
                <a:cubicBezTo>
                  <a:pt x="819449" y="68250"/>
                  <a:pt x="804979" y="66515"/>
                  <a:pt x="792480" y="60960"/>
                </a:cubicBezTo>
                <a:cubicBezTo>
                  <a:pt x="782100" y="56347"/>
                  <a:pt x="772441" y="50195"/>
                  <a:pt x="762000" y="45720"/>
                </a:cubicBezTo>
                <a:cubicBezTo>
                  <a:pt x="754617" y="42556"/>
                  <a:pt x="746523" y="41264"/>
                  <a:pt x="739140" y="38100"/>
                </a:cubicBezTo>
                <a:cubicBezTo>
                  <a:pt x="728699" y="33625"/>
                  <a:pt x="719207" y="27079"/>
                  <a:pt x="708660" y="22860"/>
                </a:cubicBezTo>
                <a:cubicBezTo>
                  <a:pt x="669989" y="7391"/>
                  <a:pt x="663104" y="7653"/>
                  <a:pt x="624840" y="0"/>
                </a:cubicBezTo>
                <a:cubicBezTo>
                  <a:pt x="591820" y="2540"/>
                  <a:pt x="557779" y="-913"/>
                  <a:pt x="525780" y="7620"/>
                </a:cubicBezTo>
                <a:cubicBezTo>
                  <a:pt x="516931" y="9980"/>
                  <a:pt x="517575" y="24617"/>
                  <a:pt x="510540" y="30480"/>
                </a:cubicBezTo>
                <a:cubicBezTo>
                  <a:pt x="501814" y="37752"/>
                  <a:pt x="490220" y="40640"/>
                  <a:pt x="480060" y="45720"/>
                </a:cubicBezTo>
                <a:cubicBezTo>
                  <a:pt x="474980" y="53340"/>
                  <a:pt x="470683" y="61545"/>
                  <a:pt x="464820" y="68580"/>
                </a:cubicBezTo>
                <a:cubicBezTo>
                  <a:pt x="457921" y="76859"/>
                  <a:pt x="447938" y="82474"/>
                  <a:pt x="441960" y="91440"/>
                </a:cubicBezTo>
                <a:cubicBezTo>
                  <a:pt x="437505" y="98123"/>
                  <a:pt x="437504" y="106917"/>
                  <a:pt x="434340" y="114300"/>
                </a:cubicBezTo>
                <a:cubicBezTo>
                  <a:pt x="429865" y="124741"/>
                  <a:pt x="423575" y="134339"/>
                  <a:pt x="419100" y="144780"/>
                </a:cubicBezTo>
                <a:cubicBezTo>
                  <a:pt x="415936" y="152163"/>
                  <a:pt x="415072" y="160456"/>
                  <a:pt x="411480" y="167640"/>
                </a:cubicBezTo>
                <a:cubicBezTo>
                  <a:pt x="407384" y="175831"/>
                  <a:pt x="400784" y="182549"/>
                  <a:pt x="396240" y="190500"/>
                </a:cubicBezTo>
                <a:cubicBezTo>
                  <a:pt x="390604" y="200363"/>
                  <a:pt x="386636" y="211117"/>
                  <a:pt x="381000" y="220980"/>
                </a:cubicBezTo>
                <a:cubicBezTo>
                  <a:pt x="372350" y="236118"/>
                  <a:pt x="357448" y="257001"/>
                  <a:pt x="342900" y="266700"/>
                </a:cubicBezTo>
                <a:cubicBezTo>
                  <a:pt x="336217" y="271155"/>
                  <a:pt x="327991" y="273184"/>
                  <a:pt x="320040" y="274320"/>
                </a:cubicBezTo>
                <a:cubicBezTo>
                  <a:pt x="292267" y="278288"/>
                  <a:pt x="264160" y="279400"/>
                  <a:pt x="236220" y="281940"/>
                </a:cubicBezTo>
                <a:cubicBezTo>
                  <a:pt x="216496" y="301664"/>
                  <a:pt x="191994" y="323177"/>
                  <a:pt x="182880" y="350520"/>
                </a:cubicBezTo>
                <a:cubicBezTo>
                  <a:pt x="180340" y="358140"/>
                  <a:pt x="179161" y="366359"/>
                  <a:pt x="175260" y="373380"/>
                </a:cubicBezTo>
                <a:cubicBezTo>
                  <a:pt x="166365" y="389391"/>
                  <a:pt x="152971" y="402717"/>
                  <a:pt x="144780" y="419100"/>
                </a:cubicBezTo>
                <a:lnTo>
                  <a:pt x="160020" y="4191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Paralelogramo"/>
          <p:cNvSpPr/>
          <p:nvPr/>
        </p:nvSpPr>
        <p:spPr>
          <a:xfrm>
            <a:off x="7668344" y="1585042"/>
            <a:ext cx="252028" cy="18777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7673340" y="12231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</a:t>
            </a:r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7091081" y="1616400"/>
            <a:ext cx="762279" cy="5884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 rot="19805381">
            <a:off x="7225682" y="156904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x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7731351" y="1644424"/>
            <a:ext cx="378042" cy="4185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 rot="19805381">
            <a:off x="7930995" y="15689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y</a:t>
            </a:r>
            <a:endParaRPr lang="es-AR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619292" y="20853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0</a:t>
            </a:r>
            <a:endParaRPr lang="es-AR" dirty="0"/>
          </a:p>
        </p:txBody>
      </p:sp>
      <p:cxnSp>
        <p:nvCxnSpPr>
          <p:cNvPr id="35" name="34 Conector recto"/>
          <p:cNvCxnSpPr>
            <a:stCxn id="15" idx="4"/>
          </p:cNvCxnSpPr>
          <p:nvPr/>
        </p:nvCxnSpPr>
        <p:spPr>
          <a:xfrm flipH="1">
            <a:off x="7405704" y="1772816"/>
            <a:ext cx="388654" cy="792088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 rot="19805381">
            <a:off x="7366213" y="18677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Cambria Math"/>
                <a:ea typeface="Cambria Math"/>
              </a:rPr>
              <a:t>𝛒</a:t>
            </a:r>
            <a:endParaRPr lang="es-AR" dirty="0"/>
          </a:p>
        </p:txBody>
      </p:sp>
      <p:grpSp>
        <p:nvGrpSpPr>
          <p:cNvPr id="3" name="Grupo 2"/>
          <p:cNvGrpSpPr/>
          <p:nvPr/>
        </p:nvGrpSpPr>
        <p:grpSpPr>
          <a:xfrm>
            <a:off x="6576060" y="1407788"/>
            <a:ext cx="2244412" cy="1526448"/>
            <a:chOff x="6576060" y="1407788"/>
            <a:chExt cx="2244412" cy="1526448"/>
          </a:xfrm>
        </p:grpSpPr>
        <p:cxnSp>
          <p:nvCxnSpPr>
            <p:cNvPr id="4" name="3 Conector recto de flecha"/>
            <p:cNvCxnSpPr/>
            <p:nvPr/>
          </p:nvCxnSpPr>
          <p:spPr>
            <a:xfrm flipH="1" flipV="1">
              <a:off x="6660232" y="1772816"/>
              <a:ext cx="1008112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6576060" y="140778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y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8460432" y="17728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x</a:t>
              </a: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7217377" y="25649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o</a:t>
              </a:r>
              <a:endParaRPr lang="es-A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6789356" y="3023374"/>
                <a:ext cx="32552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Unidad:  </a:t>
                </a:r>
                <a:r>
                  <a:rPr lang="es-MX" sz="2400" dirty="0" smtClean="0">
                    <a:sym typeface="Symbol" panose="05050102010706020507" pitchFamily="18" charset="2"/>
                  </a:rPr>
                  <a:t>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s-MX" sz="2400" dirty="0" smtClean="0">
                    <a:sym typeface="Symbol" panose="05050102010706020507" pitchFamily="18" charset="2"/>
                  </a:rPr>
                  <a:t></a:t>
                </a:r>
                <a:r>
                  <a:rPr lang="es-MX" sz="2400" dirty="0" smtClean="0"/>
                  <a:t> </a:t>
                </a:r>
                <a14:m>
                  <m:oMath xmlns:m="http://schemas.openxmlformats.org/officeDocument/2006/math">
                    <m:r>
                      <a:rPr lang="es-MX" sz="24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356" y="3023374"/>
                <a:ext cx="3255252" cy="461665"/>
              </a:xfrm>
              <a:prstGeom prst="rect">
                <a:avLst/>
              </a:prstGeom>
              <a:blipFill>
                <a:blip r:embed="rId3"/>
                <a:stretch>
                  <a:fillRect l="-168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Momento de Segundo Orden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06785"/>
            <a:ext cx="749808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599648" y="2054542"/>
            <a:ext cx="720080" cy="1309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3465828" y="1981070"/>
            <a:ext cx="1380304" cy="1309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o 12"/>
          <p:cNvSpPr/>
          <p:nvPr/>
        </p:nvSpPr>
        <p:spPr>
          <a:xfrm>
            <a:off x="5923098" y="2028002"/>
            <a:ext cx="1028500" cy="13951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50"/>
          <a:stretch/>
        </p:blipFill>
        <p:spPr>
          <a:xfrm>
            <a:off x="1694918" y="3671772"/>
            <a:ext cx="1420216" cy="1833563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3224466" y="3556170"/>
            <a:ext cx="1741591" cy="2064765"/>
            <a:chOff x="3681000" y="3382779"/>
            <a:chExt cx="1741591" cy="206476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1000" y="3382779"/>
              <a:ext cx="1741591" cy="1741591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4395024" y="51705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UPN</a:t>
              </a:r>
              <a:endParaRPr lang="en-US" sz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978193" y="3732047"/>
            <a:ext cx="1755288" cy="1646472"/>
            <a:chOff x="1465375" y="5162686"/>
            <a:chExt cx="1755288" cy="1646472"/>
          </a:xfrm>
        </p:grpSpPr>
        <p:sp>
          <p:nvSpPr>
            <p:cNvPr id="18" name="Rectángulo 17"/>
            <p:cNvSpPr/>
            <p:nvPr/>
          </p:nvSpPr>
          <p:spPr>
            <a:xfrm>
              <a:off x="1465375" y="5162686"/>
              <a:ext cx="360040" cy="1036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ángulo 18"/>
            <p:cNvSpPr/>
            <p:nvPr/>
          </p:nvSpPr>
          <p:spPr>
            <a:xfrm rot="5400000">
              <a:off x="2162999" y="5500930"/>
              <a:ext cx="360040" cy="1036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860623" y="5839173"/>
              <a:ext cx="360040" cy="9699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0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02557" y="1296221"/>
                <a:ext cx="7678100" cy="5021645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es-AR" sz="2000" b="1" dirty="0" smtClean="0"/>
                  <a:t>TEOREMA DE STEINER</a:t>
                </a:r>
                <a:r>
                  <a:rPr lang="es-AR" sz="2000" dirty="0" smtClean="0"/>
                  <a:t>. </a:t>
                </a:r>
              </a:p>
              <a:p>
                <a:pPr marL="82296" indent="0">
                  <a:buNone/>
                </a:pPr>
                <a:r>
                  <a:rPr lang="es-AR" sz="2000" dirty="0" smtClean="0"/>
                  <a:t>Teorema de los Ejes </a:t>
                </a:r>
                <a:r>
                  <a:rPr lang="es-AR" sz="2000" dirty="0"/>
                  <a:t>Paralelos.</a:t>
                </a:r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/>
                  <a:t>x</a:t>
                </a:r>
                <a:r>
                  <a:rPr lang="es-AR" sz="2000" dirty="0" smtClean="0"/>
                  <a:t>= </a:t>
                </a:r>
                <a:r>
                  <a:rPr lang="es-AR" sz="2000" dirty="0" err="1" smtClean="0"/>
                  <a:t>xG</a:t>
                </a:r>
                <a:r>
                  <a:rPr lang="es-AR" sz="2000" dirty="0" smtClean="0"/>
                  <a:t> </a:t>
                </a:r>
                <a:r>
                  <a:rPr lang="es-AR" sz="2000" dirty="0"/>
                  <a:t>+ </a:t>
                </a:r>
                <a:r>
                  <a:rPr lang="es-AR" sz="2000" dirty="0" smtClean="0"/>
                  <a:t>a         </a:t>
                </a:r>
                <a:r>
                  <a:rPr lang="es-AR" sz="2000" dirty="0" err="1" smtClean="0"/>
                  <a:t>x.y</a:t>
                </a:r>
                <a:r>
                  <a:rPr lang="es-AR" sz="2000" dirty="0" smtClean="0"/>
                  <a:t> = </a:t>
                </a:r>
                <a:r>
                  <a:rPr lang="es-AR" sz="2000" dirty="0" err="1"/>
                  <a:t>xG</a:t>
                </a:r>
                <a:r>
                  <a:rPr lang="es-AR" sz="2000" dirty="0"/>
                  <a:t> </a:t>
                </a:r>
                <a:r>
                  <a:rPr lang="es-AR" sz="2000" dirty="0" smtClean="0"/>
                  <a:t>. </a:t>
                </a:r>
                <a:r>
                  <a:rPr lang="es-AR" sz="2000" dirty="0" err="1" smtClean="0"/>
                  <a:t>yG</a:t>
                </a:r>
                <a:r>
                  <a:rPr lang="es-AR" sz="2000" dirty="0" smtClean="0"/>
                  <a:t> + </a:t>
                </a:r>
                <a:r>
                  <a:rPr lang="es-AR" sz="2000" dirty="0" err="1" smtClean="0"/>
                  <a:t>yG</a:t>
                </a:r>
                <a:r>
                  <a:rPr lang="es-AR" sz="2000" dirty="0" smtClean="0"/>
                  <a:t>. a + </a:t>
                </a:r>
                <a:r>
                  <a:rPr lang="es-AR" sz="2000" dirty="0" err="1" smtClean="0"/>
                  <a:t>xG</a:t>
                </a:r>
                <a:r>
                  <a:rPr lang="es-AR" sz="2000" dirty="0" smtClean="0"/>
                  <a:t> . b + </a:t>
                </a:r>
                <a:r>
                  <a:rPr lang="es-AR" sz="2000" dirty="0" err="1" smtClean="0"/>
                  <a:t>a.b</a:t>
                </a: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 smtClean="0"/>
                  <a:t>y= </a:t>
                </a:r>
                <a:r>
                  <a:rPr lang="es-AR" sz="2000" dirty="0" err="1" smtClean="0"/>
                  <a:t>yG</a:t>
                </a:r>
                <a:r>
                  <a:rPr lang="es-AR" sz="2000" dirty="0" smtClean="0"/>
                  <a:t> </a:t>
                </a:r>
                <a:r>
                  <a:rPr lang="es-AR" sz="2000" dirty="0"/>
                  <a:t>+ </a:t>
                </a:r>
                <a:r>
                  <a:rPr lang="es-AR" sz="2000" dirty="0" smtClean="0"/>
                  <a:t>b</a:t>
                </a:r>
                <a:endParaRPr lang="es-AR" sz="2000" dirty="0"/>
              </a:p>
              <a:p>
                <a:pPr marL="82296" indent="0">
                  <a:buNone/>
                </a:pPr>
                <a:endParaRPr lang="es-AR" sz="2000" dirty="0"/>
              </a:p>
              <a:p>
                <a:pPr marL="82296" indent="0">
                  <a:buNone/>
                </a:pPr>
                <a:r>
                  <a:rPr lang="es-AR" sz="2000" dirty="0" smtClean="0"/>
                  <a:t>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𝐽𝑥𝑦</m:t>
                    </m:r>
                    <m:r>
                      <a:rPr lang="es-AR" sz="2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b="0" i="1" smtClean="0">
                            <a:latin typeface="Cambria Math"/>
                          </a:rPr>
                          <m:t>.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𝑦𝑑𝐴</m:t>
                        </m:r>
                      </m:e>
                    </m:nary>
                  </m:oMath>
                </a14:m>
                <a:r>
                  <a:rPr lang="es-AR" sz="2000" dirty="0" smtClean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AR" sz="2000" dirty="0" smtClean="0">
                    <a:sym typeface="Symbol"/>
                  </a:rPr>
                  <a:t>.</a:t>
                </a:r>
                <a:r>
                  <a:rPr lang="es-AR" sz="20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. b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).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s-AR" sz="200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.</a:t>
                </a:r>
                <a:r>
                  <a:rPr lang="es-AR" sz="2000" dirty="0" err="1" smtClean="0">
                    <a:sym typeface="Symbol"/>
                  </a:rPr>
                  <a:t>dA</a:t>
                </a:r>
                <a:r>
                  <a:rPr lang="es-AR" sz="2000" dirty="0" smtClean="0">
                    <a:sym typeface="Symbol"/>
                  </a:rPr>
                  <a:t> + </a:t>
                </a: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s-AR" sz="200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s-AR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s-AR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</m:nary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= 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A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s-AR" sz="2000" dirty="0" smtClean="0">
                    <a:sym typeface="Symbol"/>
                  </a:rPr>
                  <a:t>G +b.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𝑥𝑔</m:t>
                        </m:r>
                      </m:sup>
                    </m:sSup>
                  </m:oMath>
                </a14:m>
                <a:r>
                  <a:rPr lang="es-AR" sz="2000" dirty="0">
                    <a:sym typeface="Symbol"/>
                  </a:rPr>
                  <a:t> + </a:t>
                </a:r>
                <a:r>
                  <a:rPr lang="es-AR" sz="2000" dirty="0" smtClean="0">
                    <a:sym typeface="Symbol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s-AR" sz="2000" dirty="0" smtClean="0">
                    <a:sym typeface="Symbol"/>
                  </a:rPr>
                  <a:t>  + </a:t>
                </a:r>
                <a:r>
                  <a:rPr lang="es-AR" sz="2000" dirty="0" err="1" smtClean="0">
                    <a:sym typeface="Symbol"/>
                  </a:rPr>
                  <a:t>a.b</a:t>
                </a:r>
                <a:r>
                  <a:rPr lang="es-AR" sz="2000" dirty="0" smtClean="0">
                    <a:sym typeface="Symbol"/>
                  </a:rPr>
                  <a:t>. A</a:t>
                </a:r>
              </a:p>
              <a:p>
                <a:pPr marL="82296" indent="0">
                  <a:buNone/>
                </a:pPr>
                <a:r>
                  <a:rPr lang="es-AR" sz="300" dirty="0" smtClean="0">
                    <a:sym typeface="Symbol"/>
                  </a:rPr>
                  <a:t>   </a:t>
                </a:r>
              </a:p>
              <a:p>
                <a:pPr marL="82296" indent="0">
                  <a:buNone/>
                </a:pPr>
                <a:r>
                  <a:rPr lang="es-AR" sz="2000" dirty="0">
                    <a:sym typeface="Symbol"/>
                  </a:rPr>
                  <a:t>E</a:t>
                </a:r>
                <a:r>
                  <a:rPr lang="es-AR" sz="2000" dirty="0" smtClean="0">
                    <a:sym typeface="Symbol"/>
                  </a:rPr>
                  <a:t>jes son </a:t>
                </a:r>
                <a:r>
                  <a:rPr lang="es-AR" sz="2000" dirty="0" err="1" smtClean="0">
                    <a:sym typeface="Symbol"/>
                  </a:rPr>
                  <a:t>baricéntricos</a:t>
                </a:r>
                <a:r>
                  <a:rPr lang="es-AR" sz="200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𝑥𝑔</m:t>
                        </m:r>
                      </m:sup>
                    </m:sSup>
                  </m:oMath>
                </a14:m>
                <a:r>
                  <a:rPr lang="es-AR" sz="2000" dirty="0" smtClean="0">
                    <a:sym typeface="Symbol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s-MX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sup>
                    </m:sSup>
                    <m:r>
                      <a:rPr lang="es-MX" sz="2000" b="0" i="1" smtClean="0">
                        <a:latin typeface="Cambria Math" panose="02040503050406030204" pitchFamily="18" charset="0"/>
                        <a:sym typeface="Symbol"/>
                      </a:rPr>
                      <m:t>=0</m:t>
                    </m:r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82296" indent="0">
                  <a:buNone/>
                </a:pPr>
                <a:endParaRPr lang="es-AR" sz="300" dirty="0" smtClean="0"/>
              </a:p>
              <a:p>
                <a:pPr marL="82296" indent="0">
                  <a:buNone/>
                </a:pP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𝐽𝑥𝑦</m:t>
                    </m:r>
                  </m:oMath>
                </a14:m>
                <a:r>
                  <a:rPr lang="es-AR" sz="2000" dirty="0" smtClean="0"/>
                  <a:t> =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𝐽𝑥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AR" sz="2000" i="1">
                        <a:latin typeface="Cambria Math"/>
                      </a:rPr>
                      <m:t>𝑦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AR" sz="2000" dirty="0" smtClean="0">
                    <a:sym typeface="Symbol"/>
                  </a:rPr>
                  <a:t> + </a:t>
                </a:r>
                <a:r>
                  <a:rPr lang="es-AR" sz="2000" dirty="0" err="1" smtClean="0">
                    <a:sym typeface="Symbol"/>
                  </a:rPr>
                  <a:t>a.b</a:t>
                </a:r>
                <a:r>
                  <a:rPr lang="es-AR" sz="2000" dirty="0">
                    <a:sym typeface="Symbol"/>
                  </a:rPr>
                  <a:t>. </a:t>
                </a:r>
                <a:r>
                  <a:rPr lang="es-AR" sz="2000" dirty="0" smtClean="0">
                    <a:sym typeface="Symbol"/>
                  </a:rPr>
                  <a:t>A   </a:t>
                </a:r>
                <a:r>
                  <a:rPr lang="es-AR" sz="2000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s-AR" sz="2000" b="0" i="0" smtClean="0"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𝑖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000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𝑥𝐺𝑦𝐺</m:t>
                        </m:r>
                      </m:sub>
                      <m:sup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000" dirty="0" smtClean="0"/>
                  <a:t>+</a:t>
                </a:r>
                <a:r>
                  <a:rPr lang="es-AR" sz="2000" dirty="0" err="1" smtClean="0"/>
                  <a:t>a.b</a:t>
                </a: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 smtClean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𝐽𝑥</m:t>
                    </m:r>
                  </m:oMath>
                </a14:m>
                <a:r>
                  <a:rPr lang="es-AR" sz="2000" dirty="0"/>
                  <a:t> =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𝐽𝑥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AR" sz="2000" dirty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000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s-AR" sz="2000" dirty="0">
                    <a:sym typeface="Symbol"/>
                  </a:rPr>
                  <a:t>            </a:t>
                </a:r>
                <a14:m>
                  <m:oMath xmlns:m="http://schemas.openxmlformats.org/officeDocument/2006/math">
                    <m:r>
                      <a:rPr lang="es-AR" sz="2000">
                        <a:latin typeface="Cambria Math" panose="02040503050406030204" pitchFamily="18" charset="0"/>
                      </a:rPr>
                      <m:t>     </m:t>
                    </m:r>
                    <m:sSubSup>
                      <m:sSub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0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𝑥𝐺</m:t>
                        </m:r>
                      </m:sub>
                      <m:sup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0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s-A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AR" sz="2000" dirty="0"/>
                  <a:t> =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𝑦𝐺</m:t>
                    </m:r>
                  </m:oMath>
                </a14:m>
                <a:r>
                  <a:rPr lang="es-AR" sz="2000" dirty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000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s-AR" sz="2000" dirty="0">
                    <a:sym typeface="Symbol"/>
                  </a:rPr>
                  <a:t>	         </a:t>
                </a:r>
                <a14:m>
                  <m:oMath xmlns:m="http://schemas.openxmlformats.org/officeDocument/2006/math">
                    <m:r>
                      <a:rPr lang="es-AR" sz="200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MX" sz="200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0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𝑦𝐺</m:t>
                        </m:r>
                      </m:sub>
                      <m:sup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0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A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endParaRPr lang="es-AR" sz="300" dirty="0" smtClean="0"/>
              </a:p>
              <a:p>
                <a:pPr marL="82296" indent="0">
                  <a:buNone/>
                </a:pPr>
                <a:r>
                  <a:rPr lang="es-AR" sz="2000" dirty="0" smtClean="0"/>
                  <a:t> </a:t>
                </a:r>
                <a:endParaRPr lang="es-AR" sz="2000" dirty="0">
                  <a:sym typeface="Symbol"/>
                </a:endParaRPr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endParaRPr lang="es-AR" sz="900" dirty="0" smtClean="0"/>
              </a:p>
              <a:p>
                <a:pPr marL="82296" indent="0">
                  <a:buNone/>
                </a:pPr>
                <a:endParaRPr lang="es-AR" sz="900" dirty="0" smtClean="0"/>
              </a:p>
              <a:p>
                <a:pPr marL="82296" indent="0">
                  <a:buNone/>
                </a:pPr>
                <a:r>
                  <a:rPr lang="es-AR" sz="900" dirty="0"/>
                  <a:t>	</a:t>
                </a:r>
                <a:r>
                  <a:rPr lang="es-AR" sz="900" dirty="0" smtClean="0"/>
                  <a:t>	</a:t>
                </a:r>
                <a:endParaRPr lang="es-AR" sz="1050" dirty="0" smtClean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557" y="1296221"/>
                <a:ext cx="7678100" cy="5021645"/>
              </a:xfrm>
              <a:blipFill>
                <a:blip r:embed="rId2"/>
                <a:stretch>
                  <a:fillRect l="-5083" t="-729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5 - LADAGA</a:t>
            </a:r>
            <a:endParaRPr lang="es-AR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6732240" y="1124744"/>
            <a:ext cx="1878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8460432" y="980728"/>
            <a:ext cx="14536" cy="200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6948264" y="1772816"/>
            <a:ext cx="864096" cy="494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6431497" y="2060848"/>
            <a:ext cx="1158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7385986" y="1916832"/>
            <a:ext cx="886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6732240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x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505684" y="26192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y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377548" y="2787206"/>
            <a:ext cx="5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rgbClr val="0070C0"/>
                </a:solidFill>
              </a:rPr>
              <a:t>y</a:t>
            </a:r>
            <a:r>
              <a:rPr lang="es-AR" sz="1200" dirty="0" err="1" smtClean="0">
                <a:solidFill>
                  <a:srgbClr val="0070C0"/>
                </a:solidFill>
              </a:rPr>
              <a:t>G</a:t>
            </a:r>
            <a:endParaRPr lang="es-AR" sz="1200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389647" y="1676372"/>
            <a:ext cx="5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rgbClr val="0070C0"/>
                </a:solidFill>
              </a:rPr>
              <a:t>x</a:t>
            </a:r>
            <a:r>
              <a:rPr lang="es-AR" sz="1200" dirty="0" err="1" smtClean="0">
                <a:solidFill>
                  <a:srgbClr val="0070C0"/>
                </a:solidFill>
              </a:rPr>
              <a:t>G</a:t>
            </a:r>
            <a:endParaRPr lang="es-AR" sz="1200" dirty="0">
              <a:solidFill>
                <a:srgbClr val="0070C0"/>
              </a:solidFill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7394848" y="2528900"/>
            <a:ext cx="107285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7162800" y="1118892"/>
            <a:ext cx="0" cy="92681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7214828" y="12654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a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832570" y="21603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b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40" name="Cerrar llave 39"/>
          <p:cNvSpPr/>
          <p:nvPr/>
        </p:nvSpPr>
        <p:spPr>
          <a:xfrm>
            <a:off x="2339752" y="2189720"/>
            <a:ext cx="144016" cy="6141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1228916" y="91701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MOMENTOS DE SEGUNDO </a:t>
            </a:r>
            <a:r>
              <a:rPr lang="es-AR" dirty="0" smtClean="0"/>
              <a:t>ORDEN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6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7498080" cy="5411272"/>
              </a:xfrm>
            </p:spPr>
            <p:txBody>
              <a:bodyPr>
                <a:normAutofit lnSpcReduction="10000"/>
              </a:bodyPr>
              <a:lstStyle/>
              <a:p>
                <a:pPr marL="82296" indent="0">
                  <a:buNone/>
                </a:pPr>
                <a:r>
                  <a:rPr lang="es-AR" sz="2800" dirty="0" smtClean="0"/>
                  <a:t>MOMENTOS DE SEGUNDO ORDEN</a:t>
                </a:r>
              </a:p>
              <a:p>
                <a:pPr marL="82296" indent="0">
                  <a:buNone/>
                </a:pPr>
                <a:endParaRPr lang="es-AR" sz="13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EJES ROTADOS.</a:t>
                </a:r>
                <a:endParaRPr lang="es-AR" sz="2400" dirty="0"/>
              </a:p>
              <a:p>
                <a:pPr marL="82296" indent="0">
                  <a:buNone/>
                </a:pPr>
                <a:endParaRPr lang="es-AR" sz="1200" dirty="0" smtClean="0"/>
              </a:p>
              <a:p>
                <a:pPr marL="82296" indent="0">
                  <a:buNone/>
                </a:pPr>
                <a:r>
                  <a:rPr lang="es-AR" sz="2200" dirty="0" smtClean="0"/>
                  <a:t>x’= </a:t>
                </a:r>
                <a:r>
                  <a:rPr lang="es-AR" sz="2200" dirty="0" err="1" smtClean="0"/>
                  <a:t>x.cos</a:t>
                </a:r>
                <a:r>
                  <a:rPr lang="es-AR" sz="2200" dirty="0" err="1" smtClean="0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</a:t>
                </a:r>
                <a:r>
                  <a:rPr lang="es-AR" sz="2200" dirty="0"/>
                  <a:t>+ </a:t>
                </a:r>
                <a:r>
                  <a:rPr lang="es-AR" sz="2200" dirty="0" err="1" smtClean="0"/>
                  <a:t>y.sen</a:t>
                </a:r>
                <a:r>
                  <a:rPr lang="es-AR" sz="2200" dirty="0" err="1" smtClean="0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        </a:t>
                </a:r>
              </a:p>
              <a:p>
                <a:pPr marL="82296" indent="0">
                  <a:buNone/>
                </a:pPr>
                <a:r>
                  <a:rPr lang="es-AR" sz="2200" dirty="0" smtClean="0"/>
                  <a:t>y'= </a:t>
                </a:r>
                <a:r>
                  <a:rPr lang="es-AR" sz="2200" dirty="0" err="1" smtClean="0"/>
                  <a:t>y</a:t>
                </a:r>
                <a:r>
                  <a:rPr lang="es-AR" sz="2200" dirty="0" err="1"/>
                  <a:t>.cos</a:t>
                </a:r>
                <a:r>
                  <a:rPr lang="es-AR" sz="2200" dirty="0" err="1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- </a:t>
                </a:r>
                <a:r>
                  <a:rPr lang="es-AR" sz="2200" dirty="0" err="1" smtClean="0"/>
                  <a:t>x.sen</a:t>
                </a:r>
                <a:r>
                  <a:rPr lang="es-AR" sz="2200" dirty="0" err="1" smtClean="0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</a:t>
                </a:r>
                <a:endParaRPr lang="es-AR" sz="2200" dirty="0"/>
              </a:p>
              <a:p>
                <a:pPr marL="82296" indent="0">
                  <a:buNone/>
                </a:pPr>
                <a:r>
                  <a:rPr lang="es-AR" sz="2200" dirty="0" smtClean="0">
                    <a:sym typeface="Symbol"/>
                  </a:rPr>
                  <a:t>                                                                          </a:t>
                </a:r>
                <a:endParaRPr lang="es-AR" sz="2200" dirty="0" smtClean="0"/>
              </a:p>
              <a:p>
                <a:pPr marL="82296" indent="0">
                  <a:spcAft>
                    <a:spcPts val="600"/>
                  </a:spcAft>
                  <a:buNone/>
                </a:pP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𝐽𝑦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AR" sz="2200" dirty="0" smtClean="0"/>
                  <a:t> =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200" dirty="0" smtClean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𝑐𝑜𝑠</m:t>
                        </m:r>
                        <m:r>
                          <a:rPr lang="es-AR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200" dirty="0" smtClean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𝑠𝑒𝑛</m:t>
                        </m:r>
                        <m:r>
                          <a:rPr lang="es-A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s-AR" sz="2200" dirty="0">
                        <a:sym typeface="Symbol"/>
                      </a:rPr>
                      <m:t>.</m:t>
                    </m:r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𝑠𝑒𝑛</m:t>
                    </m:r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s-AR" sz="1900" dirty="0" smtClean="0">
                  <a:sym typeface="Symbol"/>
                </a:endParaRPr>
              </a:p>
              <a:p>
                <a:pPr marL="82296" indent="0">
                  <a:spcAft>
                    <a:spcPts val="600"/>
                  </a:spcAft>
                  <a:buNone/>
                </a:pP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AR" sz="2200" dirty="0"/>
                  <a:t> =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𝑐𝑜𝑠</m:t>
                        </m:r>
                        <m:r>
                          <a:rPr lang="es-A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200" dirty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𝑠𝑒𝑛</m:t>
                        </m:r>
                        <m:r>
                          <a:rPr lang="es-A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s-AR" sz="2200" dirty="0">
                        <a:sym typeface="Symbol"/>
                      </a:rPr>
                      <m:t>.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𝑠𝑒𝑛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s-AR" sz="2200" dirty="0">
                  <a:sym typeface="Symbol"/>
                </a:endParaRPr>
              </a:p>
              <a:p>
                <a:pPr marL="82296" indent="0">
                  <a:spcAft>
                    <a:spcPts val="600"/>
                  </a:spcAft>
                  <a:buNone/>
                </a:pP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AR" sz="2200" dirty="0"/>
                  <a:t> =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𝑐𝑜𝑠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s-AR" sz="2200" dirty="0" smtClean="0">
                    <a:sym typeface="Symbol"/>
                  </a:rPr>
                  <a:t> + ½(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200" dirty="0" smtClean="0">
                    <a:sym typeface="Symbol"/>
                  </a:rPr>
                  <a:t>-</a:t>
                </a: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200" dirty="0" smtClean="0">
                    <a:sym typeface="Symbol"/>
                  </a:rPr>
                  <a:t>)</a:t>
                </a:r>
                <a:r>
                  <a:rPr lang="es-AR" sz="22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2200" dirty="0">
                        <a:sym typeface="Symbol"/>
                      </a:rPr>
                      <m:t>.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𝑠𝑒𝑛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s-AR" sz="2200" dirty="0">
                  <a:sym typeface="Symbol"/>
                </a:endParaRPr>
              </a:p>
              <a:p>
                <a:pPr marL="82296" indent="0">
                  <a:buNone/>
                </a:pPr>
                <a:endParaRPr lang="es-AR" sz="500" dirty="0" smtClean="0">
                  <a:latin typeface="Symbol" panose="05050102010706020507" pitchFamily="18" charset="2"/>
                </a:endParaRPr>
              </a:p>
              <a:p>
                <a:pPr marL="82296" indent="0">
                  <a:buNone/>
                </a:pPr>
                <a:r>
                  <a:rPr lang="es-AR" sz="2000" dirty="0" smtClean="0">
                    <a:latin typeface="Symbol" panose="05050102010706020507" pitchFamily="18" charset="2"/>
                  </a:rPr>
                  <a:t>a=45°</a:t>
                </a:r>
              </a:p>
              <a:p>
                <a:pPr marL="82296" indent="0">
                  <a:buNone/>
                </a:pPr>
                <a:endParaRPr lang="es-AR" sz="2000" dirty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s-AR" sz="2000" dirty="0"/>
                  <a:t>= </a:t>
                </a:r>
                <a:r>
                  <a:rPr lang="es-AR" sz="2000" dirty="0" smtClean="0">
                    <a:sym typeface="Symbol"/>
                  </a:rPr>
                  <a:t>½(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000" dirty="0" smtClean="0">
                    <a:sym typeface="Symbol"/>
                  </a:rPr>
                  <a:t>+</a:t>
                </a: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000" dirty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s-AR" sz="2000" i="1" dirty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s-AR" sz="2000" dirty="0" smtClean="0">
                    <a:sym typeface="Symbol"/>
                  </a:rPr>
                  <a:t>       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i="1">
                        <a:latin typeface="Cambria Math"/>
                      </a:rPr>
                      <m:t>𝑦</m:t>
                    </m:r>
                    <m:r>
                      <a:rPr lang="es-A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s-AR" sz="2000" dirty="0" smtClean="0"/>
                  <a:t>= </a:t>
                </a:r>
                <a:r>
                  <a:rPr lang="es-AR" sz="2000" dirty="0" smtClean="0">
                    <a:sym typeface="Symbol"/>
                  </a:rPr>
                  <a:t>½(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000" dirty="0">
                    <a:sym typeface="Symbol"/>
                  </a:rPr>
                  <a:t>+</a:t>
                </a: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000" dirty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s-AR" sz="2000" i="1" dirty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</m:oMath>
                </a14:m>
                <a:r>
                  <a:rPr lang="es-AR" sz="20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s-AR" sz="2000" dirty="0" smtClean="0"/>
                  <a:t>	</a:t>
                </a:r>
                <a:endParaRPr lang="es-AR" sz="2800" dirty="0" smtClean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7498080" cy="5411272"/>
              </a:xfrm>
              <a:blipFill>
                <a:blip r:embed="rId2"/>
                <a:stretch>
                  <a:fillRect l="-569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ERM CURSO 5 - LADAGA</a:t>
            </a:r>
            <a:endParaRPr lang="es-A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948264" y="1772816"/>
            <a:ext cx="864096" cy="494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726343" y="789330"/>
            <a:ext cx="2133484" cy="2223864"/>
            <a:chOff x="6732240" y="764704"/>
            <a:chExt cx="2133484" cy="2223864"/>
          </a:xfrm>
        </p:grpSpPr>
        <p:cxnSp>
          <p:nvCxnSpPr>
            <p:cNvPr id="6" name="Conector recto de flecha 5"/>
            <p:cNvCxnSpPr/>
            <p:nvPr/>
          </p:nvCxnSpPr>
          <p:spPr>
            <a:xfrm flipH="1">
              <a:off x="6732240" y="1124744"/>
              <a:ext cx="18783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8460432" y="980728"/>
              <a:ext cx="14536" cy="200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/>
            <p:cNvSpPr txBox="1"/>
            <p:nvPr/>
          </p:nvSpPr>
          <p:spPr>
            <a:xfrm>
              <a:off x="6732240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x</a:t>
              </a:r>
              <a:endParaRPr lang="es-AR" dirty="0">
                <a:solidFill>
                  <a:srgbClr val="0070C0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505684" y="261923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y</a:t>
              </a:r>
              <a:endParaRPr lang="es-AR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9" name="Conector recto 38"/>
          <p:cNvCxnSpPr/>
          <p:nvPr/>
        </p:nvCxnSpPr>
        <p:spPr>
          <a:xfrm flipH="1" flipV="1">
            <a:off x="7426477" y="1437403"/>
            <a:ext cx="229521" cy="51793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 rot="20635281">
            <a:off x="6969160" y="960091"/>
            <a:ext cx="2054979" cy="2223864"/>
            <a:chOff x="6732240" y="764704"/>
            <a:chExt cx="2054979" cy="2223864"/>
          </a:xfrm>
        </p:grpSpPr>
        <p:cxnSp>
          <p:nvCxnSpPr>
            <p:cNvPr id="22" name="Conector recto de flecha 21"/>
            <p:cNvCxnSpPr/>
            <p:nvPr/>
          </p:nvCxnSpPr>
          <p:spPr>
            <a:xfrm flipH="1">
              <a:off x="6732240" y="1124744"/>
              <a:ext cx="18783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H="1">
              <a:off x="8460432" y="980728"/>
              <a:ext cx="14536" cy="200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6732241" y="764704"/>
              <a:ext cx="40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x’</a:t>
              </a:r>
              <a:endParaRPr lang="es-AR" dirty="0">
                <a:solidFill>
                  <a:srgbClr val="0070C0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427179" y="25001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y'</a:t>
              </a:r>
              <a:endParaRPr lang="es-AR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7887652" y="10149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endParaRPr lang="es-AR" sz="16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8365519" y="136491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endParaRPr lang="es-AR" sz="16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4" name="Arco 3"/>
          <p:cNvSpPr/>
          <p:nvPr/>
        </p:nvSpPr>
        <p:spPr>
          <a:xfrm rot="18788297" flipH="1">
            <a:off x="7903585" y="1109883"/>
            <a:ext cx="197387" cy="23292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Arco 32"/>
          <p:cNvSpPr/>
          <p:nvPr/>
        </p:nvSpPr>
        <p:spPr>
          <a:xfrm rot="13516293" flipH="1">
            <a:off x="8450811" y="1441128"/>
            <a:ext cx="197387" cy="23292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5" name="Conector recto 34"/>
          <p:cNvCxnSpPr/>
          <p:nvPr/>
        </p:nvCxnSpPr>
        <p:spPr>
          <a:xfrm flipH="1" flipV="1">
            <a:off x="7634184" y="1184217"/>
            <a:ext cx="11227" cy="732615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33" idx="2"/>
          </p:cNvCxnSpPr>
          <p:nvPr/>
        </p:nvCxnSpPr>
        <p:spPr>
          <a:xfrm flipH="1">
            <a:off x="7634185" y="1627708"/>
            <a:ext cx="984775" cy="30952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 flipV="1">
            <a:off x="7627650" y="1938027"/>
            <a:ext cx="841421" cy="13651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7589777" y="1916832"/>
            <a:ext cx="75746" cy="6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CuadroTexto 46"/>
          <p:cNvSpPr txBox="1"/>
          <p:nvPr/>
        </p:nvSpPr>
        <p:spPr>
          <a:xfrm>
            <a:off x="7321487" y="1932402"/>
            <a:ext cx="47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 smtClean="0">
                <a:solidFill>
                  <a:srgbClr val="0070C0"/>
                </a:solidFill>
              </a:rPr>
              <a:t>dA</a:t>
            </a:r>
            <a:endParaRPr lang="es-A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92567" y="1052736"/>
                <a:ext cx="7498080" cy="5112568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es-AR" sz="1600" b="1" dirty="0" smtClean="0"/>
                  <a:t>EJES CONJUGADOS DE INERCIA</a:t>
                </a:r>
              </a:p>
              <a:p>
                <a:pPr marL="82296" indent="0">
                  <a:buNone/>
                </a:pPr>
                <a:endParaRPr lang="es-AR" sz="800" dirty="0" smtClean="0"/>
              </a:p>
              <a:p>
                <a:pPr marL="82296" indent="0">
                  <a:buNone/>
                </a:pPr>
                <a:r>
                  <a:rPr lang="es-AR" sz="2000" dirty="0" smtClean="0"/>
                  <a:t>Ejes para los cuales los Momentos Centrífugos son nulos.</a:t>
                </a:r>
                <a:endParaRPr lang="es-AR" sz="1400" dirty="0" smtClean="0"/>
              </a:p>
              <a:p>
                <a:pPr marL="82296" indent="0">
                  <a:buNone/>
                </a:pPr>
                <a:endParaRPr lang="es-AR" sz="200" dirty="0" smtClean="0"/>
              </a:p>
              <a:p>
                <a:pPr marL="82296" indent="0">
                  <a:buNone/>
                </a:pPr>
                <a:r>
                  <a:rPr lang="es-AR" sz="1800" b="1" dirty="0" err="1" smtClean="0"/>
                  <a:t>Jxy</a:t>
                </a:r>
                <a:r>
                  <a:rPr lang="es-AR" sz="1800" b="1" dirty="0" smtClean="0"/>
                  <a:t>= 0          </a:t>
                </a:r>
                <a:r>
                  <a:rPr lang="es-AR" sz="1800" dirty="0" smtClean="0"/>
                  <a:t>Hay </a:t>
                </a:r>
                <a:r>
                  <a:rPr lang="es-AR" sz="1800" dirty="0" smtClean="0">
                    <a:sym typeface="Symbol"/>
                  </a:rPr>
                  <a:t>infinitos pares de ejes conjugados para un mismo origen.</a:t>
                </a:r>
                <a:endParaRPr lang="es-AR" sz="1800" dirty="0" smtClean="0"/>
              </a:p>
              <a:p>
                <a:pPr marL="82296" indent="0">
                  <a:buNone/>
                </a:pPr>
                <a:endParaRPr lang="es-AR" sz="1400" dirty="0" smtClean="0"/>
              </a:p>
              <a:p>
                <a:pPr marL="82296" indent="0">
                  <a:buNone/>
                </a:pPr>
                <a:endParaRPr lang="es-AR" sz="1400" dirty="0" smtClean="0"/>
              </a:p>
              <a:p>
                <a:pPr marL="82296" indent="0">
                  <a:buNone/>
                </a:pPr>
                <a:r>
                  <a:rPr lang="es-AR" sz="1600" b="1" dirty="0"/>
                  <a:t>EJES PRINCIPALES DE INERCIA</a:t>
                </a:r>
              </a:p>
              <a:p>
                <a:pPr marL="82296" indent="0">
                  <a:buNone/>
                </a:pPr>
                <a:endParaRPr lang="es-AR" sz="100" dirty="0" smtClean="0"/>
              </a:p>
              <a:p>
                <a:pPr marL="82296" indent="0">
                  <a:buNone/>
                </a:pPr>
                <a:r>
                  <a:rPr lang="es-AR" sz="2000" dirty="0"/>
                  <a:t>Ejes </a:t>
                </a:r>
                <a:r>
                  <a:rPr lang="es-AR" sz="2000" dirty="0" smtClean="0"/>
                  <a:t>Conjugados de Inercia que son Ortogonales.</a:t>
                </a:r>
              </a:p>
              <a:p>
                <a:pPr marL="82296" indent="0">
                  <a:buNone/>
                </a:pPr>
                <a:endParaRPr lang="es-AR" sz="200" dirty="0"/>
              </a:p>
              <a:p>
                <a:pPr marL="82296" indent="0">
                  <a:buNone/>
                </a:pPr>
                <a:r>
                  <a:rPr lang="es-AR" sz="2000" dirty="0" smtClean="0"/>
                  <a:t>Hay un único par de ejes principales de inercia para un origen.</a:t>
                </a:r>
              </a:p>
              <a:p>
                <a:pPr marL="82296" indent="0">
                  <a:buNone/>
                </a:pPr>
                <a:r>
                  <a:rPr lang="es-AR" sz="2000" dirty="0" smtClean="0"/>
                  <a:t>Los Momentos de Inercia son máximos y mínimos.</a:t>
                </a:r>
              </a:p>
              <a:p>
                <a:pPr marL="82296" indent="0">
                  <a:buNone/>
                </a:pPr>
                <a:endParaRPr lang="es-AR" sz="2000" dirty="0"/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6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s-AR" sz="1600" b="0" i="1" smtClean="0">
                            <a:latin typeface="Cambria Math"/>
                          </a:rPr>
                          <m:t>2</m:t>
                        </m:r>
                        <m:r>
                          <a:rPr lang="es-AR" sz="16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s-AR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0" i="1" smtClean="0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𝐽𝑥𝑦</m:t>
                        </m:r>
                      </m:num>
                      <m:den>
                        <m:r>
                          <a:rPr lang="es-AR" sz="2000" b="0" i="1" smtClean="0">
                            <a:latin typeface="Cambria Math"/>
                          </a:rPr>
                          <m:t>𝐽𝑦</m:t>
                        </m:r>
                        <m:r>
                          <a:rPr lang="es-AR" sz="2000" b="0" i="1" smtClean="0">
                            <a:latin typeface="Cambria Math"/>
                          </a:rPr>
                          <m:t>−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𝐽𝑥</m:t>
                        </m:r>
                      </m:den>
                    </m:f>
                  </m:oMath>
                </a14:m>
                <a:endParaRPr lang="es-AR" sz="28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 smtClean="0"/>
                  <a:t>Si hay un eje de simetría, es Principal de Inercia.</a:t>
                </a:r>
                <a:endParaRPr lang="es-AR" sz="2000" dirty="0"/>
              </a:p>
              <a:p>
                <a:pPr marL="82296" indent="0">
                  <a:buNone/>
                </a:pPr>
                <a:endParaRPr lang="es-AR" sz="2000" dirty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567" y="1052736"/>
                <a:ext cx="7498080" cy="5112568"/>
              </a:xfrm>
              <a:blipFill>
                <a:blip r:embed="rId2"/>
                <a:stretch>
                  <a:fillRect t="-358" b="-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ERM CURSO 5 - LADAGA</a:t>
            </a:r>
            <a:endParaRPr lang="es-A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383360" y="4736708"/>
                <a:ext cx="5760640" cy="142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22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AR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 dirty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AR" dirty="0"/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i="1" dirty="0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A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𝐽𝑥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𝐽𝑦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i="1" dirty="0">
                            <a:latin typeface="Cambria Math"/>
                          </a:rPr>
                          <m:t>+4</m:t>
                        </m:r>
                        <m:sSup>
                          <m:sSupPr>
                            <m:ctrlPr>
                              <a:rPr lang="es-A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 dirty="0">
                                <a:latin typeface="Cambria Math"/>
                              </a:rPr>
                              <m:t>𝐽𝑥𝑦</m:t>
                            </m:r>
                          </m:e>
                          <m:sup>
                            <m:r>
                              <a:rPr lang="es-AR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AR" dirty="0"/>
                  <a:t> </a:t>
                </a:r>
                <a:r>
                  <a:rPr lang="es-AR" dirty="0" smtClean="0"/>
                  <a:t>Maximo</a:t>
                </a:r>
              </a:p>
              <a:p>
                <a:pPr marL="82296" indent="0">
                  <a:buNone/>
                </a:pPr>
                <a:endParaRPr lang="es-AR" dirty="0"/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AR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 dirty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AR" dirty="0"/>
                  <a:t>) - </a:t>
                </a:r>
                <a14:m>
                  <m:oMath xmlns:m="http://schemas.openxmlformats.org/officeDocument/2006/math">
                    <m:r>
                      <a:rPr lang="es-AR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i="1" dirty="0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A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𝐽𝑥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𝐽𝑦</m:t>
                            </m:r>
                            <m:r>
                              <a:rPr lang="es-AR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i="1" dirty="0">
                            <a:latin typeface="Cambria Math"/>
                          </a:rPr>
                          <m:t>+4</m:t>
                        </m:r>
                        <m:sSup>
                          <m:sSupPr>
                            <m:ctrlPr>
                              <a:rPr lang="es-A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 dirty="0">
                                <a:latin typeface="Cambria Math"/>
                              </a:rPr>
                              <m:t>𝐽𝑥𝑦</m:t>
                            </m:r>
                          </m:e>
                          <m:sup>
                            <m:r>
                              <a:rPr lang="es-AR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AR" dirty="0"/>
                  <a:t> Minimo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360" y="4736708"/>
                <a:ext cx="5760640" cy="1428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22338</TotalTime>
  <Words>585</Words>
  <Application>Microsoft Office PowerPoint</Application>
  <PresentationFormat>Presentación en pantalla (4:3)</PresentationFormat>
  <Paragraphs>241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Cambria Math</vt:lpstr>
      <vt:lpstr>Gill Sans MT</vt:lpstr>
      <vt:lpstr>Symbol</vt:lpstr>
      <vt:lpstr>Verdana</vt:lpstr>
      <vt:lpstr>Wingdings 2</vt:lpstr>
      <vt:lpstr>Solsticio</vt:lpstr>
      <vt:lpstr>ESTATICA Y RESISTENCIA DE LOS MATERIALES</vt:lpstr>
      <vt:lpstr>GEOMETRIA SUPERFICIES</vt:lpstr>
      <vt:lpstr>GEOMETRIA SUPERFICIES</vt:lpstr>
      <vt:lpstr>BARICENTRO</vt:lpstr>
      <vt:lpstr>GEOMETRIA SUPERFICIES</vt:lpstr>
      <vt:lpstr>Momento de Segundo Orden</vt:lpstr>
      <vt:lpstr>GEOMETRIA SUPERFICIES</vt:lpstr>
      <vt:lpstr>GEOMETRIA SUPERFICIES</vt:lpstr>
      <vt:lpstr>GEOMETRIA SUPERFICIES</vt:lpstr>
      <vt:lpstr>GEOMETRIA SUPERFICIES</vt:lpstr>
      <vt:lpstr>GEOMETRIA SUPERFICIES</vt:lpstr>
      <vt:lpstr>GEOMETRIA SUPERFICIES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425</cp:revision>
  <dcterms:created xsi:type="dcterms:W3CDTF">2020-04-01T20:52:22Z</dcterms:created>
  <dcterms:modified xsi:type="dcterms:W3CDTF">2025-03-14T18:37:56Z</dcterms:modified>
</cp:coreProperties>
</file>