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4"/>
  </p:notes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76" r:id="rId20"/>
    <p:sldId id="282" r:id="rId21"/>
    <p:sldId id="283" r:id="rId22"/>
    <p:sldId id="278" r:id="rId23"/>
    <p:sldId id="277" r:id="rId24"/>
    <p:sldId id="279" r:id="rId25"/>
    <p:sldId id="280" r:id="rId26"/>
    <p:sldId id="281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0" autoAdjust="0"/>
  </p:normalViewPr>
  <p:slideViewPr>
    <p:cSldViewPr>
      <p:cViewPr>
        <p:scale>
          <a:sx n="125" d="100"/>
          <a:sy n="125" d="100"/>
        </p:scale>
        <p:origin x="-690" y="-27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2F878-C0A3-4E98-9846-F7731612121E}" type="datetimeFigureOut">
              <a:rPr lang="es-AR" smtClean="0"/>
              <a:t>18/3/2025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CB5A9-18AF-412C-A964-CCAE5A8093D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75580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CB5A9-18AF-412C-A964-CCAE5A8093D5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27890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CB5A9-18AF-412C-A964-CCAE5A8093D5}" type="slidenum">
              <a:rPr lang="es-AR" smtClean="0"/>
              <a:t>22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27890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CB5A9-18AF-412C-A964-CCAE5A8093D5}" type="slidenum">
              <a:rPr lang="es-AR" smtClean="0"/>
              <a:t>24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27890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CB5A9-18AF-412C-A964-CCAE5A8093D5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27890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CB5A9-18AF-412C-A964-CCAE5A8093D5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27890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CB5A9-18AF-412C-A964-CCAE5A8093D5}" type="slidenum">
              <a:rPr lang="es-AR" smtClean="0"/>
              <a:t>16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27890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CB5A9-18AF-412C-A964-CCAE5A8093D5}" type="slidenum">
              <a:rPr lang="es-AR" smtClean="0"/>
              <a:t>17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27890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CB5A9-18AF-412C-A964-CCAE5A8093D5}" type="slidenum">
              <a:rPr lang="es-AR" smtClean="0"/>
              <a:t>18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27890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CB5A9-18AF-412C-A964-CCAE5A8093D5}" type="slidenum">
              <a:rPr lang="es-AR" smtClean="0"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27890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CB5A9-18AF-412C-A964-CCAE5A8093D5}" type="slidenum">
              <a:rPr lang="es-AR" smtClean="0"/>
              <a:t>20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27890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CB5A9-18AF-412C-A964-CCAE5A8093D5}" type="slidenum">
              <a:rPr lang="es-AR" smtClean="0"/>
              <a:t>21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27890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66EF-D5EB-4DAA-BC12-5E0D9CBA910E}" type="datetimeFigureOut">
              <a:rPr lang="es-AR" smtClean="0"/>
              <a:t>18/3/2025</a:t>
            </a:fld>
            <a:endParaRPr lang="es-AR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66EF-D5EB-4DAA-BC12-5E0D9CBA910E}" type="datetimeFigureOut">
              <a:rPr lang="es-AR" smtClean="0"/>
              <a:t>18/3/2025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66EF-D5EB-4DAA-BC12-5E0D9CBA910E}" type="datetimeFigureOut">
              <a:rPr lang="es-AR" smtClean="0"/>
              <a:t>18/3/2025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66EF-D5EB-4DAA-BC12-5E0D9CBA910E}" type="datetimeFigureOut">
              <a:rPr lang="es-AR" smtClean="0"/>
              <a:t>18/3/2025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66EF-D5EB-4DAA-BC12-5E0D9CBA910E}" type="datetimeFigureOut">
              <a:rPr lang="es-AR" smtClean="0"/>
              <a:t>18/3/2025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66EF-D5EB-4DAA-BC12-5E0D9CBA910E}" type="datetimeFigureOut">
              <a:rPr lang="es-AR" smtClean="0"/>
              <a:t>18/3/2025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66EF-D5EB-4DAA-BC12-5E0D9CBA910E}" type="datetimeFigureOut">
              <a:rPr lang="es-AR" smtClean="0"/>
              <a:t>18/3/2025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66EF-D5EB-4DAA-BC12-5E0D9CBA910E}" type="datetimeFigureOut">
              <a:rPr lang="es-AR" smtClean="0"/>
              <a:t>18/3/2025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66EF-D5EB-4DAA-BC12-5E0D9CBA910E}" type="datetimeFigureOut">
              <a:rPr lang="es-AR" smtClean="0"/>
              <a:t>18/3/2025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66EF-D5EB-4DAA-BC12-5E0D9CBA910E}" type="datetimeFigureOut">
              <a:rPr lang="es-AR" smtClean="0"/>
              <a:t>18/3/2025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66EF-D5EB-4DAA-BC12-5E0D9CBA910E}" type="datetimeFigureOut">
              <a:rPr lang="es-AR" smtClean="0"/>
              <a:t>18/3/2025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82000">
              <a:schemeClr val="bg2">
                <a:tint val="85000"/>
                <a:satMod val="320000"/>
              </a:schemeClr>
            </a:gs>
            <a:gs pos="100000">
              <a:schemeClr val="bg2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C3A66EF-D5EB-4DAA-BC12-5E0D9CBA910E}" type="datetimeFigureOut">
              <a:rPr lang="es-AR" smtClean="0"/>
              <a:t>18/3/2025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AR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AR" b="1" dirty="0" smtClean="0"/>
              <a:t>ESTATICA Y RESISTENCIA DE LOS MATERIALES</a:t>
            </a:r>
            <a:endParaRPr lang="es-AR" b="1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44824"/>
            <a:ext cx="3600400" cy="2025225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364" y="4077072"/>
            <a:ext cx="3712412" cy="2088232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17" y="4187620"/>
            <a:ext cx="3515883" cy="1977684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364" y="1844824"/>
            <a:ext cx="3491880" cy="1964183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187624" y="6525344"/>
            <a:ext cx="4248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 smtClean="0"/>
              <a:t>CEC – Fotografías Ing. Natalia Bruno</a:t>
            </a:r>
            <a:endParaRPr lang="es-AR" sz="1100" dirty="0"/>
          </a:p>
        </p:txBody>
      </p:sp>
    </p:spTree>
    <p:extLst>
      <p:ext uri="{BB962C8B-B14F-4D97-AF65-F5344CB8AC3E}">
        <p14:creationId xmlns:p14="http://schemas.microsoft.com/office/powerpoint/2010/main" val="346274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PRINCIPIOS DE LA ESTATICA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275608"/>
            <a:ext cx="7498080" cy="1865360"/>
          </a:xfrm>
        </p:spPr>
        <p:txBody>
          <a:bodyPr>
            <a:normAutofit fontScale="85000" lnSpcReduction="20000"/>
          </a:bodyPr>
          <a:lstStyle/>
          <a:p>
            <a:pPr marL="402336" lvl="1" indent="0">
              <a:buNone/>
            </a:pPr>
            <a:r>
              <a:rPr lang="es-AR" sz="2400" dirty="0" smtClean="0"/>
              <a:t>2.  </a:t>
            </a:r>
            <a:r>
              <a:rPr lang="es-AR" sz="2400" b="1" dirty="0" smtClean="0"/>
              <a:t>EQUILIBRIO DE FUERZAS.</a:t>
            </a:r>
          </a:p>
          <a:p>
            <a:pPr marL="402336" lvl="1" indent="0">
              <a:buNone/>
            </a:pPr>
            <a:r>
              <a:rPr lang="es-AR" sz="2400" dirty="0" smtClean="0"/>
              <a:t>	Para que dos fuerzas se equilibren es necesario que 	sean opuestas.</a:t>
            </a:r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r>
              <a:rPr lang="es-AR" sz="2400" dirty="0" smtClean="0"/>
              <a:t>Sistema nulo: Sistema de fuerzas constituido por fuerzas en equilibrio.</a:t>
            </a:r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/>
          </a:p>
          <a:p>
            <a:pPr marL="402336" lvl="1" indent="0" algn="ctr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435608" y="4293096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435608" y="4005064"/>
            <a:ext cx="7498080" cy="22433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  <a:p>
            <a:endParaRPr lang="es-AR" dirty="0"/>
          </a:p>
        </p:txBody>
      </p:sp>
      <p:cxnSp>
        <p:nvCxnSpPr>
          <p:cNvPr id="29" name="28 Conector recto de flecha"/>
          <p:cNvCxnSpPr/>
          <p:nvPr/>
        </p:nvCxnSpPr>
        <p:spPr>
          <a:xfrm>
            <a:off x="2455397" y="4734496"/>
            <a:ext cx="2049157" cy="717162"/>
          </a:xfrm>
          <a:prstGeom prst="straightConnector1">
            <a:avLst/>
          </a:prstGeom>
          <a:ln w="44450" cmpd="sng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CuadroTexto"/>
          <p:cNvSpPr txBox="1"/>
          <p:nvPr/>
        </p:nvSpPr>
        <p:spPr>
          <a:xfrm>
            <a:off x="3519386" y="4779031"/>
            <a:ext cx="63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R</a:t>
            </a:r>
          </a:p>
        </p:txBody>
      </p:sp>
      <p:grpSp>
        <p:nvGrpSpPr>
          <p:cNvPr id="38" name="37 Grupo"/>
          <p:cNvGrpSpPr/>
          <p:nvPr/>
        </p:nvGrpSpPr>
        <p:grpSpPr>
          <a:xfrm>
            <a:off x="2039816" y="4205874"/>
            <a:ext cx="1555373" cy="1255494"/>
            <a:chOff x="2051720" y="4621778"/>
            <a:chExt cx="1555373" cy="1255494"/>
          </a:xfrm>
        </p:grpSpPr>
        <p:cxnSp>
          <p:nvCxnSpPr>
            <p:cNvPr id="11" name="10 Conector recto de flecha"/>
            <p:cNvCxnSpPr/>
            <p:nvPr/>
          </p:nvCxnSpPr>
          <p:spPr>
            <a:xfrm>
              <a:off x="2519772" y="5132836"/>
              <a:ext cx="972108" cy="744436"/>
            </a:xfrm>
            <a:prstGeom prst="straightConnector1">
              <a:avLst/>
            </a:prstGeom>
            <a:ln w="44450" cmpd="sng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12 CuadroTexto"/>
            <p:cNvSpPr txBox="1"/>
            <p:nvPr/>
          </p:nvSpPr>
          <p:spPr>
            <a:xfrm>
              <a:off x="2843808" y="4621778"/>
              <a:ext cx="6336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b="1" dirty="0" smtClean="0"/>
                <a:t>F1</a:t>
              </a:r>
              <a:endParaRPr lang="es-AR" b="1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2210138" y="5507940"/>
              <a:ext cx="6336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b="1" dirty="0" smtClean="0"/>
                <a:t>F2</a:t>
              </a:r>
              <a:endParaRPr lang="es-AR" b="1" dirty="0"/>
            </a:p>
          </p:txBody>
        </p:sp>
        <p:cxnSp>
          <p:nvCxnSpPr>
            <p:cNvPr id="22" name="21 Conector recto de flecha"/>
            <p:cNvCxnSpPr/>
            <p:nvPr/>
          </p:nvCxnSpPr>
          <p:spPr>
            <a:xfrm>
              <a:off x="2526973" y="5126732"/>
              <a:ext cx="1080120" cy="6104"/>
            </a:xfrm>
            <a:prstGeom prst="straightConnector1">
              <a:avLst/>
            </a:prstGeom>
            <a:ln w="44450" cmpd="sng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36 CuadroTexto"/>
            <p:cNvSpPr txBox="1"/>
            <p:nvPr/>
          </p:nvSpPr>
          <p:spPr>
            <a:xfrm>
              <a:off x="2051720" y="4828489"/>
              <a:ext cx="6336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b="1" dirty="0" smtClean="0"/>
                <a:t>O</a:t>
              </a:r>
              <a:endParaRPr lang="es-AR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2 Marcador de contenido"/>
              <p:cNvSpPr txBox="1">
                <a:spLocks/>
              </p:cNvSpPr>
              <p:nvPr/>
            </p:nvSpPr>
            <p:spPr>
              <a:xfrm>
                <a:off x="4646922" y="4205874"/>
                <a:ext cx="3324121" cy="1358401"/>
              </a:xfrm>
              <a:prstGeom prst="rect">
                <a:avLst/>
              </a:prstGeom>
            </p:spPr>
            <p:txBody>
              <a:bodyPr>
                <a:normAutofit fontScale="55000" lnSpcReduction="20000"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402336" lvl="1" indent="0">
                  <a:buFont typeface="Verdana"/>
                  <a:buNone/>
                </a:pPr>
                <a:r>
                  <a:rPr lang="es-AR" dirty="0" smtClean="0"/>
                  <a:t>EQUILIBRANTE:</a:t>
                </a:r>
              </a:p>
              <a:p>
                <a:pPr lvl="1"/>
                <a:r>
                  <a:rPr lang="es-AR" dirty="0" smtClean="0"/>
                  <a:t>Dirección OD</a:t>
                </a:r>
              </a:p>
              <a:p>
                <a:pPr lvl="1"/>
                <a:r>
                  <a:rPr lang="es-AR" dirty="0" smtClean="0"/>
                  <a:t>Sentido D a O</a:t>
                </a:r>
              </a:p>
              <a:p>
                <a:pPr lvl="1"/>
                <a:r>
                  <a:rPr lang="es-AR" dirty="0" smtClean="0"/>
                  <a:t>Modulo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b="0" i="1" smtClean="0"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s-AR" b="0" i="1" smtClean="0">
                        <a:latin typeface="Cambria Math"/>
                      </a:rPr>
                      <m:t>= </m:t>
                    </m:r>
                    <m:r>
                      <a:rPr lang="es-AR" i="1" smtClean="0">
                        <a:latin typeface="Cambria Math"/>
                        <a:ea typeface="Cambria Math"/>
                      </a:rPr>
                      <m:t>√</m:t>
                    </m:r>
                    <m:r>
                      <a:rPr lang="es-AR" b="0" i="1" smtClean="0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s-A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AR" b="0" i="1" smtClean="0">
                            <a:latin typeface="Cambria Math"/>
                            <a:ea typeface="Cambria Math"/>
                          </a:rPr>
                          <m:t>𝐹</m:t>
                        </m:r>
                        <m:r>
                          <a:rPr lang="es-AR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  <m:sup>
                        <m:r>
                          <a:rPr lang="es-AR" b="0" i="1" smtClean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s-AR" dirty="0" smtClean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AR" i="1">
                            <a:latin typeface="Cambria Math"/>
                            <a:ea typeface="Cambria Math"/>
                          </a:rPr>
                          <m:t>𝐹</m:t>
                        </m:r>
                        <m:r>
                          <a:rPr lang="es-AR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s-AR" i="1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s-AR" dirty="0" smtClean="0"/>
                  <a:t>)</a:t>
                </a:r>
              </a:p>
              <a:p>
                <a:pPr lvl="1"/>
                <a:r>
                  <a:rPr lang="es-AR" dirty="0" smtClean="0"/>
                  <a:t>1 Punto de su Recta de acción 0</a:t>
                </a:r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/>
              </a:p>
            </p:txBody>
          </p:sp>
        </mc:Choice>
        <mc:Fallback xmlns="">
          <p:sp>
            <p:nvSpPr>
              <p:cNvPr id="39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922" y="4205874"/>
                <a:ext cx="3324121" cy="1358401"/>
              </a:xfrm>
              <a:prstGeom prst="rect">
                <a:avLst/>
              </a:prstGeom>
              <a:blipFill rotWithShape="1">
                <a:blip r:embed="rId4"/>
                <a:stretch>
                  <a:fillRect t="-4036" r="-183" b="-269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61 Grupo"/>
          <p:cNvGrpSpPr/>
          <p:nvPr/>
        </p:nvGrpSpPr>
        <p:grpSpPr>
          <a:xfrm>
            <a:off x="3459200" y="4716932"/>
            <a:ext cx="1610400" cy="1167596"/>
            <a:chOff x="3442054" y="4358351"/>
            <a:chExt cx="1610400" cy="1167596"/>
          </a:xfrm>
        </p:grpSpPr>
        <p:cxnSp>
          <p:nvCxnSpPr>
            <p:cNvPr id="21" name="20 Conector recto de flecha"/>
            <p:cNvCxnSpPr/>
            <p:nvPr/>
          </p:nvCxnSpPr>
          <p:spPr>
            <a:xfrm>
              <a:off x="3442054" y="5075513"/>
              <a:ext cx="1077049" cy="17564"/>
            </a:xfrm>
            <a:prstGeom prst="straightConnector1">
              <a:avLst/>
            </a:prstGeom>
            <a:ln w="44450" cmpd="sng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 de flecha"/>
            <p:cNvCxnSpPr/>
            <p:nvPr/>
          </p:nvCxnSpPr>
          <p:spPr>
            <a:xfrm>
              <a:off x="3546995" y="4358351"/>
              <a:ext cx="972108" cy="744436"/>
            </a:xfrm>
            <a:prstGeom prst="straightConnector1">
              <a:avLst/>
            </a:prstGeom>
            <a:ln w="44450" cmpd="sng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46 CuadroTexto"/>
            <p:cNvSpPr txBox="1"/>
            <p:nvPr/>
          </p:nvSpPr>
          <p:spPr>
            <a:xfrm>
              <a:off x="4378158" y="5156615"/>
              <a:ext cx="67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b="1" dirty="0" smtClean="0"/>
                <a:t>D</a:t>
              </a:r>
              <a:endParaRPr lang="es-AR" b="1" dirty="0"/>
            </a:p>
          </p:txBody>
        </p:sp>
      </p:grpSp>
      <p:grpSp>
        <p:nvGrpSpPr>
          <p:cNvPr id="60" name="59 Grupo"/>
          <p:cNvGrpSpPr/>
          <p:nvPr/>
        </p:nvGrpSpPr>
        <p:grpSpPr>
          <a:xfrm>
            <a:off x="1742350" y="2909709"/>
            <a:ext cx="2652954" cy="1070406"/>
            <a:chOff x="1537506" y="5660506"/>
            <a:chExt cx="2652954" cy="1070406"/>
          </a:xfrm>
        </p:grpSpPr>
        <p:cxnSp>
          <p:nvCxnSpPr>
            <p:cNvPr id="48" name="47 Conector recto de flecha"/>
            <p:cNvCxnSpPr/>
            <p:nvPr/>
          </p:nvCxnSpPr>
          <p:spPr>
            <a:xfrm>
              <a:off x="2002224" y="6237716"/>
              <a:ext cx="1080120" cy="6104"/>
            </a:xfrm>
            <a:prstGeom prst="straightConnector1">
              <a:avLst/>
            </a:prstGeom>
            <a:ln w="44450" cmpd="sng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48 Conector recto de flecha"/>
            <p:cNvCxnSpPr/>
            <p:nvPr/>
          </p:nvCxnSpPr>
          <p:spPr>
            <a:xfrm>
              <a:off x="3110340" y="6222832"/>
              <a:ext cx="1080120" cy="6104"/>
            </a:xfrm>
            <a:prstGeom prst="straightConnector1">
              <a:avLst/>
            </a:prstGeom>
            <a:ln w="44450" cmpd="sng"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49 CuadroTexto"/>
            <p:cNvSpPr txBox="1"/>
            <p:nvPr/>
          </p:nvSpPr>
          <p:spPr>
            <a:xfrm>
              <a:off x="2293380" y="5660506"/>
              <a:ext cx="450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F1</a:t>
              </a:r>
              <a:endParaRPr lang="es-AR" b="1" dirty="0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3409989" y="5733256"/>
              <a:ext cx="450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F2</a:t>
              </a:r>
              <a:endParaRPr lang="es-AR" b="1" dirty="0"/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1547664" y="6029838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 smtClean="0"/>
                <a:t>O</a:t>
              </a:r>
              <a:endParaRPr lang="es-AR" dirty="0"/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1537506" y="6361580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/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2 Marcador de contenido"/>
              <p:cNvSpPr txBox="1">
                <a:spLocks/>
              </p:cNvSpPr>
              <p:nvPr/>
            </p:nvSpPr>
            <p:spPr>
              <a:xfrm>
                <a:off x="4932040" y="3104987"/>
                <a:ext cx="3888432" cy="630853"/>
              </a:xfrm>
              <a:prstGeom prst="rect">
                <a:avLst/>
              </a:prstGeom>
            </p:spPr>
            <p:txBody>
              <a:bodyPr>
                <a:normAutofit fontScale="62500" lnSpcReduction="20000"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402336" lvl="1" indent="0">
                  <a:buFont typeface="Verdana"/>
                  <a:buNone/>
                </a:pPr>
                <a:r>
                  <a:rPr lang="es-AR" dirty="0" smtClean="0"/>
                  <a:t>RESULTANTE:</a:t>
                </a:r>
              </a:p>
              <a:p>
                <a:pPr lvl="1"/>
                <a:r>
                  <a:rPr lang="es-AR" dirty="0" smtClean="0"/>
                  <a:t>Modulo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b="0" i="1" smtClean="0">
                            <a:latin typeface="Cambria Math"/>
                          </a:rPr>
                          <m:t>𝑅</m:t>
                        </m:r>
                      </m:e>
                    </m:d>
                    <m:r>
                      <a:rPr lang="es-AR" b="0" i="1" smtClean="0">
                        <a:latin typeface="Cambria Math"/>
                      </a:rPr>
                      <m:t>=</m:t>
                    </m:r>
                    <m:r>
                      <a:rPr lang="es-AR" b="0" i="1" smtClean="0">
                        <a:latin typeface="Cambria Math"/>
                      </a:rPr>
                      <m:t>𝐹</m:t>
                    </m:r>
                    <m:r>
                      <a:rPr lang="es-AR" b="0" i="1" smtClean="0">
                        <a:latin typeface="Cambria Math"/>
                      </a:rPr>
                      <m:t>1+</m:t>
                    </m:r>
                    <m:r>
                      <a:rPr lang="es-AR" b="0" i="1" smtClean="0">
                        <a:latin typeface="Cambria Math"/>
                      </a:rPr>
                      <m:t>𝐹</m:t>
                    </m:r>
                    <m:r>
                      <a:rPr lang="es-AR" b="0" i="1" smtClean="0">
                        <a:latin typeface="Cambria Math"/>
                      </a:rPr>
                      <m:t>2=0 </m:t>
                    </m:r>
                  </m:oMath>
                </a14:m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/>
              </a:p>
            </p:txBody>
          </p:sp>
        </mc:Choice>
        <mc:Fallback xmlns="">
          <p:sp>
            <p:nvSpPr>
              <p:cNvPr id="64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104987"/>
                <a:ext cx="3888432" cy="630853"/>
              </a:xfrm>
              <a:prstGeom prst="rect">
                <a:avLst/>
              </a:prstGeom>
              <a:blipFill rotWithShape="1">
                <a:blip r:embed="rId5"/>
                <a:stretch>
                  <a:fillRect t="-13462" b="-1153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2 Marcador de contenido"/>
          <p:cNvSpPr txBox="1">
            <a:spLocks/>
          </p:cNvSpPr>
          <p:nvPr/>
        </p:nvSpPr>
        <p:spPr>
          <a:xfrm>
            <a:off x="1576720" y="5932973"/>
            <a:ext cx="7243752" cy="63085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normAutofit fontScale="925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r>
              <a:rPr lang="es-AR" sz="2200" b="1" dirty="0" smtClean="0">
                <a:solidFill>
                  <a:schemeClr val="bg1"/>
                </a:solidFill>
              </a:rPr>
              <a:t>E y el Sistema de Fuerzas F1 y F2 son un SISTEMA NULO </a:t>
            </a:r>
          </a:p>
          <a:p>
            <a:pPr marL="402336" lvl="1" indent="0">
              <a:buFont typeface="Verdana"/>
              <a:buNone/>
            </a:pPr>
            <a:endParaRPr lang="es-AR" dirty="0" smtClean="0">
              <a:solidFill>
                <a:schemeClr val="bg1"/>
              </a:solidFill>
            </a:endParaRPr>
          </a:p>
          <a:p>
            <a:pPr marL="402336" lvl="1" indent="0">
              <a:buFont typeface="Verdana"/>
              <a:buNone/>
            </a:pPr>
            <a:endParaRPr lang="es-AR" dirty="0" smtClean="0">
              <a:solidFill>
                <a:schemeClr val="bg1"/>
              </a:solidFill>
            </a:endParaRPr>
          </a:p>
          <a:p>
            <a:pPr marL="402336" lvl="1" indent="0">
              <a:buFont typeface="Verdana"/>
              <a:buNone/>
            </a:pPr>
            <a:endParaRPr lang="es-AR" dirty="0" smtClean="0">
              <a:solidFill>
                <a:schemeClr val="bg1"/>
              </a:solidFill>
            </a:endParaRPr>
          </a:p>
          <a:p>
            <a:pPr marL="402336" lvl="1" indent="0">
              <a:buFont typeface="Verdana"/>
              <a:buNone/>
            </a:pPr>
            <a:endParaRPr lang="es-AR" dirty="0">
              <a:solidFill>
                <a:schemeClr val="bg1"/>
              </a:solidFill>
            </a:endParaRPr>
          </a:p>
        </p:txBody>
      </p:sp>
      <p:cxnSp>
        <p:nvCxnSpPr>
          <p:cNvPr id="31" name="30 Conector recto de flecha"/>
          <p:cNvCxnSpPr/>
          <p:nvPr/>
        </p:nvCxnSpPr>
        <p:spPr>
          <a:xfrm>
            <a:off x="2440995" y="4713880"/>
            <a:ext cx="2049157" cy="717162"/>
          </a:xfrm>
          <a:prstGeom prst="straightConnector1">
            <a:avLst/>
          </a:prstGeom>
          <a:ln w="44450" cmpd="sng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CuadroTexto"/>
          <p:cNvSpPr txBox="1"/>
          <p:nvPr/>
        </p:nvSpPr>
        <p:spPr>
          <a:xfrm>
            <a:off x="3519386" y="5297047"/>
            <a:ext cx="63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E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75560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7" grpId="0"/>
      <p:bldP spid="36" grpId="0"/>
      <p:bldP spid="39" grpId="0"/>
      <p:bldP spid="64" grpId="0"/>
      <p:bldP spid="65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Rectángulo"/>
          <p:cNvSpPr/>
          <p:nvPr/>
        </p:nvSpPr>
        <p:spPr>
          <a:xfrm>
            <a:off x="2991124" y="3347135"/>
            <a:ext cx="1728192" cy="86409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PRINCIPIOS DE LA ESTATICA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64" y="1340768"/>
            <a:ext cx="7498080" cy="1433312"/>
          </a:xfrm>
        </p:spPr>
        <p:txBody>
          <a:bodyPr>
            <a:normAutofit fontScale="92500" lnSpcReduction="10000"/>
          </a:bodyPr>
          <a:lstStyle/>
          <a:p>
            <a:pPr marL="402336" lvl="1" indent="0">
              <a:buNone/>
            </a:pPr>
            <a:r>
              <a:rPr lang="es-AR" sz="2400" dirty="0" smtClean="0"/>
              <a:t>3.  </a:t>
            </a:r>
            <a:r>
              <a:rPr lang="es-AR" sz="2400" b="1" dirty="0" smtClean="0"/>
              <a:t>PRINCIPIO DE TRANSMISIBILIDAD</a:t>
            </a:r>
          </a:p>
          <a:p>
            <a:pPr marL="402336" lvl="1" indent="0">
              <a:buNone/>
            </a:pPr>
            <a:r>
              <a:rPr lang="es-AR" sz="2400" dirty="0" smtClean="0"/>
              <a:t>El efecto de un sistema de fuerzas sobre un cuerpo rígido no se modifica si a dicho sistema se le agrega o quita un sistema de fuerzas nulo.</a:t>
            </a:r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/>
          </a:p>
          <a:p>
            <a:pPr marL="402336" lvl="1" indent="0" algn="ctr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435608" y="4293096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435608" y="4005064"/>
            <a:ext cx="7498080" cy="22433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  <a:p>
            <a:endParaRPr lang="es-AR" dirty="0"/>
          </a:p>
        </p:txBody>
      </p:sp>
      <p:sp>
        <p:nvSpPr>
          <p:cNvPr id="65" name="2 Marcador de contenido"/>
          <p:cNvSpPr txBox="1">
            <a:spLocks/>
          </p:cNvSpPr>
          <p:nvPr/>
        </p:nvSpPr>
        <p:spPr>
          <a:xfrm>
            <a:off x="1453880" y="5126732"/>
            <a:ext cx="7243752" cy="9025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normAutofit fontScale="925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r>
              <a:rPr lang="es-AR" sz="2200" b="1" dirty="0" smtClean="0">
                <a:solidFill>
                  <a:schemeClr val="bg1"/>
                </a:solidFill>
              </a:rPr>
              <a:t>En un cuerpo rígido, se puede desplazar el punto de aplicación de una fuerza aplicando un sistema nulo.</a:t>
            </a:r>
          </a:p>
          <a:p>
            <a:pPr marL="402336" lvl="1" indent="0">
              <a:buFont typeface="Verdana"/>
              <a:buNone/>
            </a:pPr>
            <a:endParaRPr lang="es-AR" dirty="0" smtClean="0">
              <a:solidFill>
                <a:schemeClr val="bg1"/>
              </a:solidFill>
            </a:endParaRPr>
          </a:p>
          <a:p>
            <a:pPr marL="402336" lvl="1" indent="0">
              <a:buFont typeface="Verdana"/>
              <a:buNone/>
            </a:pPr>
            <a:endParaRPr lang="es-AR" dirty="0" smtClean="0">
              <a:solidFill>
                <a:schemeClr val="bg1"/>
              </a:solidFill>
            </a:endParaRPr>
          </a:p>
          <a:p>
            <a:pPr marL="402336" lvl="1" indent="0">
              <a:buFont typeface="Verdana"/>
              <a:buNone/>
            </a:pPr>
            <a:endParaRPr lang="es-AR" dirty="0" smtClean="0">
              <a:solidFill>
                <a:schemeClr val="bg1"/>
              </a:solidFill>
            </a:endParaRPr>
          </a:p>
          <a:p>
            <a:pPr marL="402336" lvl="1" indent="0">
              <a:buFont typeface="Verdana"/>
              <a:buNone/>
            </a:pPr>
            <a:endParaRPr lang="es-AR" dirty="0">
              <a:solidFill>
                <a:schemeClr val="bg1"/>
              </a:solidFill>
            </a:endParaRPr>
          </a:p>
        </p:txBody>
      </p:sp>
      <p:cxnSp>
        <p:nvCxnSpPr>
          <p:cNvPr id="33" name="32 Conector recto de flecha"/>
          <p:cNvCxnSpPr/>
          <p:nvPr/>
        </p:nvCxnSpPr>
        <p:spPr>
          <a:xfrm>
            <a:off x="2127028" y="3779183"/>
            <a:ext cx="864096" cy="0"/>
          </a:xfrm>
          <a:prstGeom prst="straightConnector1">
            <a:avLst/>
          </a:prstGeom>
          <a:ln w="444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2513837" y="3309702"/>
            <a:ext cx="63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F1</a:t>
            </a:r>
            <a:endParaRPr lang="es-AR" b="1" dirty="0"/>
          </a:p>
        </p:txBody>
      </p:sp>
      <p:sp>
        <p:nvSpPr>
          <p:cNvPr id="40" name="39 CuadroTexto"/>
          <p:cNvSpPr txBox="1"/>
          <p:nvPr/>
        </p:nvSpPr>
        <p:spPr>
          <a:xfrm>
            <a:off x="2674289" y="3841899"/>
            <a:ext cx="63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A</a:t>
            </a:r>
            <a:endParaRPr lang="es-AR" b="1" dirty="0"/>
          </a:p>
        </p:txBody>
      </p:sp>
      <p:cxnSp>
        <p:nvCxnSpPr>
          <p:cNvPr id="48" name="47 Conector recto de flecha"/>
          <p:cNvCxnSpPr/>
          <p:nvPr/>
        </p:nvCxnSpPr>
        <p:spPr>
          <a:xfrm>
            <a:off x="4046053" y="3778154"/>
            <a:ext cx="889426" cy="0"/>
          </a:xfrm>
          <a:prstGeom prst="straightConnector1">
            <a:avLst/>
          </a:prstGeom>
          <a:ln w="444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 de flecha"/>
          <p:cNvCxnSpPr/>
          <p:nvPr/>
        </p:nvCxnSpPr>
        <p:spPr>
          <a:xfrm>
            <a:off x="3071193" y="3775302"/>
            <a:ext cx="912210" cy="0"/>
          </a:xfrm>
          <a:prstGeom prst="straightConnector1">
            <a:avLst/>
          </a:prstGeom>
          <a:ln w="44450" cmpd="sng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49 CuadroTexto"/>
          <p:cNvSpPr txBox="1"/>
          <p:nvPr/>
        </p:nvSpPr>
        <p:spPr>
          <a:xfrm>
            <a:off x="4125139" y="3373603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F1</a:t>
            </a:r>
            <a:endParaRPr lang="es-AR" b="1" dirty="0"/>
          </a:p>
        </p:txBody>
      </p:sp>
      <p:sp>
        <p:nvSpPr>
          <p:cNvPr id="51" name="50 CuadroTexto"/>
          <p:cNvSpPr txBox="1"/>
          <p:nvPr/>
        </p:nvSpPr>
        <p:spPr>
          <a:xfrm>
            <a:off x="3375274" y="3315941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-F1</a:t>
            </a:r>
            <a:endParaRPr lang="es-AR" b="1" dirty="0"/>
          </a:p>
        </p:txBody>
      </p:sp>
      <p:sp>
        <p:nvSpPr>
          <p:cNvPr id="41" name="40 CuadroTexto"/>
          <p:cNvSpPr txBox="1"/>
          <p:nvPr/>
        </p:nvSpPr>
        <p:spPr>
          <a:xfrm>
            <a:off x="3808304" y="3798680"/>
            <a:ext cx="63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B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116209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" grpId="0" build="p"/>
      <p:bldP spid="27" grpId="0"/>
      <p:bldP spid="65" grpId="0" animBg="1"/>
      <p:bldP spid="34" grpId="0"/>
      <p:bldP spid="34" grpId="1"/>
      <p:bldP spid="40" grpId="0"/>
      <p:bldP spid="50" grpId="0"/>
      <p:bldP spid="51" grpId="0"/>
      <p:bldP spid="51" grpId="1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PRINCIPIOS DE LA ESTATICA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0276" y="1268760"/>
            <a:ext cx="7498080" cy="1433312"/>
          </a:xfrm>
        </p:spPr>
        <p:txBody>
          <a:bodyPr>
            <a:normAutofit/>
          </a:bodyPr>
          <a:lstStyle/>
          <a:p>
            <a:pPr marL="402336" lvl="1" indent="0">
              <a:buNone/>
            </a:pPr>
            <a:r>
              <a:rPr lang="es-AR" sz="2400" dirty="0" smtClean="0"/>
              <a:t>4. </a:t>
            </a:r>
            <a:r>
              <a:rPr lang="es-AR" sz="2400" b="1" dirty="0" smtClean="0"/>
              <a:t>PRINCIPIO DE ACCION Y REACCION</a:t>
            </a:r>
          </a:p>
          <a:p>
            <a:pPr marL="402336" lvl="1" indent="0">
              <a:buNone/>
            </a:pPr>
            <a:r>
              <a:rPr lang="es-AR" sz="2400" dirty="0" smtClean="0"/>
              <a:t>Toda acción implica la existencia de una reacción de igual dirección, intensidad y sentido contrario.</a:t>
            </a:r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/>
          </a:p>
          <a:p>
            <a:pPr marL="402336" lvl="1" indent="0" algn="ctr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435608" y="4293096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639048" y="5805264"/>
            <a:ext cx="7498080" cy="22433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  <a:p>
            <a:endParaRPr lang="es-AR" dirty="0"/>
          </a:p>
        </p:txBody>
      </p:sp>
      <p:sp>
        <p:nvSpPr>
          <p:cNvPr id="65" name="2 Marcador de contenido"/>
          <p:cNvSpPr txBox="1">
            <a:spLocks/>
          </p:cNvSpPr>
          <p:nvPr/>
        </p:nvSpPr>
        <p:spPr>
          <a:xfrm>
            <a:off x="1432900" y="5445224"/>
            <a:ext cx="7243752" cy="9025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28016" indent="0">
              <a:buFont typeface="Verdana"/>
              <a:buNone/>
            </a:pPr>
            <a:r>
              <a:rPr lang="es-AR" sz="2600" b="1" dirty="0" smtClean="0">
                <a:solidFill>
                  <a:schemeClr val="bg1"/>
                </a:solidFill>
              </a:rPr>
              <a:t>VINCULO: Plano de Apoyo.</a:t>
            </a:r>
          </a:p>
          <a:p>
            <a:pPr marL="402336" lvl="1" indent="0">
              <a:buFont typeface="Verdana"/>
              <a:buNone/>
            </a:pPr>
            <a:endParaRPr lang="es-AR" dirty="0" smtClean="0">
              <a:solidFill>
                <a:schemeClr val="bg1"/>
              </a:solidFill>
            </a:endParaRPr>
          </a:p>
          <a:p>
            <a:pPr marL="402336" lvl="1" indent="0">
              <a:buFont typeface="Verdana"/>
              <a:buNone/>
            </a:pPr>
            <a:endParaRPr lang="es-AR" dirty="0" smtClean="0">
              <a:solidFill>
                <a:schemeClr val="bg1"/>
              </a:solidFill>
            </a:endParaRPr>
          </a:p>
          <a:p>
            <a:pPr marL="402336" lvl="1" indent="0">
              <a:buFont typeface="Verdana"/>
              <a:buNone/>
            </a:pPr>
            <a:endParaRPr lang="es-AR" dirty="0" smtClean="0">
              <a:solidFill>
                <a:schemeClr val="bg1"/>
              </a:solidFill>
            </a:endParaRPr>
          </a:p>
          <a:p>
            <a:pPr marL="402336" lvl="1" indent="0">
              <a:buFont typeface="Verdana"/>
              <a:buNone/>
            </a:pP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3857096" y="2843644"/>
            <a:ext cx="63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G</a:t>
            </a:r>
          </a:p>
        </p:txBody>
      </p:sp>
      <p:grpSp>
        <p:nvGrpSpPr>
          <p:cNvPr id="10" name="9 Grupo"/>
          <p:cNvGrpSpPr/>
          <p:nvPr/>
        </p:nvGrpSpPr>
        <p:grpSpPr>
          <a:xfrm>
            <a:off x="2411760" y="4194101"/>
            <a:ext cx="2663996" cy="810510"/>
            <a:chOff x="2123728" y="4202666"/>
            <a:chExt cx="3672408" cy="810510"/>
          </a:xfrm>
        </p:grpSpPr>
        <p:cxnSp>
          <p:nvCxnSpPr>
            <p:cNvPr id="6" name="5 Conector recto"/>
            <p:cNvCxnSpPr/>
            <p:nvPr/>
          </p:nvCxnSpPr>
          <p:spPr>
            <a:xfrm>
              <a:off x="2123728" y="4211231"/>
              <a:ext cx="3672408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Conector recto"/>
            <p:cNvCxnSpPr/>
            <p:nvPr/>
          </p:nvCxnSpPr>
          <p:spPr>
            <a:xfrm>
              <a:off x="2123728" y="4211231"/>
              <a:ext cx="0" cy="801945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>
              <a:off x="5796136" y="4202666"/>
              <a:ext cx="0" cy="801945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23 Conector recto de flecha"/>
          <p:cNvCxnSpPr/>
          <p:nvPr/>
        </p:nvCxnSpPr>
        <p:spPr>
          <a:xfrm flipV="1">
            <a:off x="3851920" y="4221088"/>
            <a:ext cx="0" cy="800472"/>
          </a:xfrm>
          <a:prstGeom prst="straightConnector1">
            <a:avLst/>
          </a:prstGeom>
          <a:ln w="444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3804142" y="4635286"/>
            <a:ext cx="63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- G</a:t>
            </a:r>
            <a:endParaRPr lang="es-AR" b="1" dirty="0"/>
          </a:p>
        </p:txBody>
      </p:sp>
      <p:sp>
        <p:nvSpPr>
          <p:cNvPr id="12" name="11 Rectángulo"/>
          <p:cNvSpPr/>
          <p:nvPr/>
        </p:nvSpPr>
        <p:spPr>
          <a:xfrm>
            <a:off x="2993000" y="3347135"/>
            <a:ext cx="1728192" cy="842595"/>
          </a:xfrm>
          <a:prstGeom prst="rect">
            <a:avLst/>
          </a:prstGeom>
          <a:pattFill prst="wd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33" name="32 Conector recto de flecha"/>
          <p:cNvCxnSpPr/>
          <p:nvPr/>
        </p:nvCxnSpPr>
        <p:spPr>
          <a:xfrm>
            <a:off x="3823068" y="3212976"/>
            <a:ext cx="0" cy="729937"/>
          </a:xfrm>
          <a:prstGeom prst="straightConnector1">
            <a:avLst/>
          </a:prstGeom>
          <a:ln w="444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CuadroTexto"/>
          <p:cNvSpPr txBox="1"/>
          <p:nvPr/>
        </p:nvSpPr>
        <p:spPr>
          <a:xfrm>
            <a:off x="3855220" y="3820398"/>
            <a:ext cx="63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A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148985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25 L -5.55556E-7 -0.0074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87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0.27755 L 0.00312 0.0201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287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25 L -0.00364 0.0060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5" grpId="0" animBg="1"/>
      <p:bldP spid="34" grpId="0"/>
      <p:bldP spid="34" grpId="1"/>
      <p:bldP spid="34" grpId="2"/>
      <p:bldP spid="34" grpId="5"/>
      <p:bldP spid="28" grpId="0"/>
      <p:bldP spid="12" grpId="0" animBg="1"/>
      <p:bldP spid="12" grpId="1" animBg="1"/>
      <p:bldP spid="12" grpId="2" animBg="1"/>
      <p:bldP spid="12" grpId="5" animBg="1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r>
              <a:rPr lang="es-AR" dirty="0" smtClean="0"/>
              <a:t>MOMENTO DE UNA FUERZA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5064" y="2470014"/>
            <a:ext cx="7498080" cy="998820"/>
          </a:xfrm>
        </p:spPr>
        <p:txBody>
          <a:bodyPr>
            <a:normAutofit fontScale="92500" lnSpcReduction="20000"/>
          </a:bodyPr>
          <a:lstStyle/>
          <a:p>
            <a:pPr marL="402336" lvl="1" indent="0">
              <a:buNone/>
            </a:pPr>
            <a:r>
              <a:rPr lang="es-AR" sz="2400" dirty="0" smtClean="0"/>
              <a:t>Plano:</a:t>
            </a:r>
          </a:p>
          <a:p>
            <a:pPr marL="402336" lvl="1" indent="0">
              <a:buNone/>
            </a:pPr>
            <a:r>
              <a:rPr lang="es-AR" sz="2400" dirty="0" smtClean="0"/>
              <a:t>Momento de una Fuerza con respecto a un Punto: Producto Vectorial </a:t>
            </a:r>
            <a:r>
              <a:rPr lang="es-AR" sz="2400" dirty="0" err="1" smtClean="0"/>
              <a:t>dxF</a:t>
            </a:r>
            <a:endParaRPr lang="es-AR" sz="24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/>
          </a:p>
          <a:p>
            <a:pPr marL="402336" lvl="1" indent="0" algn="ctr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435608" y="4293096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639048" y="5805264"/>
            <a:ext cx="7498080" cy="22433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  <a:p>
            <a:endParaRPr lang="es-AR" dirty="0"/>
          </a:p>
        </p:txBody>
      </p:sp>
      <p:grpSp>
        <p:nvGrpSpPr>
          <p:cNvPr id="50" name="49 Grupo"/>
          <p:cNvGrpSpPr/>
          <p:nvPr/>
        </p:nvGrpSpPr>
        <p:grpSpPr>
          <a:xfrm>
            <a:off x="3732114" y="3355934"/>
            <a:ext cx="2412328" cy="1610495"/>
            <a:chOff x="2889907" y="2321597"/>
            <a:chExt cx="3764853" cy="1856971"/>
          </a:xfrm>
        </p:grpSpPr>
        <p:sp>
          <p:nvSpPr>
            <p:cNvPr id="25" name="24 Paralelogramo"/>
            <p:cNvSpPr/>
            <p:nvPr/>
          </p:nvSpPr>
          <p:spPr>
            <a:xfrm>
              <a:off x="2889907" y="3006244"/>
              <a:ext cx="3764853" cy="1152128"/>
            </a:xfrm>
            <a:prstGeom prst="parallelogram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49" name="48 Grupo"/>
            <p:cNvGrpSpPr/>
            <p:nvPr/>
          </p:nvGrpSpPr>
          <p:grpSpPr>
            <a:xfrm>
              <a:off x="3634790" y="2321597"/>
              <a:ext cx="2339000" cy="1856971"/>
              <a:chOff x="3634790" y="2321597"/>
              <a:chExt cx="2339000" cy="1856971"/>
            </a:xfrm>
          </p:grpSpPr>
          <p:grpSp>
            <p:nvGrpSpPr>
              <p:cNvPr id="47" name="46 Grupo"/>
              <p:cNvGrpSpPr/>
              <p:nvPr/>
            </p:nvGrpSpPr>
            <p:grpSpPr>
              <a:xfrm>
                <a:off x="3634790" y="2321597"/>
                <a:ext cx="2065032" cy="1404727"/>
                <a:chOff x="3634790" y="2321597"/>
                <a:chExt cx="2065032" cy="1404727"/>
              </a:xfrm>
            </p:grpSpPr>
            <p:cxnSp>
              <p:nvCxnSpPr>
                <p:cNvPr id="33" name="32 Conector recto de flecha"/>
                <p:cNvCxnSpPr/>
                <p:nvPr/>
              </p:nvCxnSpPr>
              <p:spPr>
                <a:xfrm>
                  <a:off x="3634790" y="3726324"/>
                  <a:ext cx="2065032" cy="0"/>
                </a:xfrm>
                <a:prstGeom prst="straightConnector1">
                  <a:avLst/>
                </a:prstGeom>
                <a:ln w="44450" cmpd="sng"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" name="4 Elipse"/>
                <p:cNvSpPr/>
                <p:nvPr/>
              </p:nvSpPr>
              <p:spPr>
                <a:xfrm>
                  <a:off x="5174353" y="3239265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cxnSp>
              <p:nvCxnSpPr>
                <p:cNvPr id="13" name="12 Conector recto de flecha"/>
                <p:cNvCxnSpPr/>
                <p:nvPr/>
              </p:nvCxnSpPr>
              <p:spPr>
                <a:xfrm flipH="1">
                  <a:off x="4906131" y="3251823"/>
                  <a:ext cx="277812" cy="47450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6" name="45 Grupo"/>
                <p:cNvGrpSpPr>
                  <a:grpSpLocks noChangeAspect="1"/>
                </p:cNvGrpSpPr>
                <p:nvPr/>
              </p:nvGrpSpPr>
              <p:grpSpPr>
                <a:xfrm>
                  <a:off x="5198527" y="2321597"/>
                  <a:ext cx="7914" cy="900671"/>
                  <a:chOff x="5090603" y="2276872"/>
                  <a:chExt cx="9892" cy="1125839"/>
                </a:xfrm>
              </p:grpSpPr>
              <p:cxnSp>
                <p:nvCxnSpPr>
                  <p:cNvPr id="35" name="34 Conector recto de flecha"/>
                  <p:cNvCxnSpPr/>
                  <p:nvPr/>
                </p:nvCxnSpPr>
                <p:spPr>
                  <a:xfrm flipV="1">
                    <a:off x="5090603" y="2276872"/>
                    <a:ext cx="9892" cy="1125839"/>
                  </a:xfrm>
                  <a:prstGeom prst="straightConnector1">
                    <a:avLst/>
                  </a:prstGeom>
                  <a:ln w="44450" cmpd="sng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36 Conector recto de flecha"/>
                  <p:cNvCxnSpPr/>
                  <p:nvPr/>
                </p:nvCxnSpPr>
                <p:spPr>
                  <a:xfrm flipV="1">
                    <a:off x="5090603" y="2484511"/>
                    <a:ext cx="4946" cy="918200"/>
                  </a:xfrm>
                  <a:prstGeom prst="straightConnector1">
                    <a:avLst/>
                  </a:prstGeom>
                  <a:ln w="44450" cmpd="sng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8" name="47 Grupo"/>
              <p:cNvGrpSpPr/>
              <p:nvPr/>
            </p:nvGrpSpPr>
            <p:grpSpPr>
              <a:xfrm>
                <a:off x="4190415" y="2339588"/>
                <a:ext cx="1783375" cy="1838980"/>
                <a:chOff x="4190415" y="2339588"/>
                <a:chExt cx="1783375" cy="1838980"/>
              </a:xfrm>
            </p:grpSpPr>
            <p:sp>
              <p:nvSpPr>
                <p:cNvPr id="34" name="33 CuadroTexto"/>
                <p:cNvSpPr txBox="1"/>
                <p:nvPr/>
              </p:nvSpPr>
              <p:spPr>
                <a:xfrm>
                  <a:off x="4190415" y="3809236"/>
                  <a:ext cx="5916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AR" b="1" dirty="0" smtClean="0"/>
                    <a:t>F</a:t>
                  </a:r>
                  <a:endParaRPr lang="es-AR" b="1" dirty="0"/>
                </a:p>
              </p:txBody>
            </p:sp>
            <p:sp>
              <p:nvSpPr>
                <p:cNvPr id="19" name="18 CuadroTexto"/>
                <p:cNvSpPr txBox="1"/>
                <p:nvPr/>
              </p:nvSpPr>
              <p:spPr>
                <a:xfrm>
                  <a:off x="5184648" y="3037602"/>
                  <a:ext cx="5916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AR" b="1" dirty="0" smtClean="0"/>
                    <a:t>A</a:t>
                  </a:r>
                  <a:endParaRPr lang="es-AR" b="1" dirty="0"/>
                </a:p>
              </p:txBody>
            </p:sp>
            <p:sp>
              <p:nvSpPr>
                <p:cNvPr id="29" name="28 CuadroTexto"/>
                <p:cNvSpPr txBox="1"/>
                <p:nvPr/>
              </p:nvSpPr>
              <p:spPr>
                <a:xfrm>
                  <a:off x="4677218" y="3289792"/>
                  <a:ext cx="5916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AR" b="1" dirty="0" smtClean="0"/>
                    <a:t>d</a:t>
                  </a:r>
                  <a:endParaRPr lang="es-AR" b="1" dirty="0"/>
                </a:p>
              </p:txBody>
            </p:sp>
            <p:sp>
              <p:nvSpPr>
                <p:cNvPr id="39" name="38 CuadroTexto"/>
                <p:cNvSpPr txBox="1"/>
                <p:nvPr/>
              </p:nvSpPr>
              <p:spPr>
                <a:xfrm>
                  <a:off x="5382171" y="2339588"/>
                  <a:ext cx="5916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AR" b="1" dirty="0" smtClean="0"/>
                    <a:t>M</a:t>
                  </a:r>
                  <a:endParaRPr lang="es-AR" b="1" dirty="0"/>
                </a:p>
              </p:txBody>
            </p:sp>
          </p:grpSp>
        </p:grpSp>
      </p:grpSp>
      <p:sp>
        <p:nvSpPr>
          <p:cNvPr id="44" name="43 CuadroTexto"/>
          <p:cNvSpPr txBox="1"/>
          <p:nvPr/>
        </p:nvSpPr>
        <p:spPr>
          <a:xfrm>
            <a:off x="6746434" y="3665485"/>
            <a:ext cx="1646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Terna Izquierda</a:t>
            </a:r>
            <a:endParaRPr lang="es-AR" dirty="0"/>
          </a:p>
        </p:txBody>
      </p:sp>
      <p:sp>
        <p:nvSpPr>
          <p:cNvPr id="52" name="2 Marcador de contenido"/>
          <p:cNvSpPr txBox="1">
            <a:spLocks/>
          </p:cNvSpPr>
          <p:nvPr/>
        </p:nvSpPr>
        <p:spPr>
          <a:xfrm>
            <a:off x="917944" y="1412914"/>
            <a:ext cx="8015744" cy="99882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r>
              <a:rPr lang="es-AR" sz="2400" dirty="0" smtClean="0"/>
              <a:t>Espacio:</a:t>
            </a:r>
          </a:p>
          <a:p>
            <a:pPr marL="402336" lvl="1" indent="0">
              <a:buFont typeface="Verdana"/>
              <a:buNone/>
            </a:pPr>
            <a:r>
              <a:rPr lang="es-AR" sz="2400" dirty="0" smtClean="0"/>
              <a:t>Momento de una Fuerza con respecto a un Eje: Producto Vectorial </a:t>
            </a:r>
            <a:r>
              <a:rPr lang="es-AR" sz="2400" dirty="0" err="1" smtClean="0"/>
              <a:t>dxF</a:t>
            </a: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sz="2400" dirty="0" smtClean="0"/>
          </a:p>
          <a:p>
            <a:pPr marL="402336" lvl="1" indent="0" algn="ctr">
              <a:buFont typeface="Verdana"/>
              <a:buNone/>
            </a:pPr>
            <a:endParaRPr lang="es-AR" sz="2600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23" name="2 Marcador de contenido"/>
          <p:cNvSpPr txBox="1">
            <a:spLocks/>
          </p:cNvSpPr>
          <p:nvPr/>
        </p:nvSpPr>
        <p:spPr>
          <a:xfrm>
            <a:off x="917944" y="930444"/>
            <a:ext cx="7498080" cy="62438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r>
              <a:rPr lang="es-AR" sz="2400" dirty="0" smtClean="0"/>
              <a:t>Origina la Rotación con respecto a un eje</a:t>
            </a: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 algn="ctr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24" name="CuadroTexto 23"/>
          <p:cNvSpPr txBox="1"/>
          <p:nvPr/>
        </p:nvSpPr>
        <p:spPr>
          <a:xfrm>
            <a:off x="1156215" y="5095569"/>
            <a:ext cx="7956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HIPOTESIS</a:t>
            </a:r>
            <a:r>
              <a:rPr lang="es-MX" b="1" dirty="0" smtClean="0"/>
              <a:t> </a:t>
            </a:r>
            <a:r>
              <a:rPr lang="es-MX" sz="2000" b="1" dirty="0" smtClean="0"/>
              <a:t>ESTATICA </a:t>
            </a:r>
            <a:r>
              <a:rPr lang="es-MX" sz="2000" dirty="0" smtClean="0"/>
              <a:t>– El cuerpo en estudio es Infinitamente Rígido ( Distancia entre dos puntos de un cuerpo es invariable)</a:t>
            </a:r>
            <a:endParaRPr lang="en-US" sz="20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1232168" y="5849386"/>
            <a:ext cx="7516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SI F en el Baricentro de la Sección </a:t>
            </a:r>
            <a:r>
              <a:rPr lang="es-MX" sz="2000" b="1" dirty="0" smtClean="0">
                <a:latin typeface="Symath" panose="00000400000000000000" pitchFamily="2" charset="0"/>
                <a:cs typeface="Symath" panose="00000400000000000000" pitchFamily="2" charset="0"/>
              </a:rPr>
              <a:t>Y </a:t>
            </a:r>
            <a:r>
              <a:rPr lang="es-MX" sz="2000" b="1" dirty="0" smtClean="0"/>
              <a:t>TRASLACION</a:t>
            </a:r>
            <a:r>
              <a:rPr lang="es-MX" sz="2000" b="1" dirty="0" smtClean="0">
                <a:latin typeface="Symath" panose="00000400000000000000" pitchFamily="2" charset="0"/>
                <a:cs typeface="Symath" panose="00000400000000000000" pitchFamily="2" charset="0"/>
              </a:rPr>
              <a:t> </a:t>
            </a:r>
            <a:r>
              <a:rPr lang="es-MX" sz="2000" b="1" dirty="0" smtClean="0"/>
              <a:t> </a:t>
            </a:r>
            <a:endParaRPr lang="en-US" dirty="0"/>
          </a:p>
        </p:txBody>
      </p:sp>
      <p:sp>
        <p:nvSpPr>
          <p:cNvPr id="30" name="CuadroTexto 29"/>
          <p:cNvSpPr txBox="1"/>
          <p:nvPr/>
        </p:nvSpPr>
        <p:spPr>
          <a:xfrm>
            <a:off x="1235879" y="6248400"/>
            <a:ext cx="7157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SI F a d del Baricentro de la Sección </a:t>
            </a:r>
            <a:r>
              <a:rPr lang="es-MX" b="1" dirty="0">
                <a:latin typeface="Symath" panose="00000400000000000000" pitchFamily="2" charset="0"/>
                <a:cs typeface="Symath" panose="00000400000000000000" pitchFamily="2" charset="0"/>
              </a:rPr>
              <a:t>Y </a:t>
            </a:r>
            <a:r>
              <a:rPr lang="es-MX" b="1" dirty="0" smtClean="0"/>
              <a:t>ROTACION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79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MOMENTO DE UNA FUERZA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1063109" y="1044950"/>
                <a:ext cx="7498080" cy="2031432"/>
              </a:xfrm>
            </p:spPr>
            <p:txBody>
              <a:bodyPr>
                <a:noAutofit/>
              </a:bodyPr>
              <a:lstStyle/>
              <a:p>
                <a:pPr marL="402336" lvl="1" indent="0">
                  <a:buNone/>
                </a:pPr>
                <a:r>
                  <a:rPr lang="es-AR" sz="1800" b="1" dirty="0" smtClean="0"/>
                  <a:t>TEOREMA DE VARIGNON.</a:t>
                </a:r>
              </a:p>
              <a:p>
                <a:pPr marL="402336" lvl="1" indent="0">
                  <a:buNone/>
                </a:pPr>
                <a:endParaRPr lang="es-AR" sz="1000" dirty="0" smtClean="0"/>
              </a:p>
              <a:p>
                <a:pPr marL="402336" lvl="1" indent="0">
                  <a:buNone/>
                </a:pPr>
                <a:r>
                  <a:rPr lang="es-AR" sz="1800" dirty="0" smtClean="0"/>
                  <a:t>El momento de la resultante de un sistema de fuerzas </a:t>
                </a:r>
                <a:r>
                  <a:rPr lang="es-AR" sz="1800" dirty="0" err="1" smtClean="0"/>
                  <a:t>coplanares</a:t>
                </a:r>
                <a:r>
                  <a:rPr lang="es-AR" sz="1800" dirty="0" smtClean="0"/>
                  <a:t> es igual a la suma de los momentos de las fuerzas de las componentes con respecto al mismo punto.</a:t>
                </a:r>
              </a:p>
              <a:p>
                <a:pPr marL="40233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AR" sz="1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sz="1800" b="0" i="1" dirty="0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s-AR" sz="1800" b="0" i="1" dirty="0" smtClean="0">
                              <a:latin typeface="Cambria Math"/>
                            </a:rPr>
                            <m:t>𝑅</m:t>
                          </m:r>
                          <m:r>
                            <a:rPr lang="es-AR" sz="1800" b="0" i="1" dirty="0" smtClean="0">
                              <a:latin typeface="Cambria Math"/>
                            </a:rPr>
                            <m:t> </m:t>
                          </m:r>
                        </m:sub>
                        <m:sup>
                          <m:r>
                            <a:rPr lang="es-AR" sz="1800" b="0" i="1" dirty="0" smtClean="0">
                              <a:latin typeface="Cambria Math"/>
                            </a:rPr>
                            <m:t>𝐴</m:t>
                          </m:r>
                        </m:sup>
                      </m:sSubSup>
                      <m:r>
                        <a:rPr lang="es-AR" sz="1800" b="0" i="1" dirty="0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s-AR" sz="18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s-AR" sz="18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sz="1800" i="1" dirty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s-AR" sz="1800" b="0" i="1" dirty="0" smtClean="0">
                                  <a:latin typeface="Cambria Math"/>
                                </a:rPr>
                                <m:t>𝐹𝑖</m:t>
                              </m:r>
                              <m:r>
                                <a:rPr lang="es-AR" sz="1800" i="1" dirty="0">
                                  <a:latin typeface="Cambria Math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s-AR" sz="1800" i="1" dirty="0">
                                  <a:latin typeface="Cambria Math"/>
                                </a:rPr>
                                <m:t>𝐴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s-AR" sz="1800" dirty="0" smtClean="0"/>
              </a:p>
              <a:p>
                <a:pPr marL="402336" lvl="1" indent="0">
                  <a:buNone/>
                </a:pPr>
                <a:endParaRPr lang="es-AR" sz="1800" dirty="0" smtClean="0"/>
              </a:p>
              <a:p>
                <a:pPr marL="402336" lvl="1" indent="0">
                  <a:buNone/>
                </a:pPr>
                <a:endParaRPr lang="es-AR" sz="1800" dirty="0"/>
              </a:p>
              <a:p>
                <a:pPr marL="402336" lvl="1" indent="0">
                  <a:buNone/>
                </a:pPr>
                <a:endParaRPr lang="es-AR" sz="1800" dirty="0" smtClean="0"/>
              </a:p>
              <a:p>
                <a:pPr marL="402336" lvl="1" indent="0">
                  <a:buNone/>
                </a:pPr>
                <a:endParaRPr lang="es-AR" sz="1800" dirty="0" smtClean="0"/>
              </a:p>
              <a:p>
                <a:pPr marL="402336" lvl="1" indent="0">
                  <a:buNone/>
                </a:pPr>
                <a:endParaRPr lang="es-AR" sz="1800" dirty="0" smtClean="0"/>
              </a:p>
              <a:p>
                <a:pPr marL="402336" lvl="1" indent="0">
                  <a:buNone/>
                </a:pPr>
                <a:endParaRPr lang="es-AR" sz="2400" dirty="0" smtClean="0"/>
              </a:p>
              <a:p>
                <a:pPr marL="402336" lvl="1" indent="0">
                  <a:buNone/>
                </a:pPr>
                <a:endParaRPr lang="es-AR" sz="2400" dirty="0" smtClean="0"/>
              </a:p>
              <a:p>
                <a:pPr marL="402336" lvl="1" indent="0">
                  <a:buNone/>
                </a:pPr>
                <a:endParaRPr lang="es-AR" sz="2400" dirty="0"/>
              </a:p>
              <a:p>
                <a:pPr marL="402336" lvl="1" indent="0" algn="ctr">
                  <a:buNone/>
                </a:pPr>
                <a:endParaRPr lang="es-AR" sz="2400" dirty="0" smtClean="0"/>
              </a:p>
              <a:p>
                <a:pPr marL="402336" lvl="1" indent="0">
                  <a:buNone/>
                </a:pPr>
                <a:endParaRPr lang="es-AR" sz="2400" dirty="0" smtClean="0"/>
              </a:p>
              <a:p>
                <a:pPr marL="402336" lvl="1" indent="0">
                  <a:buNone/>
                </a:pPr>
                <a:endParaRPr lang="es-AR" sz="2400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3109" y="1044950"/>
                <a:ext cx="7498080" cy="2031432"/>
              </a:xfrm>
              <a:blipFill>
                <a:blip r:embed="rId3"/>
                <a:stretch>
                  <a:fillRect t="-1497" r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2 Marcador de contenido"/>
          <p:cNvSpPr txBox="1">
            <a:spLocks/>
          </p:cNvSpPr>
          <p:nvPr/>
        </p:nvSpPr>
        <p:spPr>
          <a:xfrm>
            <a:off x="1435608" y="4293096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639048" y="5805264"/>
            <a:ext cx="7498080" cy="22433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  <a:p>
            <a:endParaRPr lang="es-AR" dirty="0"/>
          </a:p>
        </p:txBody>
      </p:sp>
      <p:sp>
        <p:nvSpPr>
          <p:cNvPr id="23" name="2 Marcador de contenido"/>
          <p:cNvSpPr txBox="1">
            <a:spLocks/>
          </p:cNvSpPr>
          <p:nvPr/>
        </p:nvSpPr>
        <p:spPr>
          <a:xfrm>
            <a:off x="1187624" y="3429000"/>
            <a:ext cx="7498080" cy="2736304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r>
              <a:rPr lang="es-AR" sz="1600" b="1" dirty="0" smtClean="0"/>
              <a:t>PARES DE FUERZAS O CUPLA.</a:t>
            </a:r>
          </a:p>
          <a:p>
            <a:pPr marL="402336" lvl="1" indent="0">
              <a:buFont typeface="Verdana"/>
              <a:buNone/>
            </a:pPr>
            <a:endParaRPr lang="es-AR" sz="1600" dirty="0" smtClean="0"/>
          </a:p>
          <a:p>
            <a:pPr marL="402336" lvl="1" indent="0">
              <a:buFont typeface="Verdana"/>
              <a:buNone/>
            </a:pPr>
            <a:r>
              <a:rPr lang="es-AR" sz="1600" dirty="0" smtClean="0"/>
              <a:t>Sistema de dos fuerzas paralelas de igual intensidad y sentido contrario.</a:t>
            </a:r>
          </a:p>
          <a:p>
            <a:pPr lvl="1"/>
            <a:r>
              <a:rPr lang="es-AR" sz="1600" dirty="0" smtClean="0"/>
              <a:t>Resultante</a:t>
            </a:r>
            <a:r>
              <a:rPr lang="es-AR" sz="1600" dirty="0"/>
              <a:t>: Nula</a:t>
            </a:r>
          </a:p>
          <a:p>
            <a:pPr lvl="1"/>
            <a:r>
              <a:rPr lang="es-AR" sz="1600" dirty="0" smtClean="0"/>
              <a:t>Quedan definidas por el Momento </a:t>
            </a:r>
            <a:r>
              <a:rPr lang="es-AR" sz="1600" dirty="0" err="1" smtClean="0"/>
              <a:t>Mp</a:t>
            </a:r>
            <a:r>
              <a:rPr lang="es-AR" sz="1600" dirty="0" smtClean="0"/>
              <a:t>=</a:t>
            </a:r>
            <a:r>
              <a:rPr lang="es-AR" sz="1600" dirty="0" err="1" smtClean="0"/>
              <a:t>dxF</a:t>
            </a:r>
            <a:endParaRPr lang="es-AR" sz="1600" dirty="0"/>
          </a:p>
          <a:p>
            <a:pPr lvl="1"/>
            <a:r>
              <a:rPr lang="es-AR" sz="1600" dirty="0" smtClean="0"/>
              <a:t>El momento de un par de fuerzas respecto a un punto cualquiera del plano es constante e igual a </a:t>
            </a:r>
            <a:r>
              <a:rPr lang="es-AR" sz="1600" dirty="0" err="1" smtClean="0"/>
              <a:t>Mp</a:t>
            </a:r>
            <a:endParaRPr lang="es-AR" sz="1600" dirty="0" smtClean="0"/>
          </a:p>
          <a:p>
            <a:pPr lvl="1"/>
            <a:r>
              <a:rPr lang="es-AR" sz="1600" dirty="0" smtClean="0"/>
              <a:t>Es posible girar un brazo de palanca de un ángulo  </a:t>
            </a:r>
            <a:r>
              <a:rPr lang="es-AR" sz="1600" dirty="0" smtClean="0">
                <a:sym typeface="Symbol"/>
              </a:rPr>
              <a:t> </a:t>
            </a:r>
            <a:r>
              <a:rPr lang="es-AR" sz="1600" dirty="0" smtClean="0"/>
              <a:t>cualquiera alrededor de uno de sus extremos sin que el efecto del par se modifique.</a:t>
            </a:r>
          </a:p>
          <a:p>
            <a:pPr lvl="1"/>
            <a:r>
              <a:rPr lang="es-AR" sz="1600" dirty="0" smtClean="0"/>
              <a:t>Es posible trasladar un par de fuerzas en su plano sin que se modifique su efecto.</a:t>
            </a:r>
          </a:p>
          <a:p>
            <a:pPr lvl="1"/>
            <a:endParaRPr lang="es-AR" sz="1600" dirty="0" smtClean="0"/>
          </a:p>
          <a:p>
            <a:pPr lvl="1"/>
            <a:endParaRPr lang="es-AR" sz="1600" dirty="0" smtClean="0"/>
          </a:p>
          <a:p>
            <a:pPr marL="402336" lvl="1" indent="0">
              <a:buFont typeface="Verdana"/>
              <a:buNone/>
            </a:pPr>
            <a:endParaRPr lang="es-AR" sz="1600" dirty="0" smtClean="0"/>
          </a:p>
          <a:p>
            <a:pPr marL="402336" lvl="1" indent="0">
              <a:buFont typeface="Verdana"/>
              <a:buNone/>
            </a:pPr>
            <a:endParaRPr lang="es-AR" sz="1600" dirty="0" smtClean="0"/>
          </a:p>
          <a:p>
            <a:pPr marL="402336" lvl="1" indent="0">
              <a:buFont typeface="Verdana"/>
              <a:buNone/>
            </a:pPr>
            <a:endParaRPr lang="es-AR" sz="1600" dirty="0" smtClean="0"/>
          </a:p>
          <a:p>
            <a:pPr marL="402336" lvl="1" indent="0">
              <a:buFont typeface="Verdana"/>
              <a:buNone/>
            </a:pPr>
            <a:endParaRPr lang="es-AR" sz="1600" dirty="0"/>
          </a:p>
          <a:p>
            <a:pPr marL="402336" lvl="1" indent="0">
              <a:buFont typeface="Verdana"/>
              <a:buNone/>
            </a:pPr>
            <a:endParaRPr lang="es-AR" sz="1600" dirty="0" smtClean="0"/>
          </a:p>
          <a:p>
            <a:pPr marL="402336" lvl="1" indent="0">
              <a:buFont typeface="Verdana"/>
              <a:buNone/>
            </a:pPr>
            <a:endParaRPr lang="es-AR" sz="1600" dirty="0" smtClean="0"/>
          </a:p>
          <a:p>
            <a:pPr marL="402336" lvl="1" indent="0">
              <a:buFont typeface="Verdana"/>
              <a:buNone/>
            </a:pPr>
            <a:endParaRPr lang="es-AR" sz="1600" dirty="0" smtClean="0"/>
          </a:p>
          <a:p>
            <a:pPr marL="402336" lvl="1" indent="0">
              <a:buFont typeface="Verdana"/>
              <a:buNone/>
            </a:pPr>
            <a:endParaRPr lang="es-AR" sz="2000" dirty="0" smtClean="0"/>
          </a:p>
          <a:p>
            <a:pPr marL="402336" lvl="1" indent="0">
              <a:buFont typeface="Verdana"/>
              <a:buNone/>
            </a:pPr>
            <a:endParaRPr lang="es-AR" sz="2000" dirty="0" smtClean="0"/>
          </a:p>
          <a:p>
            <a:pPr marL="402336" lvl="1" indent="0">
              <a:buFont typeface="Verdana"/>
              <a:buNone/>
            </a:pPr>
            <a:endParaRPr lang="es-AR" sz="2000" dirty="0"/>
          </a:p>
          <a:p>
            <a:pPr marL="402336" lvl="1" indent="0" algn="ctr">
              <a:buFont typeface="Verdana"/>
              <a:buNone/>
            </a:pPr>
            <a:endParaRPr lang="es-AR" sz="2000" dirty="0" smtClean="0"/>
          </a:p>
          <a:p>
            <a:pPr marL="402336" lvl="1" indent="0">
              <a:buFont typeface="Verdana"/>
              <a:buNone/>
            </a:pPr>
            <a:endParaRPr lang="es-AR" sz="2000" dirty="0" smtClean="0"/>
          </a:p>
          <a:p>
            <a:pPr marL="402336" lvl="1" indent="0">
              <a:buFont typeface="Verdana"/>
              <a:buNone/>
            </a:pPr>
            <a:endParaRPr lang="es-AR" sz="2000" dirty="0"/>
          </a:p>
        </p:txBody>
      </p:sp>
      <p:grpSp>
        <p:nvGrpSpPr>
          <p:cNvPr id="9" name="8 Grupo"/>
          <p:cNvGrpSpPr/>
          <p:nvPr/>
        </p:nvGrpSpPr>
        <p:grpSpPr>
          <a:xfrm>
            <a:off x="7181575" y="2942208"/>
            <a:ext cx="1487598" cy="1104984"/>
            <a:chOff x="7152946" y="2946834"/>
            <a:chExt cx="1487598" cy="1104984"/>
          </a:xfrm>
        </p:grpSpPr>
        <p:sp>
          <p:nvSpPr>
            <p:cNvPr id="38" name="37 CuadroTexto"/>
            <p:cNvSpPr txBox="1"/>
            <p:nvPr/>
          </p:nvSpPr>
          <p:spPr>
            <a:xfrm>
              <a:off x="7595148" y="344251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 smtClean="0"/>
                <a:t>d</a:t>
              </a:r>
              <a:endParaRPr lang="es-AR" dirty="0"/>
            </a:p>
          </p:txBody>
        </p:sp>
        <p:grpSp>
          <p:nvGrpSpPr>
            <p:cNvPr id="8" name="7 Grupo"/>
            <p:cNvGrpSpPr/>
            <p:nvPr/>
          </p:nvGrpSpPr>
          <p:grpSpPr>
            <a:xfrm>
              <a:off x="7152946" y="2946834"/>
              <a:ext cx="1487598" cy="1104984"/>
              <a:chOff x="7152946" y="2946834"/>
              <a:chExt cx="1487598" cy="1104984"/>
            </a:xfrm>
          </p:grpSpPr>
          <p:sp>
            <p:nvSpPr>
              <p:cNvPr id="31" name="30 CuadroTexto"/>
              <p:cNvSpPr txBox="1"/>
              <p:nvPr/>
            </p:nvSpPr>
            <p:spPr>
              <a:xfrm>
                <a:off x="8316416" y="3682486"/>
                <a:ext cx="324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b="1" dirty="0" smtClean="0"/>
                  <a:t>F</a:t>
                </a:r>
                <a:endParaRPr lang="es-AR" b="1" dirty="0"/>
              </a:p>
            </p:txBody>
          </p:sp>
          <p:sp>
            <p:nvSpPr>
              <p:cNvPr id="32" name="31 CuadroTexto"/>
              <p:cNvSpPr txBox="1"/>
              <p:nvPr/>
            </p:nvSpPr>
            <p:spPr>
              <a:xfrm>
                <a:off x="7452595" y="2946834"/>
                <a:ext cx="4010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b="1" dirty="0" smtClean="0"/>
                  <a:t>-F</a:t>
                </a:r>
                <a:endParaRPr lang="es-AR" b="1" dirty="0"/>
              </a:p>
            </p:txBody>
          </p:sp>
          <p:grpSp>
            <p:nvGrpSpPr>
              <p:cNvPr id="7" name="6 Grupo"/>
              <p:cNvGrpSpPr/>
              <p:nvPr/>
            </p:nvGrpSpPr>
            <p:grpSpPr>
              <a:xfrm>
                <a:off x="7152946" y="3436410"/>
                <a:ext cx="1091520" cy="430742"/>
                <a:chOff x="7152946" y="3436410"/>
                <a:chExt cx="1091520" cy="430742"/>
              </a:xfrm>
            </p:grpSpPr>
            <p:cxnSp>
              <p:nvCxnSpPr>
                <p:cNvPr id="28" name="27 Conector recto de flecha"/>
                <p:cNvCxnSpPr/>
                <p:nvPr/>
              </p:nvCxnSpPr>
              <p:spPr>
                <a:xfrm>
                  <a:off x="7164346" y="3861048"/>
                  <a:ext cx="1080120" cy="6104"/>
                </a:xfrm>
                <a:prstGeom prst="straightConnector1">
                  <a:avLst/>
                </a:prstGeom>
                <a:ln w="44450" cmpd="sng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29 Conector recto de flecha"/>
                <p:cNvCxnSpPr/>
                <p:nvPr/>
              </p:nvCxnSpPr>
              <p:spPr>
                <a:xfrm>
                  <a:off x="7152946" y="3436410"/>
                  <a:ext cx="1080120" cy="6104"/>
                </a:xfrm>
                <a:prstGeom prst="straightConnector1">
                  <a:avLst/>
                </a:prstGeom>
                <a:ln w="44450" cmpd="sng"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5 Conector recto"/>
                <p:cNvCxnSpPr/>
                <p:nvPr/>
              </p:nvCxnSpPr>
              <p:spPr>
                <a:xfrm>
                  <a:off x="7853667" y="3442514"/>
                  <a:ext cx="0" cy="42463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0" name="9 Llamada ovalada"/>
          <p:cNvSpPr/>
          <p:nvPr/>
        </p:nvSpPr>
        <p:spPr>
          <a:xfrm>
            <a:off x="5580112" y="3308556"/>
            <a:ext cx="1081308" cy="624500"/>
          </a:xfrm>
          <a:prstGeom prst="wedgeEllipseCallou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err="1" smtClean="0">
                <a:solidFill>
                  <a:schemeClr val="tx1"/>
                </a:solidFill>
              </a:rPr>
              <a:t>Mp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2" name="11 Flecha circular"/>
          <p:cNvSpPr/>
          <p:nvPr/>
        </p:nvSpPr>
        <p:spPr>
          <a:xfrm rot="1563224" flipH="1">
            <a:off x="5778101" y="3265439"/>
            <a:ext cx="685332" cy="710733"/>
          </a:xfrm>
          <a:prstGeom prst="circularArrow">
            <a:avLst>
              <a:gd name="adj1" fmla="val 0"/>
              <a:gd name="adj2" fmla="val 1933194"/>
              <a:gd name="adj3" fmla="val 176307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89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MOMENTO DE UNA FUERZA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93299" y="1052736"/>
            <a:ext cx="7498080" cy="663280"/>
          </a:xfrm>
        </p:spPr>
        <p:txBody>
          <a:bodyPr>
            <a:normAutofit/>
          </a:bodyPr>
          <a:lstStyle/>
          <a:p>
            <a:pPr marL="402336" lvl="1" indent="0">
              <a:buNone/>
            </a:pPr>
            <a:r>
              <a:rPr lang="es-AR" sz="2400" b="1" dirty="0" smtClean="0"/>
              <a:t>TRASLACION DE UNA FUERZA</a:t>
            </a:r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/>
          </a:p>
          <a:p>
            <a:pPr marL="402336" lvl="1" indent="0" algn="ctr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301976" y="4437112"/>
            <a:ext cx="38976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639048" y="5805264"/>
            <a:ext cx="7498080" cy="22433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  <a:p>
            <a:endParaRPr lang="es-AR" dirty="0"/>
          </a:p>
        </p:txBody>
      </p:sp>
      <p:sp>
        <p:nvSpPr>
          <p:cNvPr id="38" name="37 CuadroTexto"/>
          <p:cNvSpPr txBox="1"/>
          <p:nvPr/>
        </p:nvSpPr>
        <p:spPr>
          <a:xfrm>
            <a:off x="2734334" y="25239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d</a:t>
            </a:r>
            <a:endParaRPr lang="es-AR" dirty="0"/>
          </a:p>
        </p:txBody>
      </p:sp>
      <p:sp>
        <p:nvSpPr>
          <p:cNvPr id="31" name="30 CuadroTexto"/>
          <p:cNvSpPr txBox="1"/>
          <p:nvPr/>
        </p:nvSpPr>
        <p:spPr>
          <a:xfrm>
            <a:off x="1835696" y="267058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F</a:t>
            </a:r>
            <a:endParaRPr lang="es-AR" b="1" dirty="0"/>
          </a:p>
        </p:txBody>
      </p:sp>
      <p:sp>
        <p:nvSpPr>
          <p:cNvPr id="32" name="31 CuadroTexto"/>
          <p:cNvSpPr txBox="1"/>
          <p:nvPr/>
        </p:nvSpPr>
        <p:spPr>
          <a:xfrm>
            <a:off x="3561538" y="2708638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-F</a:t>
            </a:r>
            <a:endParaRPr lang="es-AR" b="1" dirty="0"/>
          </a:p>
        </p:txBody>
      </p:sp>
      <p:cxnSp>
        <p:nvCxnSpPr>
          <p:cNvPr id="30" name="29 Conector recto de flecha"/>
          <p:cNvCxnSpPr/>
          <p:nvPr/>
        </p:nvCxnSpPr>
        <p:spPr>
          <a:xfrm flipV="1">
            <a:off x="2303748" y="2502822"/>
            <a:ext cx="0" cy="944480"/>
          </a:xfrm>
          <a:prstGeom prst="straightConnector1">
            <a:avLst/>
          </a:prstGeom>
          <a:ln w="44450" cmpd="sng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flipH="1">
            <a:off x="2267745" y="2966277"/>
            <a:ext cx="10757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Elipse"/>
          <p:cNvSpPr>
            <a:spLocks noChangeAspect="1"/>
          </p:cNvSpPr>
          <p:nvPr/>
        </p:nvSpPr>
        <p:spPr>
          <a:xfrm>
            <a:off x="2267744" y="2420888"/>
            <a:ext cx="72008" cy="63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20 CuadroTexto"/>
          <p:cNvSpPr txBox="1"/>
          <p:nvPr/>
        </p:nvSpPr>
        <p:spPr>
          <a:xfrm>
            <a:off x="2339752" y="211427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A</a:t>
            </a:r>
            <a:endParaRPr lang="es-AR" b="1" dirty="0"/>
          </a:p>
        </p:txBody>
      </p:sp>
      <p:sp>
        <p:nvSpPr>
          <p:cNvPr id="22" name="21 Elipse"/>
          <p:cNvSpPr>
            <a:spLocks noChangeAspect="1"/>
          </p:cNvSpPr>
          <p:nvPr/>
        </p:nvSpPr>
        <p:spPr>
          <a:xfrm>
            <a:off x="3343496" y="3384588"/>
            <a:ext cx="72008" cy="6317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23 CuadroTexto"/>
          <p:cNvSpPr txBox="1"/>
          <p:nvPr/>
        </p:nvSpPr>
        <p:spPr>
          <a:xfrm>
            <a:off x="7333608" y="4743728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B</a:t>
            </a:r>
            <a:endParaRPr lang="es-AR" b="1" dirty="0"/>
          </a:p>
        </p:txBody>
      </p:sp>
      <p:sp>
        <p:nvSpPr>
          <p:cNvPr id="25" name="24 CuadroTexto"/>
          <p:cNvSpPr txBox="1"/>
          <p:nvPr/>
        </p:nvSpPr>
        <p:spPr>
          <a:xfrm>
            <a:off x="2911448" y="366039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F</a:t>
            </a:r>
            <a:endParaRPr lang="es-AR" b="1" dirty="0"/>
          </a:p>
        </p:txBody>
      </p:sp>
      <p:cxnSp>
        <p:nvCxnSpPr>
          <p:cNvPr id="29" name="28 Conector recto de flecha"/>
          <p:cNvCxnSpPr/>
          <p:nvPr/>
        </p:nvCxnSpPr>
        <p:spPr>
          <a:xfrm flipV="1">
            <a:off x="3379500" y="3492632"/>
            <a:ext cx="0" cy="944480"/>
          </a:xfrm>
          <a:prstGeom prst="straightConnector1">
            <a:avLst/>
          </a:prstGeom>
          <a:ln w="44450" cmpd="sng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 flipV="1">
            <a:off x="3379500" y="2383014"/>
            <a:ext cx="0" cy="944480"/>
          </a:xfrm>
          <a:prstGeom prst="straightConnector1">
            <a:avLst/>
          </a:prstGeom>
          <a:ln w="44450" cmpd="sng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Flecha circular"/>
          <p:cNvSpPr/>
          <p:nvPr/>
        </p:nvSpPr>
        <p:spPr>
          <a:xfrm rot="1563224" flipH="1">
            <a:off x="3072838" y="2907270"/>
            <a:ext cx="685332" cy="710733"/>
          </a:xfrm>
          <a:prstGeom prst="circularArrow">
            <a:avLst>
              <a:gd name="adj1" fmla="val 0"/>
              <a:gd name="adj2" fmla="val 1933194"/>
              <a:gd name="adj3" fmla="val 176307"/>
              <a:gd name="adj4" fmla="val 10800000"/>
              <a:gd name="adj5" fmla="val 125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2774570" y="3229860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err="1" smtClean="0"/>
              <a:t>Mp</a:t>
            </a:r>
            <a:endParaRPr lang="es-AR" b="1" dirty="0"/>
          </a:p>
        </p:txBody>
      </p:sp>
      <p:sp>
        <p:nvSpPr>
          <p:cNvPr id="5" name="4 Llamada ovalada"/>
          <p:cNvSpPr/>
          <p:nvPr/>
        </p:nvSpPr>
        <p:spPr>
          <a:xfrm>
            <a:off x="1395434" y="2114270"/>
            <a:ext cx="2888534" cy="1378362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6" name="35 Flecha circular"/>
          <p:cNvSpPr/>
          <p:nvPr/>
        </p:nvSpPr>
        <p:spPr>
          <a:xfrm rot="1563224" flipH="1">
            <a:off x="2533899" y="1893707"/>
            <a:ext cx="835356" cy="822575"/>
          </a:xfrm>
          <a:prstGeom prst="circularArrow">
            <a:avLst>
              <a:gd name="adj1" fmla="val 0"/>
              <a:gd name="adj2" fmla="val 1933194"/>
              <a:gd name="adj3" fmla="val 176307"/>
              <a:gd name="adj4" fmla="val 13042972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7349304" y="4184456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-F</a:t>
            </a:r>
            <a:endParaRPr lang="es-AR" b="1" dirty="0"/>
          </a:p>
        </p:txBody>
      </p:sp>
      <p:sp>
        <p:nvSpPr>
          <p:cNvPr id="44" name="43 Elipse"/>
          <p:cNvSpPr>
            <a:spLocks noChangeAspect="1"/>
          </p:cNvSpPr>
          <p:nvPr/>
        </p:nvSpPr>
        <p:spPr>
          <a:xfrm>
            <a:off x="7176113" y="4898456"/>
            <a:ext cx="72008" cy="6317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45" name="44 Conector recto de flecha"/>
          <p:cNvCxnSpPr/>
          <p:nvPr/>
        </p:nvCxnSpPr>
        <p:spPr>
          <a:xfrm flipV="1">
            <a:off x="7212117" y="5006500"/>
            <a:ext cx="0" cy="944480"/>
          </a:xfrm>
          <a:prstGeom prst="straightConnector1">
            <a:avLst/>
          </a:prstGeom>
          <a:ln w="44450" cmpd="sng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/>
          <p:nvPr/>
        </p:nvCxnSpPr>
        <p:spPr>
          <a:xfrm flipV="1">
            <a:off x="7212117" y="3896882"/>
            <a:ext cx="0" cy="944480"/>
          </a:xfrm>
          <a:prstGeom prst="straightConnector1">
            <a:avLst/>
          </a:prstGeom>
          <a:ln w="44450" cmpd="sng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50 CuadroTexto"/>
          <p:cNvSpPr txBox="1"/>
          <p:nvPr/>
        </p:nvSpPr>
        <p:spPr>
          <a:xfrm>
            <a:off x="5964922" y="4547549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A</a:t>
            </a:r>
            <a:endParaRPr lang="es-AR" b="1" dirty="0"/>
          </a:p>
        </p:txBody>
      </p:sp>
      <p:sp>
        <p:nvSpPr>
          <p:cNvPr id="52" name="51 CuadroTexto"/>
          <p:cNvSpPr txBox="1"/>
          <p:nvPr/>
        </p:nvSpPr>
        <p:spPr>
          <a:xfrm>
            <a:off x="6444208" y="5217617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F</a:t>
            </a:r>
            <a:endParaRPr lang="es-AR" b="1" dirty="0"/>
          </a:p>
        </p:txBody>
      </p:sp>
      <p:sp>
        <p:nvSpPr>
          <p:cNvPr id="53" name="52 Elipse"/>
          <p:cNvSpPr>
            <a:spLocks noChangeAspect="1"/>
          </p:cNvSpPr>
          <p:nvPr/>
        </p:nvSpPr>
        <p:spPr>
          <a:xfrm>
            <a:off x="5004048" y="4950002"/>
            <a:ext cx="72008" cy="6317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4" name="53 CuadroTexto"/>
          <p:cNvSpPr txBox="1"/>
          <p:nvPr/>
        </p:nvSpPr>
        <p:spPr>
          <a:xfrm>
            <a:off x="4902771" y="4529124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C</a:t>
            </a:r>
            <a:endParaRPr lang="es-AR" b="1" dirty="0"/>
          </a:p>
        </p:txBody>
      </p:sp>
      <p:sp>
        <p:nvSpPr>
          <p:cNvPr id="7" name="6 Rectángulo"/>
          <p:cNvSpPr/>
          <p:nvPr/>
        </p:nvSpPr>
        <p:spPr>
          <a:xfrm>
            <a:off x="4703763" y="2222491"/>
            <a:ext cx="1357579" cy="73336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43" name="42 Conector recto de flecha"/>
          <p:cNvCxnSpPr/>
          <p:nvPr/>
        </p:nvCxnSpPr>
        <p:spPr>
          <a:xfrm flipV="1">
            <a:off x="6293120" y="4930043"/>
            <a:ext cx="0" cy="944480"/>
          </a:xfrm>
          <a:prstGeom prst="straightConnector1">
            <a:avLst/>
          </a:prstGeom>
          <a:ln w="44450" cmpd="sng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48 Flecha circular"/>
          <p:cNvSpPr/>
          <p:nvPr/>
        </p:nvSpPr>
        <p:spPr>
          <a:xfrm rot="21166085">
            <a:off x="5863262" y="4670710"/>
            <a:ext cx="811567" cy="745538"/>
          </a:xfrm>
          <a:prstGeom prst="circularArrow">
            <a:avLst>
              <a:gd name="adj1" fmla="val 0"/>
              <a:gd name="adj2" fmla="val 1933194"/>
              <a:gd name="adj3" fmla="val 176307"/>
              <a:gd name="adj4" fmla="val 13042972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5861072" y="4858813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err="1" smtClean="0"/>
              <a:t>Mp</a:t>
            </a:r>
            <a:endParaRPr lang="es-AR" b="1" dirty="0"/>
          </a:p>
        </p:txBody>
      </p:sp>
      <p:sp>
        <p:nvSpPr>
          <p:cNvPr id="55" name="54 CuadroTexto"/>
          <p:cNvSpPr txBox="1"/>
          <p:nvPr/>
        </p:nvSpPr>
        <p:spPr>
          <a:xfrm>
            <a:off x="7312524" y="5244874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F</a:t>
            </a:r>
            <a:endParaRPr lang="es-AR" b="1" dirty="0"/>
          </a:p>
        </p:txBody>
      </p:sp>
      <p:sp>
        <p:nvSpPr>
          <p:cNvPr id="8" name="7 Elipse"/>
          <p:cNvSpPr/>
          <p:nvPr/>
        </p:nvSpPr>
        <p:spPr>
          <a:xfrm rot="18442942">
            <a:off x="5368072" y="4323560"/>
            <a:ext cx="2380153" cy="11264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7" name="56 Flecha circular"/>
          <p:cNvSpPr/>
          <p:nvPr/>
        </p:nvSpPr>
        <p:spPr>
          <a:xfrm rot="2098433" flipH="1">
            <a:off x="6227859" y="3671262"/>
            <a:ext cx="926327" cy="917872"/>
          </a:xfrm>
          <a:prstGeom prst="circularArrow">
            <a:avLst>
              <a:gd name="adj1" fmla="val 0"/>
              <a:gd name="adj2" fmla="val 1933194"/>
              <a:gd name="adj3" fmla="val 176307"/>
              <a:gd name="adj4" fmla="val 13042972"/>
              <a:gd name="adj5" fmla="val 125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cxnSp>
        <p:nvCxnSpPr>
          <p:cNvPr id="58" name="57 Conector recto de flecha"/>
          <p:cNvCxnSpPr/>
          <p:nvPr/>
        </p:nvCxnSpPr>
        <p:spPr>
          <a:xfrm flipV="1">
            <a:off x="5076056" y="5085184"/>
            <a:ext cx="0" cy="944480"/>
          </a:xfrm>
          <a:prstGeom prst="straightConnector1">
            <a:avLst/>
          </a:prstGeom>
          <a:ln w="44450" cmpd="sng">
            <a:solidFill>
              <a:srgbClr val="7030A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 de flecha"/>
          <p:cNvCxnSpPr/>
          <p:nvPr/>
        </p:nvCxnSpPr>
        <p:spPr>
          <a:xfrm flipV="1">
            <a:off x="5076056" y="3987825"/>
            <a:ext cx="0" cy="944480"/>
          </a:xfrm>
          <a:prstGeom prst="straightConnector1">
            <a:avLst/>
          </a:prstGeom>
          <a:ln w="44450" cmpd="sng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59 CuadroTexto"/>
          <p:cNvSpPr txBox="1"/>
          <p:nvPr/>
        </p:nvSpPr>
        <p:spPr>
          <a:xfrm>
            <a:off x="4503227" y="4324599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-F</a:t>
            </a:r>
            <a:endParaRPr lang="es-AR" b="1" dirty="0"/>
          </a:p>
        </p:txBody>
      </p:sp>
      <p:sp>
        <p:nvSpPr>
          <p:cNvPr id="61" name="60 CuadroTexto"/>
          <p:cNvSpPr txBox="1"/>
          <p:nvPr/>
        </p:nvSpPr>
        <p:spPr>
          <a:xfrm>
            <a:off x="4466447" y="5385017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F</a:t>
            </a:r>
            <a:endParaRPr lang="es-AR" b="1" dirty="0"/>
          </a:p>
        </p:txBody>
      </p:sp>
      <p:sp>
        <p:nvSpPr>
          <p:cNvPr id="62" name="61 CuadroTexto"/>
          <p:cNvSpPr txBox="1"/>
          <p:nvPr/>
        </p:nvSpPr>
        <p:spPr>
          <a:xfrm>
            <a:off x="5576223" y="45422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d</a:t>
            </a:r>
            <a:endParaRPr lang="es-AR" dirty="0"/>
          </a:p>
        </p:txBody>
      </p:sp>
      <p:cxnSp>
        <p:nvCxnSpPr>
          <p:cNvPr id="63" name="62 Conector recto"/>
          <p:cNvCxnSpPr/>
          <p:nvPr/>
        </p:nvCxnSpPr>
        <p:spPr>
          <a:xfrm flipH="1">
            <a:off x="5076056" y="4941168"/>
            <a:ext cx="10757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63 CuadroTexto"/>
          <p:cNvSpPr txBox="1"/>
          <p:nvPr/>
        </p:nvSpPr>
        <p:spPr>
          <a:xfrm>
            <a:off x="6534985" y="45589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d</a:t>
            </a:r>
            <a:endParaRPr lang="es-AR" dirty="0"/>
          </a:p>
        </p:txBody>
      </p:sp>
      <p:cxnSp>
        <p:nvCxnSpPr>
          <p:cNvPr id="65" name="64 Conector recto"/>
          <p:cNvCxnSpPr/>
          <p:nvPr/>
        </p:nvCxnSpPr>
        <p:spPr>
          <a:xfrm flipH="1">
            <a:off x="6068396" y="4929258"/>
            <a:ext cx="10757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65 Elipse"/>
          <p:cNvSpPr>
            <a:spLocks noChangeAspect="1"/>
          </p:cNvSpPr>
          <p:nvPr/>
        </p:nvSpPr>
        <p:spPr>
          <a:xfrm>
            <a:off x="6228184" y="4877994"/>
            <a:ext cx="72008" cy="63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" name="66 Elipse"/>
          <p:cNvSpPr/>
          <p:nvPr/>
        </p:nvSpPr>
        <p:spPr>
          <a:xfrm rot="18442942">
            <a:off x="5137802" y="3595022"/>
            <a:ext cx="1268820" cy="2660873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8" name="67 Flecha circular"/>
          <p:cNvSpPr/>
          <p:nvPr/>
        </p:nvSpPr>
        <p:spPr>
          <a:xfrm rot="21166085">
            <a:off x="4982304" y="3577911"/>
            <a:ext cx="811567" cy="745538"/>
          </a:xfrm>
          <a:prstGeom prst="circularArrow">
            <a:avLst>
              <a:gd name="adj1" fmla="val 0"/>
              <a:gd name="adj2" fmla="val 1933194"/>
              <a:gd name="adj3" fmla="val 176307"/>
              <a:gd name="adj4" fmla="val 13042972"/>
              <a:gd name="adj5" fmla="val 125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69" name="68 CuadroTexto"/>
          <p:cNvSpPr txBox="1"/>
          <p:nvPr/>
        </p:nvSpPr>
        <p:spPr>
          <a:xfrm>
            <a:off x="5053542" y="3780206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2 </a:t>
            </a:r>
            <a:r>
              <a:rPr lang="es-AR" b="1" dirty="0" err="1" smtClean="0"/>
              <a:t>Mp</a:t>
            </a:r>
            <a:endParaRPr lang="es-AR" b="1" dirty="0"/>
          </a:p>
        </p:txBody>
      </p:sp>
      <p:sp>
        <p:nvSpPr>
          <p:cNvPr id="70" name="2 Marcador de contenido"/>
          <p:cNvSpPr txBox="1">
            <a:spLocks/>
          </p:cNvSpPr>
          <p:nvPr/>
        </p:nvSpPr>
        <p:spPr>
          <a:xfrm>
            <a:off x="6948264" y="2473071"/>
            <a:ext cx="1788253" cy="94310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r>
              <a:rPr lang="es-AR" sz="1700" b="1" dirty="0" smtClean="0">
                <a:solidFill>
                  <a:srgbClr val="FF0000"/>
                </a:solidFill>
              </a:rPr>
              <a:t>En B:</a:t>
            </a:r>
          </a:p>
          <a:p>
            <a:pPr marL="402336" lvl="1" indent="0">
              <a:buFont typeface="Verdana"/>
              <a:buNone/>
            </a:pPr>
            <a:r>
              <a:rPr lang="es-AR" sz="1700" b="1" dirty="0" smtClean="0">
                <a:solidFill>
                  <a:srgbClr val="FF0000"/>
                </a:solidFill>
              </a:rPr>
              <a:t>Resultante </a:t>
            </a:r>
            <a:r>
              <a:rPr lang="es-AR" sz="1700" b="1" dirty="0" err="1" smtClean="0">
                <a:solidFill>
                  <a:srgbClr val="FF0000"/>
                </a:solidFill>
              </a:rPr>
              <a:t>Unica</a:t>
            </a:r>
            <a:endParaRPr lang="es-AR" sz="1700" b="1" dirty="0" smtClean="0">
              <a:solidFill>
                <a:srgbClr val="FF0000"/>
              </a:solidFill>
            </a:endParaRPr>
          </a:p>
          <a:p>
            <a:pPr marL="402336" lvl="1" indent="0">
              <a:buFont typeface="Verdana"/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 algn="ctr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71" name="2 Marcador de contenido"/>
          <p:cNvSpPr txBox="1">
            <a:spLocks/>
          </p:cNvSpPr>
          <p:nvPr/>
        </p:nvSpPr>
        <p:spPr>
          <a:xfrm>
            <a:off x="4719804" y="2488014"/>
            <a:ext cx="1788253" cy="9431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r>
              <a:rPr lang="es-AR" sz="1700" b="1" dirty="0" smtClean="0">
                <a:solidFill>
                  <a:srgbClr val="7030A0"/>
                </a:solidFill>
              </a:rPr>
              <a:t>En C:</a:t>
            </a:r>
          </a:p>
          <a:p>
            <a:pPr marL="402336" lvl="1" indent="0">
              <a:buFont typeface="Verdana"/>
              <a:buNone/>
            </a:pPr>
            <a:r>
              <a:rPr lang="es-AR" sz="1700" b="1" dirty="0" smtClean="0">
                <a:solidFill>
                  <a:srgbClr val="7030A0"/>
                </a:solidFill>
              </a:rPr>
              <a:t>R + 2 </a:t>
            </a:r>
            <a:r>
              <a:rPr lang="es-AR" sz="1700" b="1" dirty="0" err="1" smtClean="0">
                <a:solidFill>
                  <a:srgbClr val="7030A0"/>
                </a:solidFill>
              </a:rPr>
              <a:t>Mp</a:t>
            </a:r>
            <a:endParaRPr lang="es-AR" sz="1700" b="1" dirty="0" smtClean="0">
              <a:solidFill>
                <a:srgbClr val="7030A0"/>
              </a:solidFill>
            </a:endParaRPr>
          </a:p>
          <a:p>
            <a:pPr marL="402336" lvl="1" indent="0">
              <a:buFont typeface="Verdana"/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 algn="ctr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56" name="2 Marcador de contenido"/>
          <p:cNvSpPr txBox="1">
            <a:spLocks/>
          </p:cNvSpPr>
          <p:nvPr/>
        </p:nvSpPr>
        <p:spPr>
          <a:xfrm>
            <a:off x="1249207" y="4833650"/>
            <a:ext cx="3066153" cy="132417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r>
              <a:rPr lang="es-AR" sz="2400" b="1" dirty="0" smtClean="0"/>
              <a:t>UNICA </a:t>
            </a:r>
          </a:p>
          <a:p>
            <a:pPr marL="402336" lvl="1" indent="0">
              <a:buFont typeface="Verdana"/>
              <a:buNone/>
            </a:pPr>
            <a:r>
              <a:rPr lang="es-AR" sz="2400" b="1" dirty="0" smtClean="0"/>
              <a:t>RESULTANTE</a:t>
            </a:r>
          </a:p>
          <a:p>
            <a:pPr marL="402336" lvl="1" indent="0">
              <a:buFont typeface="Verdana"/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 algn="ctr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72" name="20 CuadroTexto"/>
          <p:cNvSpPr txBox="1"/>
          <p:nvPr/>
        </p:nvSpPr>
        <p:spPr>
          <a:xfrm>
            <a:off x="3444269" y="3287370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B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359319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-1.66667E-6 0.2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1" grpId="0"/>
      <p:bldP spid="32" grpId="0"/>
      <p:bldP spid="32" grpId="1"/>
      <p:bldP spid="24" grpId="0"/>
      <p:bldP spid="25" grpId="0"/>
      <p:bldP spid="34" grpId="0" animBg="1"/>
      <p:bldP spid="35" grpId="0"/>
      <p:bldP spid="5" grpId="0" animBg="1"/>
      <p:bldP spid="5" grpId="1" animBg="1"/>
      <p:bldP spid="36" grpId="0" animBg="1"/>
      <p:bldP spid="36" grpId="1" animBg="1"/>
      <p:bldP spid="42" grpId="0"/>
      <p:bldP spid="42" grpId="1"/>
      <p:bldP spid="44" grpId="0" animBg="1"/>
      <p:bldP spid="51" grpId="0"/>
      <p:bldP spid="52" grpId="0"/>
      <p:bldP spid="52" grpId="1"/>
      <p:bldP spid="52" grpId="2"/>
      <p:bldP spid="53" grpId="0" animBg="1"/>
      <p:bldP spid="54" grpId="0"/>
      <p:bldP spid="7" grpId="0" animBg="1"/>
      <p:bldP spid="7" grpId="1" animBg="1"/>
      <p:bldP spid="7" grpId="2" animBg="1"/>
      <p:bldP spid="49" grpId="0" animBg="1"/>
      <p:bldP spid="49" grpId="1" animBg="1"/>
      <p:bldP spid="49" grpId="2" animBg="1"/>
      <p:bldP spid="49" grpId="3" animBg="1"/>
      <p:bldP spid="47" grpId="0"/>
      <p:bldP spid="47" grpId="1"/>
      <p:bldP spid="47" grpId="2"/>
      <p:bldP spid="47" grpId="3"/>
      <p:bldP spid="55" grpId="0"/>
      <p:bldP spid="55" grpId="1"/>
      <p:bldP spid="55" grpId="2"/>
      <p:bldP spid="8" grpId="0" animBg="1"/>
      <p:bldP spid="8" grpId="1" animBg="1"/>
      <p:bldP spid="57" grpId="0" animBg="1"/>
      <p:bldP spid="57" grpId="1" animBg="1"/>
      <p:bldP spid="60" grpId="0"/>
      <p:bldP spid="60" grpId="1"/>
      <p:bldP spid="61" grpId="0"/>
      <p:bldP spid="62" grpId="0"/>
      <p:bldP spid="64" grpId="0"/>
      <p:bldP spid="66" grpId="0" animBg="1"/>
      <p:bldP spid="67" grpId="0" animBg="1"/>
      <p:bldP spid="67" grpId="1" animBg="1"/>
      <p:bldP spid="68" grpId="0" animBg="1"/>
      <p:bldP spid="69" grpId="0"/>
      <p:bldP spid="70" grpId="0"/>
      <p:bldP spid="71" grpId="0"/>
      <p:bldP spid="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MOMENTO DE UNA FUERZA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943603"/>
            <a:ext cx="7498080" cy="663280"/>
          </a:xfrm>
        </p:spPr>
        <p:txBody>
          <a:bodyPr>
            <a:normAutofit/>
          </a:bodyPr>
          <a:lstStyle/>
          <a:p>
            <a:pPr marL="402336" lvl="1" indent="0">
              <a:buNone/>
            </a:pPr>
            <a:r>
              <a:rPr lang="es-AR" sz="2400" b="1" dirty="0" smtClean="0"/>
              <a:t>TERNAS Y EJES CARTESIANOS</a:t>
            </a:r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/>
          </a:p>
          <a:p>
            <a:pPr marL="402336" lvl="1" indent="0" algn="ctr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639048" y="5805264"/>
            <a:ext cx="7498080" cy="22433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  <a:p>
            <a:endParaRPr lang="es-AR" dirty="0"/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08" y="1773532"/>
            <a:ext cx="5976664" cy="2779421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2469018" y="4448833"/>
            <a:ext cx="1352696" cy="1171828"/>
            <a:chOff x="2679244" y="5013176"/>
            <a:chExt cx="1352696" cy="1171828"/>
          </a:xfrm>
        </p:grpSpPr>
        <p:cxnSp>
          <p:nvCxnSpPr>
            <p:cNvPr id="39" name="38 Conector recto de flecha"/>
            <p:cNvCxnSpPr/>
            <p:nvPr/>
          </p:nvCxnSpPr>
          <p:spPr>
            <a:xfrm>
              <a:off x="2699792" y="5301208"/>
              <a:ext cx="127214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40 Conector recto de flecha"/>
            <p:cNvCxnSpPr/>
            <p:nvPr/>
          </p:nvCxnSpPr>
          <p:spPr>
            <a:xfrm>
              <a:off x="2679244" y="5301208"/>
              <a:ext cx="0" cy="86409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43 CuadroTexto"/>
            <p:cNvSpPr txBox="1"/>
            <p:nvPr/>
          </p:nvSpPr>
          <p:spPr>
            <a:xfrm>
              <a:off x="3527884" y="501317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x</a:t>
              </a:r>
              <a:endParaRPr lang="es-AR" dirty="0"/>
            </a:p>
          </p:txBody>
        </p:sp>
        <p:sp>
          <p:nvSpPr>
            <p:cNvPr id="45" name="44 CuadroTexto"/>
            <p:cNvSpPr txBox="1"/>
            <p:nvPr/>
          </p:nvSpPr>
          <p:spPr>
            <a:xfrm>
              <a:off x="2812768" y="581567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y</a:t>
              </a:r>
              <a:endParaRPr lang="es-AR" dirty="0"/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5388088" y="4858385"/>
            <a:ext cx="1664732" cy="864096"/>
            <a:chOff x="5355540" y="5436056"/>
            <a:chExt cx="1664732" cy="864096"/>
          </a:xfrm>
        </p:grpSpPr>
        <p:sp>
          <p:nvSpPr>
            <p:cNvPr id="46" name="45 CuadroTexto"/>
            <p:cNvSpPr txBox="1"/>
            <p:nvPr/>
          </p:nvSpPr>
          <p:spPr>
            <a:xfrm>
              <a:off x="5355540" y="544885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x</a:t>
              </a:r>
              <a:endParaRPr lang="es-AR" dirty="0"/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6516216" y="586810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y</a:t>
              </a:r>
              <a:endParaRPr lang="es-AR" dirty="0"/>
            </a:p>
          </p:txBody>
        </p:sp>
        <p:cxnSp>
          <p:nvCxnSpPr>
            <p:cNvPr id="54" name="53 Conector recto de flecha"/>
            <p:cNvCxnSpPr/>
            <p:nvPr/>
          </p:nvCxnSpPr>
          <p:spPr>
            <a:xfrm flipH="1">
              <a:off x="5388088" y="5436056"/>
              <a:ext cx="106812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54 Conector recto de flecha"/>
            <p:cNvCxnSpPr/>
            <p:nvPr/>
          </p:nvCxnSpPr>
          <p:spPr>
            <a:xfrm>
              <a:off x="6435660" y="5436056"/>
              <a:ext cx="0" cy="86409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uadroTexto 5"/>
          <p:cNvSpPr txBox="1"/>
          <p:nvPr/>
        </p:nvSpPr>
        <p:spPr>
          <a:xfrm>
            <a:off x="1259632" y="6062087"/>
            <a:ext cx="3485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ERM Usamos Terma Izquierda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7970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/>
          </a:bodyPr>
          <a:lstStyle/>
          <a:p>
            <a:pPr marL="402336" lvl="1" indent="0"/>
            <a:r>
              <a:rPr lang="es-AR" sz="2400" b="1" dirty="0" smtClean="0"/>
              <a:t>REPRESENTACION ANALITICA </a:t>
            </a:r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639048" y="5805264"/>
            <a:ext cx="7498080" cy="22433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  <a:p>
            <a:endParaRPr lang="es-AR" dirty="0"/>
          </a:p>
        </p:txBody>
      </p:sp>
      <p:grpSp>
        <p:nvGrpSpPr>
          <p:cNvPr id="4" name="3 Grupo"/>
          <p:cNvGrpSpPr/>
          <p:nvPr/>
        </p:nvGrpSpPr>
        <p:grpSpPr>
          <a:xfrm>
            <a:off x="2051721" y="1549789"/>
            <a:ext cx="3312368" cy="2160240"/>
            <a:chOff x="5355540" y="5436056"/>
            <a:chExt cx="1664732" cy="864096"/>
          </a:xfrm>
        </p:grpSpPr>
        <p:sp>
          <p:nvSpPr>
            <p:cNvPr id="46" name="45 CuadroTexto"/>
            <p:cNvSpPr txBox="1"/>
            <p:nvPr/>
          </p:nvSpPr>
          <p:spPr>
            <a:xfrm>
              <a:off x="5355540" y="544885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x</a:t>
              </a:r>
              <a:endParaRPr lang="es-AR" dirty="0"/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6516216" y="586810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y</a:t>
              </a:r>
              <a:endParaRPr lang="es-AR" dirty="0"/>
            </a:p>
          </p:txBody>
        </p:sp>
        <p:cxnSp>
          <p:nvCxnSpPr>
            <p:cNvPr id="54" name="53 Conector recto de flecha"/>
            <p:cNvCxnSpPr/>
            <p:nvPr/>
          </p:nvCxnSpPr>
          <p:spPr>
            <a:xfrm flipH="1">
              <a:off x="5388088" y="5436056"/>
              <a:ext cx="106812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54 Conector recto de flecha"/>
            <p:cNvCxnSpPr/>
            <p:nvPr/>
          </p:nvCxnSpPr>
          <p:spPr>
            <a:xfrm>
              <a:off x="6435660" y="5436056"/>
              <a:ext cx="0" cy="86409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5 Conector recto de flecha"/>
          <p:cNvCxnSpPr/>
          <p:nvPr/>
        </p:nvCxnSpPr>
        <p:spPr>
          <a:xfrm flipH="1">
            <a:off x="2735276" y="1578342"/>
            <a:ext cx="1030146" cy="84925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3238292" y="1898737"/>
            <a:ext cx="36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F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3311340" y="1468489"/>
            <a:ext cx="36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latin typeface="Symbol" pitchFamily="18" charset="2"/>
              </a:rPr>
              <a:t>j</a:t>
            </a:r>
            <a:endParaRPr lang="es-AR" dirty="0">
              <a:latin typeface="Symbol" pitchFamily="18" charset="2"/>
            </a:endParaRPr>
          </a:p>
        </p:txBody>
      </p:sp>
      <p:sp>
        <p:nvSpPr>
          <p:cNvPr id="8" name="7 Arco"/>
          <p:cNvSpPr/>
          <p:nvPr/>
        </p:nvSpPr>
        <p:spPr>
          <a:xfrm flipH="1">
            <a:off x="3238292" y="1549789"/>
            <a:ext cx="253588" cy="288032"/>
          </a:xfrm>
          <a:prstGeom prst="arc">
            <a:avLst>
              <a:gd name="adj1" fmla="val 16200000"/>
              <a:gd name="adj2" fmla="val 799311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1" name="20 Conector recto de flecha"/>
          <p:cNvCxnSpPr/>
          <p:nvPr/>
        </p:nvCxnSpPr>
        <p:spPr>
          <a:xfrm flipH="1">
            <a:off x="2711163" y="1553957"/>
            <a:ext cx="1054257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flipV="1">
            <a:off x="2735276" y="1552627"/>
            <a:ext cx="0" cy="855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2843808" y="1189749"/>
            <a:ext cx="467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/>
              <a:t>Fx</a:t>
            </a:r>
            <a:endParaRPr lang="es-AR" dirty="0"/>
          </a:p>
        </p:txBody>
      </p:sp>
      <p:cxnSp>
        <p:nvCxnSpPr>
          <p:cNvPr id="28" name="27 Conector recto"/>
          <p:cNvCxnSpPr/>
          <p:nvPr/>
        </p:nvCxnSpPr>
        <p:spPr>
          <a:xfrm flipV="1">
            <a:off x="2735276" y="2408339"/>
            <a:ext cx="150647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 flipH="1">
            <a:off x="3765420" y="1559081"/>
            <a:ext cx="2" cy="84925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3821518" y="1837821"/>
            <a:ext cx="467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/>
              <a:t>Fy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2 Marcador de contenido"/>
              <p:cNvSpPr txBox="1">
                <a:spLocks/>
              </p:cNvSpPr>
              <p:nvPr/>
            </p:nvSpPr>
            <p:spPr>
              <a:xfrm>
                <a:off x="4862620" y="1180628"/>
                <a:ext cx="3957852" cy="3472507"/>
              </a:xfrm>
              <a:prstGeom prst="rect">
                <a:avLst/>
              </a:prstGeom>
            </p:spPr>
            <p:txBody>
              <a:bodyPr>
                <a:normAutofit fontScale="55000" lnSpcReduction="20000"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402336" lvl="1" indent="0">
                  <a:buFont typeface="Verdana"/>
                  <a:buNone/>
                </a:pPr>
                <a:r>
                  <a:rPr lang="es-AR" sz="2400" b="1" dirty="0" smtClean="0"/>
                  <a:t>Fx, </a:t>
                </a:r>
                <a:r>
                  <a:rPr lang="es-AR" sz="2400" b="1" dirty="0" err="1" smtClean="0"/>
                  <a:t>Fy</a:t>
                </a:r>
                <a:r>
                  <a:rPr lang="es-AR" sz="2400" b="1" dirty="0" smtClean="0"/>
                  <a:t> Proyecciones de F sobre los Ejes </a:t>
                </a:r>
                <a:r>
                  <a:rPr lang="es-AR" sz="2400" b="1" dirty="0" err="1" smtClean="0"/>
                  <a:t>cartiesanos</a:t>
                </a:r>
                <a:endParaRPr lang="es-AR" sz="2400" b="1" dirty="0" smtClean="0"/>
              </a:p>
              <a:p>
                <a:pPr marL="402336" lvl="1" indent="0">
                  <a:buFont typeface="Verdana"/>
                  <a:buNone/>
                </a:pPr>
                <a:endParaRPr lang="es-AR" sz="2400" dirty="0" smtClean="0"/>
              </a:p>
              <a:p>
                <a:pPr marL="402336" lvl="1" indent="0">
                  <a:buFont typeface="Verdana"/>
                  <a:buNone/>
                </a:pPr>
                <a:r>
                  <a:rPr lang="es-AR" sz="2400" dirty="0" smtClean="0"/>
                  <a:t>Modulo de F:</a:t>
                </a:r>
              </a:p>
              <a:p>
                <a:pPr marL="1481328" lvl="6" indent="0">
                  <a:buNone/>
                </a:pPr>
                <a14:m>
                  <m:oMath xmlns:m="http://schemas.openxmlformats.org/officeDocument/2006/math">
                    <m:r>
                      <a:rPr lang="es-AR" sz="2900" b="0" i="1" dirty="0" smtClean="0">
                        <a:latin typeface="Cambria Math"/>
                        <a:sym typeface="Symbol"/>
                      </a:rPr>
                      <m:t></m:t>
                    </m:r>
                    <m:r>
                      <a:rPr lang="es-AR" sz="2900" b="0" i="1" dirty="0" smtClean="0">
                        <a:latin typeface="Cambria Math"/>
                      </a:rPr>
                      <m:t>𝐹</m:t>
                    </m:r>
                    <m:r>
                      <a:rPr lang="es-AR" sz="2900" b="0" i="1" dirty="0" smtClean="0">
                        <a:latin typeface="Cambria Math"/>
                        <a:sym typeface="Symbol"/>
                      </a:rPr>
                      <m:t></m:t>
                    </m:r>
                    <m:r>
                      <a:rPr lang="es-AR" sz="2900" i="1" dirty="0" smtClean="0">
                        <a:latin typeface="Cambria Math"/>
                      </a:rPr>
                      <m:t>=</m:t>
                    </m:r>
                    <m:r>
                      <a:rPr lang="es-AR" sz="2900" i="1" dirty="0" smtClean="0">
                        <a:latin typeface="Cambria Math"/>
                        <a:ea typeface="Cambria Math"/>
                      </a:rPr>
                      <m:t>√</m:t>
                    </m:r>
                    <m:r>
                      <a:rPr lang="es-AR" sz="2900" b="0" i="1" dirty="0" smtClean="0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s-AR" sz="29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AR" sz="2900" b="0" i="1" dirty="0" smtClean="0">
                            <a:latin typeface="Cambria Math"/>
                            <a:ea typeface="Cambria Math"/>
                          </a:rPr>
                          <m:t>𝐹𝑥</m:t>
                        </m:r>
                      </m:e>
                      <m:sup>
                        <m:r>
                          <a:rPr lang="es-AR" sz="2900" b="0" i="1" dirty="0" smtClean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s-AR" sz="2900" dirty="0" smtClean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9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AR" sz="2900" i="1" dirty="0">
                            <a:latin typeface="Cambria Math"/>
                            <a:ea typeface="Cambria Math"/>
                          </a:rPr>
                          <m:t>𝐹</m:t>
                        </m:r>
                        <m:r>
                          <a:rPr lang="es-AR" sz="2900" b="0" i="1" dirty="0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p>
                        <m:r>
                          <a:rPr lang="es-AR" sz="2900" i="1" dirty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s-AR" sz="2900" dirty="0" smtClean="0"/>
                  <a:t>)</a:t>
                </a:r>
              </a:p>
              <a:p>
                <a:pPr marL="402336" lvl="1" indent="0">
                  <a:buNone/>
                </a:pPr>
                <a:endParaRPr lang="es-AR" sz="2400" dirty="0" smtClean="0"/>
              </a:p>
              <a:p>
                <a:pPr marL="402336" lvl="1" indent="0">
                  <a:buNone/>
                </a:pPr>
                <a:r>
                  <a:rPr lang="es-AR" sz="2400" dirty="0" smtClean="0"/>
                  <a:t>Argumento:</a:t>
                </a:r>
              </a:p>
              <a:p>
                <a:pPr marL="40233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AR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 sz="240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s-AR" sz="240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es-AR" sz="24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s-AR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s-AR" sz="2400" b="0" i="1" smtClean="0">
                                  <a:latin typeface="Cambria Math"/>
                                  <a:ea typeface="Cambria Math"/>
                                </a:rPr>
                                <m:t>𝐹𝑦</m:t>
                              </m:r>
                            </m:num>
                            <m:den>
                              <m:r>
                                <a:rPr lang="es-AR" sz="2400" b="0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</m:t>
                              </m:r>
                              <m:r>
                                <a:rPr lang="es-AR" sz="2400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  <m:r>
                                <a:rPr lang="es-AR" sz="2400" b="0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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s-AR" sz="2400" dirty="0" smtClean="0"/>
              </a:p>
              <a:p>
                <a:pPr marL="402336" lvl="1" indent="0">
                  <a:buNone/>
                </a:pPr>
                <a:endParaRPr lang="es-AR" sz="2400" dirty="0" smtClean="0"/>
              </a:p>
              <a:p>
                <a:pPr marL="40233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A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 sz="2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s-AR" sz="2400" i="1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es-AR" sz="2400" i="1"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s-AR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s-AR" sz="2400" i="1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  <m:r>
                                <a:rPr lang="es-AR" sz="2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s-AR" sz="240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</m:t>
                              </m:r>
                              <m:r>
                                <a:rPr lang="es-AR" sz="2400" i="1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  <m:r>
                                <a:rPr lang="es-AR" sz="240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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s-AR" sz="2400" dirty="0" smtClean="0"/>
              </a:p>
              <a:p>
                <a:pPr marL="402336" lvl="1" indent="0">
                  <a:buNone/>
                </a:pPr>
                <a:endParaRPr lang="es-AR" sz="2400" dirty="0" smtClean="0"/>
              </a:p>
              <a:p>
                <a:pPr marL="40233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A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 sz="24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s-AR" sz="2400" i="1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es-AR" sz="2400" i="1"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s-AR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s-AR" sz="2400" i="1">
                                  <a:latin typeface="Cambria Math"/>
                                  <a:ea typeface="Cambria Math"/>
                                </a:rPr>
                                <m:t>𝐹𝑦</m:t>
                              </m:r>
                            </m:num>
                            <m:den>
                              <m:r>
                                <a:rPr lang="es-AR" sz="2400" i="1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  <m:r>
                                <a:rPr lang="es-AR" sz="2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s-AR" sz="2400" dirty="0" smtClean="0"/>
              </a:p>
              <a:p>
                <a:pPr marL="402336" lvl="1" indent="0">
                  <a:buFont typeface="Verdana"/>
                  <a:buNone/>
                </a:pPr>
                <a:endParaRPr lang="es-AR" sz="2400" dirty="0" smtClean="0"/>
              </a:p>
              <a:p>
                <a:pPr marL="402336" lvl="1" indent="0">
                  <a:buFont typeface="Verdana"/>
                  <a:buNone/>
                </a:pPr>
                <a:endParaRPr lang="es-AR" sz="2400" dirty="0"/>
              </a:p>
              <a:p>
                <a:pPr marL="402336" lvl="1" indent="0">
                  <a:buFont typeface="Verdana"/>
                  <a:buNone/>
                </a:pPr>
                <a:endParaRPr lang="es-AR" sz="2400" dirty="0" smtClean="0"/>
              </a:p>
              <a:p>
                <a:pPr marL="402336" lvl="1" indent="0">
                  <a:buFont typeface="Verdana"/>
                  <a:buNone/>
                </a:pPr>
                <a:endParaRPr lang="es-AR" sz="2400" dirty="0" smtClean="0"/>
              </a:p>
              <a:p>
                <a:pPr marL="402336" lvl="1" indent="0">
                  <a:buFont typeface="Verdana"/>
                  <a:buNone/>
                </a:pPr>
                <a:endParaRPr lang="es-AR" sz="2400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/>
              </a:p>
              <a:p>
                <a:pPr marL="402336" lvl="1" indent="0" algn="ctr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/>
              </a:p>
            </p:txBody>
          </p:sp>
        </mc:Choice>
        <mc:Fallback xmlns="">
          <p:sp>
            <p:nvSpPr>
              <p:cNvPr id="35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620" y="1180628"/>
                <a:ext cx="3957852" cy="3472507"/>
              </a:xfrm>
              <a:prstGeom prst="rect">
                <a:avLst/>
              </a:prstGeom>
              <a:blipFill rotWithShape="1">
                <a:blip r:embed="rId7"/>
                <a:stretch>
                  <a:fillRect t="-123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2 Marcador de contenido"/>
              <p:cNvSpPr txBox="1">
                <a:spLocks/>
              </p:cNvSpPr>
              <p:nvPr/>
            </p:nvSpPr>
            <p:spPr>
              <a:xfrm>
                <a:off x="988822" y="4389844"/>
                <a:ext cx="4860020" cy="576064"/>
              </a:xfrm>
              <a:prstGeom prst="rect">
                <a:avLst/>
              </a:prstGeom>
            </p:spPr>
            <p:txBody>
              <a:bodyPr>
                <a:normAutofit fontScale="62500" lnSpcReduction="20000"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402336" lvl="1" indent="0">
                  <a:buFont typeface="Verdana"/>
                  <a:buNone/>
                </a:pPr>
                <a:r>
                  <a:rPr lang="es-AR" sz="2400" b="1" dirty="0" smtClean="0"/>
                  <a:t>Momento de la Fuerza con respecto a un punto.</a:t>
                </a:r>
              </a:p>
              <a:p>
                <a:pPr marL="402336" lvl="1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s-AR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AR" sz="2400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s-AR" sz="2400" b="0" i="1" smtClean="0">
                            <a:latin typeface="Cambria Math"/>
                          </a:rPr>
                          <m:t>𝐹</m:t>
                        </m:r>
                        <m:r>
                          <a:rPr lang="es-AR" sz="2400" b="0" i="1" smtClean="0">
                            <a:latin typeface="Cambria Math"/>
                          </a:rPr>
                          <m:t> </m:t>
                        </m:r>
                      </m:sub>
                      <m:sup>
                        <m:r>
                          <a:rPr lang="es-AR" sz="2400" b="0" i="1" smtClean="0">
                            <a:latin typeface="Cambria Math"/>
                          </a:rPr>
                          <m:t>𝑀</m:t>
                        </m:r>
                      </m:sup>
                    </m:sSubSup>
                    <m:r>
                      <a:rPr lang="es-AR" sz="2400" b="0" i="1" smtClean="0">
                        <a:latin typeface="Cambria Math"/>
                      </a:rPr>
                      <m:t>=−</m:t>
                    </m:r>
                    <m:r>
                      <a:rPr lang="es-AR" sz="2400" b="0" i="1" smtClean="0">
                        <a:latin typeface="Cambria Math"/>
                      </a:rPr>
                      <m:t>𝐹𝑦</m:t>
                    </m:r>
                    <m:r>
                      <a:rPr lang="es-AR" sz="2400" b="0" i="1" smtClean="0">
                        <a:latin typeface="Cambria Math"/>
                      </a:rPr>
                      <m:t>∗</m:t>
                    </m:r>
                    <m:d>
                      <m:dPr>
                        <m:ctrlPr>
                          <a:rPr lang="es-A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s-A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AR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s-AR" sz="2400" b="0" i="1" smtClean="0">
                                <a:latin typeface="Cambria Math"/>
                              </a:rPr>
                              <m:t>𝑀</m:t>
                            </m:r>
                            <m:r>
                              <a:rPr lang="es-AR" sz="2400" b="0" i="1" smtClean="0">
                                <a:latin typeface="Cambria Math"/>
                              </a:rPr>
                              <m:t>  </m:t>
                            </m:r>
                          </m:sub>
                          <m:sup/>
                        </m:sSubSup>
                        <m:r>
                          <a:rPr lang="es-AR" sz="2400" b="0" i="1" smtClean="0">
                            <a:latin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es-A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AR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s-AR" sz="2400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es-AR" sz="2400" i="1">
                                <a:latin typeface="Cambria Math"/>
                              </a:rPr>
                              <m:t>  </m:t>
                            </m:r>
                          </m:sub>
                          <m:sup/>
                        </m:sSubSup>
                      </m:e>
                    </m:d>
                    <m:r>
                      <a:rPr lang="es-AR" sz="2400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es-AR" sz="2400" dirty="0"/>
                  <a:t> </a:t>
                </a:r>
                <a14:m>
                  <m:oMath xmlns:m="http://schemas.openxmlformats.org/officeDocument/2006/math">
                    <m:r>
                      <a:rPr lang="es-AR" sz="2400" i="1">
                        <a:latin typeface="Cambria Math"/>
                      </a:rPr>
                      <m:t>𝐹</m:t>
                    </m:r>
                    <m:r>
                      <a:rPr lang="es-AR" sz="2400" b="0" i="1" smtClean="0">
                        <a:latin typeface="Cambria Math"/>
                      </a:rPr>
                      <m:t>𝑥</m:t>
                    </m:r>
                    <m:r>
                      <a:rPr lang="es-AR" sz="2400" i="1">
                        <a:latin typeface="Cambria Math"/>
                      </a:rPr>
                      <m:t>∗</m:t>
                    </m:r>
                    <m:d>
                      <m:dPr>
                        <m:ctrlPr>
                          <a:rPr lang="es-A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s-A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AR" sz="24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s-AR" sz="2400" i="1">
                                <a:latin typeface="Cambria Math"/>
                              </a:rPr>
                              <m:t>𝑀</m:t>
                            </m:r>
                            <m:r>
                              <a:rPr lang="es-AR" sz="2400" i="1">
                                <a:latin typeface="Cambria Math"/>
                              </a:rPr>
                              <m:t>  </m:t>
                            </m:r>
                          </m:sub>
                          <m:sup/>
                        </m:sSubSup>
                        <m:r>
                          <a:rPr lang="es-AR" sz="2400" i="1">
                            <a:latin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es-A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AR" sz="24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s-AR" sz="2400" i="1">
                                <a:latin typeface="Cambria Math"/>
                              </a:rPr>
                              <m:t>𝐴</m:t>
                            </m:r>
                            <m:r>
                              <a:rPr lang="es-AR" sz="2400" i="1">
                                <a:latin typeface="Cambria Math"/>
                              </a:rPr>
                              <m:t>  </m:t>
                            </m:r>
                          </m:sub>
                          <m:sup/>
                        </m:sSubSup>
                      </m:e>
                    </m:d>
                  </m:oMath>
                </a14:m>
                <a:endParaRPr lang="es-AR" sz="2400" dirty="0" smtClean="0"/>
              </a:p>
              <a:p>
                <a:pPr marL="402336" lvl="1" indent="0">
                  <a:buFont typeface="Verdana"/>
                  <a:buNone/>
                </a:pPr>
                <a:endParaRPr lang="es-AR" sz="2400" dirty="0" smtClean="0"/>
              </a:p>
              <a:p>
                <a:pPr marL="402336" lvl="1" indent="0">
                  <a:buNone/>
                </a:pPr>
                <a:endParaRPr lang="es-AR" sz="2400" dirty="0" smtClean="0"/>
              </a:p>
              <a:p>
                <a:pPr marL="402336" lvl="1" indent="0">
                  <a:buFont typeface="Verdana"/>
                  <a:buNone/>
                </a:pPr>
                <a:endParaRPr lang="es-AR" sz="2400" dirty="0" smtClean="0"/>
              </a:p>
              <a:p>
                <a:pPr marL="402336" lvl="1" indent="0">
                  <a:buFont typeface="Verdana"/>
                  <a:buNone/>
                </a:pPr>
                <a:endParaRPr lang="es-AR" sz="2400" dirty="0"/>
              </a:p>
              <a:p>
                <a:pPr marL="402336" lvl="1" indent="0">
                  <a:buFont typeface="Verdana"/>
                  <a:buNone/>
                </a:pPr>
                <a:endParaRPr lang="es-AR" sz="2400" dirty="0" smtClean="0"/>
              </a:p>
              <a:p>
                <a:pPr marL="402336" lvl="1" indent="0">
                  <a:buFont typeface="Verdana"/>
                  <a:buNone/>
                </a:pPr>
                <a:endParaRPr lang="es-AR" sz="2400" dirty="0" smtClean="0"/>
              </a:p>
              <a:p>
                <a:pPr marL="402336" lvl="1" indent="0">
                  <a:buFont typeface="Verdana"/>
                  <a:buNone/>
                </a:pPr>
                <a:endParaRPr lang="es-AR" sz="2400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/>
              </a:p>
              <a:p>
                <a:pPr marL="402336" lvl="1" indent="0" algn="ctr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/>
              </a:p>
            </p:txBody>
          </p:sp>
        </mc:Choice>
        <mc:Fallback xmlns="">
          <p:sp>
            <p:nvSpPr>
              <p:cNvPr id="36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822" y="4389844"/>
                <a:ext cx="4860020" cy="576064"/>
              </a:xfrm>
              <a:prstGeom prst="rect">
                <a:avLst/>
              </a:prstGeom>
              <a:blipFill rotWithShape="1">
                <a:blip r:embed="rId8"/>
                <a:stretch>
                  <a:fillRect t="-9474" r="-12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22 Elipse"/>
          <p:cNvSpPr/>
          <p:nvPr/>
        </p:nvSpPr>
        <p:spPr>
          <a:xfrm>
            <a:off x="2417696" y="1898737"/>
            <a:ext cx="72008" cy="59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0" name="39 CuadroTexto"/>
          <p:cNvSpPr txBox="1"/>
          <p:nvPr/>
        </p:nvSpPr>
        <p:spPr>
          <a:xfrm>
            <a:off x="2256128" y="1928601"/>
            <a:ext cx="36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M</a:t>
            </a:r>
            <a:endParaRPr lang="es-AR" dirty="0"/>
          </a:p>
        </p:txBody>
      </p:sp>
      <p:sp>
        <p:nvSpPr>
          <p:cNvPr id="42" name="41 Flecha circular"/>
          <p:cNvSpPr/>
          <p:nvPr/>
        </p:nvSpPr>
        <p:spPr>
          <a:xfrm rot="1563224" flipH="1">
            <a:off x="1578930" y="2560744"/>
            <a:ext cx="835682" cy="1024837"/>
          </a:xfrm>
          <a:prstGeom prst="circularArrow">
            <a:avLst>
              <a:gd name="adj1" fmla="val 0"/>
              <a:gd name="adj2" fmla="val 1933194"/>
              <a:gd name="adj3" fmla="val 176307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1817954" y="2888496"/>
            <a:ext cx="467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+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187871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SISTEMA PLANO DE FUERZAS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75160" y="876156"/>
            <a:ext cx="7498080" cy="663280"/>
          </a:xfrm>
        </p:spPr>
        <p:txBody>
          <a:bodyPr>
            <a:normAutofit/>
          </a:bodyPr>
          <a:lstStyle/>
          <a:p>
            <a:pPr marL="402336" lvl="1" indent="0">
              <a:buNone/>
            </a:pPr>
            <a:r>
              <a:rPr lang="es-AR" sz="2400" b="1" dirty="0" smtClean="0"/>
              <a:t>FUERZAS CONCURRENTES</a:t>
            </a:r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/>
          </a:p>
          <a:p>
            <a:pPr marL="402336" lvl="1" indent="0" algn="ctr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639048" y="5805264"/>
            <a:ext cx="7498080" cy="22433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  <a:p>
            <a:endParaRPr lang="es-AR" dirty="0"/>
          </a:p>
        </p:txBody>
      </p:sp>
      <p:cxnSp>
        <p:nvCxnSpPr>
          <p:cNvPr id="11" name="10 Conector recto"/>
          <p:cNvCxnSpPr/>
          <p:nvPr/>
        </p:nvCxnSpPr>
        <p:spPr>
          <a:xfrm flipH="1" flipV="1">
            <a:off x="1835696" y="1637184"/>
            <a:ext cx="6786" cy="65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2 Marcador de contenido"/>
              <p:cNvSpPr txBox="1">
                <a:spLocks/>
              </p:cNvSpPr>
              <p:nvPr/>
            </p:nvSpPr>
            <p:spPr>
              <a:xfrm>
                <a:off x="1115616" y="5262892"/>
                <a:ext cx="4104456" cy="1080120"/>
              </a:xfrm>
              <a:prstGeom prst="rect">
                <a:avLst/>
              </a:prstGeom>
            </p:spPr>
            <p:txBody>
              <a:bodyPr>
                <a:normAutofit fontScale="70000" lnSpcReduction="20000"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128016" indent="0">
                  <a:buFont typeface="Verdana"/>
                  <a:buNone/>
                </a:pPr>
                <a:r>
                  <a:rPr lang="es-AR" sz="1900" b="1" dirty="0" smtClean="0"/>
                  <a:t>EQUILIBRANTE</a:t>
                </a:r>
              </a:p>
              <a:p>
                <a:pPr marL="128016" indent="0">
                  <a:buFont typeface="Verdana"/>
                  <a:buNone/>
                </a:pPr>
                <a:r>
                  <a:rPr lang="es-AR" sz="1900" dirty="0" smtClean="0"/>
                  <a:t>Modulo de E: </a:t>
                </a:r>
                <a14:m>
                  <m:oMath xmlns:m="http://schemas.openxmlformats.org/officeDocument/2006/math">
                    <m:r>
                      <a:rPr lang="es-AR" sz="1900" b="0" i="0" dirty="0" smtClean="0">
                        <a:latin typeface="Cambria Math"/>
                        <a:sym typeface="Symbol"/>
                      </a:rPr>
                      <m:t> </m:t>
                    </m:r>
                    <m:r>
                      <a:rPr lang="es-AR" sz="1900" b="0" i="1" dirty="0" smtClean="0">
                        <a:latin typeface="Cambria Math"/>
                        <a:sym typeface="Symbol"/>
                      </a:rPr>
                      <m:t></m:t>
                    </m:r>
                    <m:r>
                      <a:rPr lang="es-AR" sz="1900" b="0" i="1" dirty="0" smtClean="0">
                        <a:latin typeface="Cambria Math"/>
                      </a:rPr>
                      <m:t>𝐸</m:t>
                    </m:r>
                    <m:r>
                      <a:rPr lang="es-AR" sz="1900" b="0" i="1" dirty="0" smtClean="0">
                        <a:latin typeface="Cambria Math"/>
                        <a:sym typeface="Symbol"/>
                      </a:rPr>
                      <m:t></m:t>
                    </m:r>
                    <m:r>
                      <a:rPr lang="es-AR" sz="1900" i="1" dirty="0" smtClean="0">
                        <a:latin typeface="Cambria Math"/>
                      </a:rPr>
                      <m:t>=</m:t>
                    </m:r>
                    <m:r>
                      <a:rPr lang="es-AR" sz="1900" i="1" dirty="0" smtClean="0">
                        <a:latin typeface="Cambria Math"/>
                        <a:ea typeface="Cambria Math"/>
                      </a:rPr>
                      <m:t>√</m:t>
                    </m:r>
                    <m:r>
                      <a:rPr lang="es-AR" sz="1900" b="0" i="1" dirty="0" smtClean="0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s-AR" sz="19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AR" sz="1900" b="0" i="1" dirty="0" smtClean="0">
                            <a:latin typeface="Cambria Math"/>
                            <a:ea typeface="Cambria Math"/>
                          </a:rPr>
                          <m:t>𝐸𝑥</m:t>
                        </m:r>
                      </m:e>
                      <m:sup>
                        <m:r>
                          <a:rPr lang="es-AR" sz="1900" b="0" i="1" dirty="0" smtClean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s-AR" sz="1900" dirty="0" smtClean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19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AR" sz="1900" b="0" i="1" dirty="0" smtClean="0">
                            <a:latin typeface="Cambria Math"/>
                            <a:ea typeface="Cambria Math"/>
                          </a:rPr>
                          <m:t>𝐸𝑦</m:t>
                        </m:r>
                      </m:e>
                      <m:sup>
                        <m:r>
                          <a:rPr lang="es-AR" sz="1900" i="1" dirty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s-AR" sz="1900" dirty="0" smtClean="0"/>
                  <a:t>)</a:t>
                </a:r>
              </a:p>
              <a:p>
                <a:pPr marL="128016" indent="0">
                  <a:buNone/>
                </a:pPr>
                <a:r>
                  <a:rPr lang="es-AR" sz="1900" dirty="0" smtClean="0"/>
                  <a:t>Argumento:</a:t>
                </a:r>
                <a14:m>
                  <m:oMath xmlns:m="http://schemas.openxmlformats.org/officeDocument/2006/math">
                    <m:r>
                      <a:rPr lang="es-AR" sz="1900" b="0" i="0" smtClean="0"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s-AR" sz="19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AR" sz="190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s-AR" sz="1900" i="1" smtClean="0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s-AR" sz="19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s-AR" sz="19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s-AR" sz="1900" b="0" i="1" smtClean="0">
                                <a:latin typeface="Cambria Math"/>
                                <a:ea typeface="Cambria Math"/>
                              </a:rPr>
                              <m:t>𝐸𝑦</m:t>
                            </m:r>
                          </m:num>
                          <m:den>
                            <m:r>
                              <a:rPr lang="es-AR" sz="19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  <m:r>
                              <a:rPr lang="es-AR" sz="1900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  <m:r>
                              <a:rPr lang="es-AR" sz="19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</m:den>
                        </m:f>
                      </m:e>
                    </m:func>
                  </m:oMath>
                </a14:m>
                <a:r>
                  <a:rPr lang="es-AR" sz="1900" dirty="0" smtClean="0"/>
                  <a:t>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AR" sz="19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AR" sz="19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s-AR" sz="1900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s-AR" sz="1900" i="1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s-AR" sz="19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s-AR" sz="1900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  <m:r>
                              <a:rPr lang="es-AR" sz="19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s-AR" sz="1900" i="1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  <m:r>
                              <a:rPr lang="es-AR" sz="1900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  <m:r>
                              <a:rPr lang="es-AR" sz="1900" i="1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</m:den>
                        </m:f>
                      </m:e>
                    </m:func>
                  </m:oMath>
                </a14:m>
                <a:r>
                  <a:rPr lang="es-AR" sz="1900" dirty="0"/>
                  <a:t>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AR" sz="19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s-AR" sz="19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s-AR" sz="190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s-AR" sz="1900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s-AR" sz="1900" i="1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s-AR" sz="19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s-AR" sz="1900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  <m:r>
                              <a:rPr lang="es-AR" sz="1900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num>
                          <m:den>
                            <m:r>
                              <a:rPr lang="es-AR" sz="1900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  <m:r>
                              <a:rPr lang="es-AR" sz="19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endParaRPr lang="es-AR" sz="1900" dirty="0" smtClean="0">
                  <a:ea typeface="Cambria Math"/>
                </a:endParaRPr>
              </a:p>
              <a:p>
                <a:pPr marL="128016" indent="0">
                  <a:buNone/>
                </a:pPr>
                <a:r>
                  <a:rPr lang="es-AR" sz="1900" dirty="0" smtClean="0"/>
                  <a:t>Punto de su recta de </a:t>
                </a:r>
                <a:r>
                  <a:rPr lang="es-AR" sz="1900" dirty="0" err="1" smtClean="0"/>
                  <a:t>Accion</a:t>
                </a:r>
                <a:r>
                  <a:rPr lang="es-AR" sz="1900" dirty="0" smtClean="0"/>
                  <a:t>: A</a:t>
                </a:r>
              </a:p>
              <a:p>
                <a:pPr marL="402336" lvl="1" indent="0">
                  <a:buNone/>
                </a:pPr>
                <a:endParaRPr lang="es-AR" sz="2400" dirty="0"/>
              </a:p>
              <a:p>
                <a:pPr marL="402336" lvl="1" indent="0">
                  <a:buNone/>
                </a:pPr>
                <a:endParaRPr lang="es-AR" sz="2400" dirty="0" smtClean="0"/>
              </a:p>
              <a:p>
                <a:pPr marL="402336" lvl="1" indent="0">
                  <a:buNone/>
                </a:pPr>
                <a:endParaRPr lang="es-AR" sz="2400" dirty="0" smtClean="0"/>
              </a:p>
              <a:p>
                <a:pPr marL="402336" lvl="1" indent="0">
                  <a:buFont typeface="Verdana"/>
                  <a:buNone/>
                </a:pPr>
                <a:endParaRPr lang="es-AR" sz="2400" dirty="0" smtClean="0"/>
              </a:p>
              <a:p>
                <a:pPr marL="402336" lvl="1" indent="0">
                  <a:buFont typeface="Verdana"/>
                  <a:buNone/>
                </a:pPr>
                <a:endParaRPr lang="es-AR" sz="2400" dirty="0"/>
              </a:p>
              <a:p>
                <a:pPr marL="402336" lvl="1" indent="0">
                  <a:buFont typeface="Verdana"/>
                  <a:buNone/>
                </a:pPr>
                <a:endParaRPr lang="es-AR" sz="2400" dirty="0" smtClean="0"/>
              </a:p>
              <a:p>
                <a:pPr marL="402336" lvl="1" indent="0">
                  <a:buFont typeface="Verdana"/>
                  <a:buNone/>
                </a:pPr>
                <a:endParaRPr lang="es-AR" sz="2400" dirty="0" smtClean="0"/>
              </a:p>
              <a:p>
                <a:pPr marL="402336" lvl="1" indent="0">
                  <a:buFont typeface="Verdana"/>
                  <a:buNone/>
                </a:pPr>
                <a:endParaRPr lang="es-AR" sz="2400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/>
              </a:p>
              <a:p>
                <a:pPr marL="402336" lvl="1" indent="0" algn="ctr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/>
              </a:p>
            </p:txBody>
          </p:sp>
        </mc:Choice>
        <mc:Fallback xmlns="">
          <p:sp>
            <p:nvSpPr>
              <p:cNvPr id="35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262892"/>
                <a:ext cx="4104456" cy="1080120"/>
              </a:xfrm>
              <a:prstGeom prst="rect">
                <a:avLst/>
              </a:prstGeom>
              <a:blipFill rotWithShape="1">
                <a:blip r:embed="rId3"/>
                <a:stretch>
                  <a:fillRect t="-3933" b="-280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41 Flecha circular"/>
          <p:cNvSpPr/>
          <p:nvPr/>
        </p:nvSpPr>
        <p:spPr>
          <a:xfrm rot="1563224" flipH="1">
            <a:off x="1105696" y="2350858"/>
            <a:ext cx="607824" cy="727867"/>
          </a:xfrm>
          <a:prstGeom prst="circularArrow">
            <a:avLst>
              <a:gd name="adj1" fmla="val 0"/>
              <a:gd name="adj2" fmla="val 1933194"/>
              <a:gd name="adj3" fmla="val 176307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1239509" y="2482727"/>
            <a:ext cx="467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+</a:t>
            </a:r>
            <a:endParaRPr lang="es-A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2 Marcador de contenido"/>
              <p:cNvSpPr txBox="1">
                <a:spLocks/>
              </p:cNvSpPr>
              <p:nvPr/>
            </p:nvSpPr>
            <p:spPr>
              <a:xfrm>
                <a:off x="827584" y="2948172"/>
                <a:ext cx="2299122" cy="2353036"/>
              </a:xfrm>
              <a:prstGeom prst="rect">
                <a:avLst/>
              </a:prstGeom>
            </p:spPr>
            <p:txBody>
              <a:bodyPr>
                <a:normAutofit fontScale="70000" lnSpcReduction="20000"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402336" lvl="1" indent="0">
                  <a:buFont typeface="Verdana"/>
                  <a:buNone/>
                </a:pPr>
                <a:r>
                  <a:rPr lang="es-AR" sz="2000" b="1" dirty="0" smtClean="0"/>
                  <a:t>RESULTANTE</a:t>
                </a:r>
              </a:p>
              <a:p>
                <a:pPr marL="402336" lvl="1" indent="0">
                  <a:buFont typeface="Verdana"/>
                  <a:buNone/>
                </a:pPr>
                <a:r>
                  <a:rPr lang="es-AR" sz="1700" dirty="0" smtClean="0"/>
                  <a:t>Modulo de R:</a:t>
                </a:r>
              </a:p>
              <a:p>
                <a:pPr marL="402336" lvl="1" indent="0">
                  <a:buFont typeface="Verdana"/>
                  <a:buNone/>
                </a:pPr>
                <a14:m>
                  <m:oMath xmlns:m="http://schemas.openxmlformats.org/officeDocument/2006/math">
                    <m:r>
                      <a:rPr lang="es-AR" sz="1700" b="0" i="1" dirty="0" smtClean="0">
                        <a:latin typeface="Cambria Math"/>
                        <a:sym typeface="Symbol"/>
                      </a:rPr>
                      <m:t></m:t>
                    </m:r>
                    <m:r>
                      <a:rPr lang="es-AR" sz="1700" b="0" i="1" dirty="0" smtClean="0">
                        <a:latin typeface="Cambria Math"/>
                      </a:rPr>
                      <m:t>𝑅</m:t>
                    </m:r>
                    <m:r>
                      <a:rPr lang="es-AR" sz="1700" b="0" i="1" dirty="0" smtClean="0">
                        <a:latin typeface="Cambria Math"/>
                        <a:sym typeface="Symbol"/>
                      </a:rPr>
                      <m:t></m:t>
                    </m:r>
                    <m:r>
                      <a:rPr lang="es-AR" sz="1700" i="1" dirty="0" smtClean="0">
                        <a:latin typeface="Cambria Math"/>
                      </a:rPr>
                      <m:t>=</m:t>
                    </m:r>
                    <m:r>
                      <a:rPr lang="es-AR" sz="1700" i="1" dirty="0" smtClean="0">
                        <a:latin typeface="Cambria Math"/>
                        <a:ea typeface="Cambria Math"/>
                      </a:rPr>
                      <m:t>√</m:t>
                    </m:r>
                    <m:r>
                      <a:rPr lang="es-AR" sz="1700" b="0" i="1" dirty="0" smtClean="0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s-AR" sz="17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AR" sz="1700" b="0" i="1" dirty="0" smtClean="0">
                            <a:latin typeface="Cambria Math"/>
                            <a:ea typeface="Cambria Math"/>
                          </a:rPr>
                          <m:t>𝑅𝑥</m:t>
                        </m:r>
                      </m:e>
                      <m:sup>
                        <m:r>
                          <a:rPr lang="es-AR" sz="1700" b="0" i="1" dirty="0" smtClean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s-AR" sz="1700" dirty="0" smtClean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17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AR" sz="1700" b="0" i="1" dirty="0" smtClean="0">
                            <a:latin typeface="Cambria Math"/>
                            <a:ea typeface="Cambria Math"/>
                          </a:rPr>
                          <m:t>𝑅𝑦</m:t>
                        </m:r>
                      </m:e>
                      <m:sup>
                        <m:r>
                          <a:rPr lang="es-AR" sz="1700" i="1" dirty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s-AR" sz="1700" dirty="0" smtClean="0"/>
                  <a:t>)</a:t>
                </a:r>
              </a:p>
              <a:p>
                <a:pPr marL="402336" lvl="1" indent="0">
                  <a:buNone/>
                </a:pPr>
                <a:r>
                  <a:rPr lang="es-AR" sz="1700" dirty="0" smtClean="0"/>
                  <a:t>Argumento:</a:t>
                </a:r>
              </a:p>
              <a:p>
                <a:pPr marL="402336" lvl="1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s-AR" sz="17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AR" sz="170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s-AR" sz="1700" i="1" smtClean="0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s-AR" sz="17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s-AR" sz="17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s-AR" sz="1700" b="0" i="1" smtClean="0">
                                <a:latin typeface="Cambria Math"/>
                                <a:ea typeface="Cambria Math"/>
                              </a:rPr>
                              <m:t>𝑅𝑦</m:t>
                            </m:r>
                          </m:num>
                          <m:den>
                            <m:r>
                              <a:rPr lang="es-AR" sz="17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  <m:r>
                              <a:rPr lang="es-AR" sz="1700" b="0" i="1" smtClean="0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  <m:r>
                              <a:rPr lang="es-AR" sz="17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</m:den>
                        </m:f>
                      </m:e>
                    </m:func>
                  </m:oMath>
                </a14:m>
                <a:r>
                  <a:rPr lang="es-AR" sz="1700" dirty="0" smtClean="0"/>
                  <a:t>   </a:t>
                </a:r>
              </a:p>
              <a:p>
                <a:pPr marL="402336" lvl="1" indent="0">
                  <a:buNone/>
                </a:pPr>
                <a14:m>
                  <m:oMath xmlns:m="http://schemas.openxmlformats.org/officeDocument/2006/math">
                    <m:r>
                      <a:rPr lang="es-AR" sz="1700" b="0" i="1" smtClean="0">
                        <a:latin typeface="Cambria Math"/>
                      </a:rPr>
                      <m:t>          </m:t>
                    </m:r>
                    <m:func>
                      <m:funcPr>
                        <m:ctrlPr>
                          <a:rPr lang="es-AR" sz="17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AR" sz="17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s-AR" sz="1700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s-AR" sz="1700" i="1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s-AR" sz="17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s-AR" sz="1700" i="1">
                                <a:latin typeface="Cambria Math"/>
                                <a:ea typeface="Cambria Math"/>
                              </a:rPr>
                              <m:t>𝑅𝑥</m:t>
                            </m:r>
                          </m:num>
                          <m:den>
                            <m:r>
                              <a:rPr lang="es-AR" sz="1700" i="1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  <m:r>
                              <a:rPr lang="es-AR" sz="1700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  <m:r>
                              <a:rPr lang="es-AR" sz="1700" i="1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</m:den>
                        </m:f>
                      </m:e>
                    </m:func>
                  </m:oMath>
                </a14:m>
                <a:r>
                  <a:rPr lang="es-AR" sz="1700" dirty="0"/>
                  <a:t>  </a:t>
                </a:r>
                <a:endParaRPr lang="es-AR" sz="1700" dirty="0" smtClean="0"/>
              </a:p>
              <a:p>
                <a:pPr marL="402336" lvl="1" indent="0">
                  <a:buNone/>
                </a:pPr>
                <a:r>
                  <a:rPr lang="es-AR" sz="1700" dirty="0" smtClean="0"/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AR" sz="17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s-AR" sz="17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s-AR" sz="170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s-AR" sz="1700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s-AR" sz="1700" i="1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s-AR" sz="17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s-AR" sz="1700" i="1">
                                <a:latin typeface="Cambria Math"/>
                                <a:ea typeface="Cambria Math"/>
                              </a:rPr>
                              <m:t>𝑅𝑦</m:t>
                            </m:r>
                          </m:num>
                          <m:den>
                            <m:r>
                              <a:rPr lang="es-AR" sz="1700" i="1">
                                <a:latin typeface="Cambria Math"/>
                                <a:ea typeface="Cambria Math"/>
                              </a:rPr>
                              <m:t>𝑅𝑥</m:t>
                            </m:r>
                          </m:den>
                        </m:f>
                      </m:e>
                    </m:func>
                  </m:oMath>
                </a14:m>
                <a:endParaRPr lang="es-AR" sz="1700" dirty="0" smtClean="0"/>
              </a:p>
              <a:p>
                <a:pPr marL="402336" lvl="1" indent="0">
                  <a:buNone/>
                </a:pPr>
                <a:r>
                  <a:rPr lang="es-AR" sz="1800" dirty="0"/>
                  <a:t>Punto de su recta de </a:t>
                </a:r>
                <a:r>
                  <a:rPr lang="es-AR" sz="1800" dirty="0" err="1"/>
                  <a:t>Accion</a:t>
                </a:r>
                <a:r>
                  <a:rPr lang="es-AR" sz="1800" dirty="0"/>
                  <a:t>: A</a:t>
                </a:r>
              </a:p>
              <a:p>
                <a:pPr marL="402336" lvl="1" indent="0">
                  <a:buNone/>
                </a:pPr>
                <a:endParaRPr lang="es-AR" sz="1700" dirty="0" smtClean="0"/>
              </a:p>
              <a:p>
                <a:pPr marL="402336" lvl="1" indent="0">
                  <a:buNone/>
                </a:pPr>
                <a:endParaRPr lang="es-AR" sz="2400" dirty="0" smtClean="0"/>
              </a:p>
              <a:p>
                <a:pPr marL="402336" lvl="1" indent="0">
                  <a:buNone/>
                </a:pPr>
                <a:endParaRPr lang="es-AR" sz="2400" dirty="0"/>
              </a:p>
              <a:p>
                <a:pPr marL="402336" lvl="1" indent="0">
                  <a:buNone/>
                </a:pPr>
                <a:endParaRPr lang="es-AR" sz="2400" dirty="0" smtClean="0"/>
              </a:p>
              <a:p>
                <a:pPr marL="402336" lvl="1" indent="0">
                  <a:buNone/>
                </a:pPr>
                <a:endParaRPr lang="es-AR" sz="2400" dirty="0" smtClean="0"/>
              </a:p>
              <a:p>
                <a:pPr marL="402336" lvl="1" indent="0">
                  <a:buFont typeface="Verdana"/>
                  <a:buNone/>
                </a:pPr>
                <a:endParaRPr lang="es-AR" sz="2400" dirty="0" smtClean="0"/>
              </a:p>
              <a:p>
                <a:pPr marL="402336" lvl="1" indent="0">
                  <a:buFont typeface="Verdana"/>
                  <a:buNone/>
                </a:pPr>
                <a:endParaRPr lang="es-AR" sz="2400" dirty="0"/>
              </a:p>
              <a:p>
                <a:pPr marL="402336" lvl="1" indent="0">
                  <a:buFont typeface="Verdana"/>
                  <a:buNone/>
                </a:pPr>
                <a:endParaRPr lang="es-AR" sz="2400" dirty="0" smtClean="0"/>
              </a:p>
              <a:p>
                <a:pPr marL="402336" lvl="1" indent="0">
                  <a:buFont typeface="Verdana"/>
                  <a:buNone/>
                </a:pPr>
                <a:endParaRPr lang="es-AR" sz="2400" dirty="0" smtClean="0"/>
              </a:p>
              <a:p>
                <a:pPr marL="402336" lvl="1" indent="0">
                  <a:buFont typeface="Verdana"/>
                  <a:buNone/>
                </a:pPr>
                <a:endParaRPr lang="es-AR" sz="2400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/>
              </a:p>
              <a:p>
                <a:pPr marL="402336" lvl="1" indent="0" algn="ctr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/>
              </a:p>
            </p:txBody>
          </p:sp>
        </mc:Choice>
        <mc:Fallback xmlns="">
          <p:sp>
            <p:nvSpPr>
              <p:cNvPr id="32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948172"/>
                <a:ext cx="2299122" cy="2353036"/>
              </a:xfrm>
              <a:prstGeom prst="rect">
                <a:avLst/>
              </a:prstGeom>
              <a:blipFill rotWithShape="1">
                <a:blip r:embed="rId4"/>
                <a:stretch>
                  <a:fillRect t="-207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11 Grupo"/>
          <p:cNvGrpSpPr>
            <a:grpSpLocks noChangeAspect="1"/>
          </p:cNvGrpSpPr>
          <p:nvPr/>
        </p:nvGrpSpPr>
        <p:grpSpPr>
          <a:xfrm>
            <a:off x="1295637" y="1321992"/>
            <a:ext cx="2477075" cy="1241378"/>
            <a:chOff x="2051720" y="1916832"/>
            <a:chExt cx="3096344" cy="1551723"/>
          </a:xfrm>
        </p:grpSpPr>
        <p:cxnSp>
          <p:nvCxnSpPr>
            <p:cNvPr id="21" name="20 Conector recto de flecha"/>
            <p:cNvCxnSpPr/>
            <p:nvPr/>
          </p:nvCxnSpPr>
          <p:spPr>
            <a:xfrm flipH="1">
              <a:off x="2711163" y="2279710"/>
              <a:ext cx="1054257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9 Grupo"/>
            <p:cNvGrpSpPr/>
            <p:nvPr/>
          </p:nvGrpSpPr>
          <p:grpSpPr>
            <a:xfrm>
              <a:off x="2051720" y="1916832"/>
              <a:ext cx="3096344" cy="1551723"/>
              <a:chOff x="2051720" y="1916832"/>
              <a:chExt cx="3096344" cy="1551723"/>
            </a:xfrm>
          </p:grpSpPr>
          <p:cxnSp>
            <p:nvCxnSpPr>
              <p:cNvPr id="6" name="5 Conector recto de flecha"/>
              <p:cNvCxnSpPr/>
              <p:nvPr/>
            </p:nvCxnSpPr>
            <p:spPr>
              <a:xfrm flipH="1">
                <a:off x="2735276" y="2286164"/>
                <a:ext cx="1030146" cy="849258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8 Grupo"/>
              <p:cNvGrpSpPr/>
              <p:nvPr/>
            </p:nvGrpSpPr>
            <p:grpSpPr>
              <a:xfrm>
                <a:off x="2051720" y="1916832"/>
                <a:ext cx="3096344" cy="1551723"/>
                <a:chOff x="2051720" y="1916832"/>
                <a:chExt cx="3096344" cy="1551723"/>
              </a:xfrm>
            </p:grpSpPr>
            <p:sp>
              <p:nvSpPr>
                <p:cNvPr id="19" name="18 CuadroTexto"/>
                <p:cNvSpPr txBox="1"/>
                <p:nvPr/>
              </p:nvSpPr>
              <p:spPr>
                <a:xfrm>
                  <a:off x="3311339" y="2195572"/>
                  <a:ext cx="5634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AR" dirty="0" smtClean="0">
                      <a:latin typeface="Symbol" pitchFamily="18" charset="2"/>
                    </a:rPr>
                    <a:t>ji</a:t>
                  </a:r>
                  <a:endParaRPr lang="es-AR" dirty="0">
                    <a:latin typeface="Symbol" pitchFamily="18" charset="2"/>
                  </a:endParaRPr>
                </a:p>
              </p:txBody>
            </p:sp>
            <p:sp>
              <p:nvSpPr>
                <p:cNvPr id="8" name="7 Arco"/>
                <p:cNvSpPr/>
                <p:nvPr/>
              </p:nvSpPr>
              <p:spPr>
                <a:xfrm flipH="1">
                  <a:off x="3238292" y="2276872"/>
                  <a:ext cx="253588" cy="288032"/>
                </a:xfrm>
                <a:prstGeom prst="arc">
                  <a:avLst>
                    <a:gd name="adj1" fmla="val 16200000"/>
                    <a:gd name="adj2" fmla="val 7993114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26" name="25 CuadroTexto"/>
                <p:cNvSpPr txBox="1"/>
                <p:nvPr/>
              </p:nvSpPr>
              <p:spPr>
                <a:xfrm>
                  <a:off x="2843808" y="1916832"/>
                  <a:ext cx="74923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AR" dirty="0" err="1" smtClean="0"/>
                    <a:t>Fxi</a:t>
                  </a:r>
                  <a:endParaRPr lang="es-AR" dirty="0"/>
                </a:p>
              </p:txBody>
            </p:sp>
            <p:grpSp>
              <p:nvGrpSpPr>
                <p:cNvPr id="7" name="6 Grupo"/>
                <p:cNvGrpSpPr/>
                <p:nvPr/>
              </p:nvGrpSpPr>
              <p:grpSpPr>
                <a:xfrm>
                  <a:off x="2051720" y="2276872"/>
                  <a:ext cx="3096344" cy="1191683"/>
                  <a:chOff x="2051720" y="2276872"/>
                  <a:chExt cx="3096344" cy="1191683"/>
                </a:xfrm>
              </p:grpSpPr>
              <p:grpSp>
                <p:nvGrpSpPr>
                  <p:cNvPr id="4" name="3 Grupo"/>
                  <p:cNvGrpSpPr/>
                  <p:nvPr/>
                </p:nvGrpSpPr>
                <p:grpSpPr>
                  <a:xfrm>
                    <a:off x="2051720" y="2276872"/>
                    <a:ext cx="3096344" cy="1191683"/>
                    <a:chOff x="5355540" y="5436056"/>
                    <a:chExt cx="1664732" cy="864096"/>
                  </a:xfrm>
                </p:grpSpPr>
                <p:sp>
                  <p:nvSpPr>
                    <p:cNvPr id="46" name="45 CuadroTexto"/>
                    <p:cNvSpPr txBox="1"/>
                    <p:nvPr/>
                  </p:nvSpPr>
                  <p:spPr>
                    <a:xfrm>
                      <a:off x="5355540" y="5448850"/>
                      <a:ext cx="50405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AR" dirty="0" smtClean="0"/>
                        <a:t>x</a:t>
                      </a:r>
                      <a:endParaRPr lang="es-AR" dirty="0"/>
                    </a:p>
                  </p:txBody>
                </p:sp>
                <p:sp>
                  <p:nvSpPr>
                    <p:cNvPr id="47" name="46 CuadroTexto"/>
                    <p:cNvSpPr txBox="1"/>
                    <p:nvPr/>
                  </p:nvSpPr>
                  <p:spPr>
                    <a:xfrm>
                      <a:off x="6516216" y="5868104"/>
                      <a:ext cx="50405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AR" dirty="0" smtClean="0"/>
                        <a:t>y</a:t>
                      </a:r>
                      <a:endParaRPr lang="es-AR" dirty="0"/>
                    </a:p>
                  </p:txBody>
                </p:sp>
                <p:cxnSp>
                  <p:nvCxnSpPr>
                    <p:cNvPr id="54" name="53 Conector recto de flecha"/>
                    <p:cNvCxnSpPr/>
                    <p:nvPr/>
                  </p:nvCxnSpPr>
                  <p:spPr>
                    <a:xfrm flipH="1">
                      <a:off x="5388088" y="5436056"/>
                      <a:ext cx="1068120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54 Conector recto de flecha"/>
                    <p:cNvCxnSpPr/>
                    <p:nvPr/>
                  </p:nvCxnSpPr>
                  <p:spPr>
                    <a:xfrm>
                      <a:off x="6435660" y="5436056"/>
                      <a:ext cx="0" cy="864096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" name="16 CuadroTexto"/>
                  <p:cNvSpPr txBox="1"/>
                  <p:nvPr/>
                </p:nvSpPr>
                <p:spPr>
                  <a:xfrm>
                    <a:off x="2954440" y="2794183"/>
                    <a:ext cx="52712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AR" dirty="0" smtClean="0"/>
                      <a:t>Fi</a:t>
                    </a:r>
                    <a:endParaRPr lang="es-AR" dirty="0"/>
                  </a:p>
                </p:txBody>
              </p:sp>
              <p:cxnSp>
                <p:nvCxnSpPr>
                  <p:cNvPr id="28" name="27 Conector recto"/>
                  <p:cNvCxnSpPr/>
                  <p:nvPr/>
                </p:nvCxnSpPr>
                <p:spPr>
                  <a:xfrm flipV="1">
                    <a:off x="2735276" y="3132861"/>
                    <a:ext cx="1325430" cy="2563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29 Conector recto de flecha"/>
                  <p:cNvCxnSpPr/>
                  <p:nvPr/>
                </p:nvCxnSpPr>
                <p:spPr>
                  <a:xfrm flipH="1">
                    <a:off x="3765420" y="2286164"/>
                    <a:ext cx="2" cy="849259"/>
                  </a:xfrm>
                  <a:prstGeom prst="straightConnector1">
                    <a:avLst/>
                  </a:prstGeom>
                  <a:ln w="2540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" name="33 CuadroTexto"/>
                  <p:cNvSpPr txBox="1"/>
                  <p:nvPr/>
                </p:nvSpPr>
                <p:spPr>
                  <a:xfrm>
                    <a:off x="3973823" y="2454716"/>
                    <a:ext cx="70547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AR" dirty="0" err="1" smtClean="0"/>
                      <a:t>Fyi</a:t>
                    </a:r>
                    <a:endParaRPr lang="es-AR" dirty="0"/>
                  </a:p>
                </p:txBody>
              </p:sp>
            </p:grpSp>
            <p:sp>
              <p:nvSpPr>
                <p:cNvPr id="23" name="22 Elipse"/>
                <p:cNvSpPr/>
                <p:nvPr/>
              </p:nvSpPr>
              <p:spPr>
                <a:xfrm>
                  <a:off x="2417696" y="2625820"/>
                  <a:ext cx="72008" cy="5972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40" name="39 CuadroTexto"/>
                <p:cNvSpPr txBox="1"/>
                <p:nvPr/>
              </p:nvSpPr>
              <p:spPr>
                <a:xfrm>
                  <a:off x="2256128" y="2655684"/>
                  <a:ext cx="3610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AR" dirty="0" smtClean="0"/>
                    <a:t>M</a:t>
                  </a:r>
                  <a:endParaRPr lang="es-AR" dirty="0"/>
                </a:p>
              </p:txBody>
            </p:sp>
            <p:sp>
              <p:nvSpPr>
                <p:cNvPr id="33" name="32 CuadroTexto"/>
                <p:cNvSpPr txBox="1"/>
                <p:nvPr/>
              </p:nvSpPr>
              <p:spPr>
                <a:xfrm>
                  <a:off x="3694204" y="1925184"/>
                  <a:ext cx="3610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AR" dirty="0" smtClean="0"/>
                    <a:t>A</a:t>
                  </a:r>
                  <a:endParaRPr lang="es-AR" dirty="0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12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9437873"/>
                  </p:ext>
                </p:extLst>
              </p:nvPr>
            </p:nvGraphicFramePr>
            <p:xfrm>
              <a:off x="3347864" y="1484785"/>
              <a:ext cx="5688632" cy="36724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7274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1589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71261">
                    <a:tc>
                      <a:txBody>
                        <a:bodyPr/>
                        <a:lstStyle/>
                        <a:p>
                          <a:pPr marL="0" lvl="0" indent="-54864">
                            <a:buFont typeface="Verdana"/>
                            <a:buNone/>
                          </a:pPr>
                          <a:r>
                            <a:rPr lang="es-AR" sz="1200" b="1" dirty="0" smtClean="0">
                              <a:solidFill>
                                <a:schemeClr val="tx1"/>
                              </a:solidFill>
                            </a:rPr>
                            <a:t>REDUCCION – Mismo efecto</a:t>
                          </a:r>
                        </a:p>
                        <a:p>
                          <a:pPr marL="0" lvl="0" indent="-54864">
                            <a:buFont typeface="Verdana"/>
                            <a:buNone/>
                          </a:pPr>
                          <a:r>
                            <a:rPr lang="es-AR" sz="1200" b="1" dirty="0" smtClean="0">
                              <a:solidFill>
                                <a:schemeClr val="tx1"/>
                              </a:solidFill>
                            </a:rPr>
                            <a:t>ECUACION DE EQUIVALENCIA</a:t>
                          </a:r>
                          <a:endParaRPr lang="es-AR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-54864" algn="l" rtl="0" eaLnBrk="1" latinLnBrk="0" hangingPunct="1">
                            <a:buFont typeface="Verdana"/>
                            <a:buNone/>
                          </a:pPr>
                          <a:r>
                            <a:rPr kumimoji="0" lang="es-AR" sz="12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EQUILIBRIO – Sin Movimiento</a:t>
                          </a:r>
                        </a:p>
                        <a:p>
                          <a:pPr marL="0" lvl="0" indent="-54864" algn="l" rtl="0" eaLnBrk="1" latinLnBrk="0" hangingPunct="1">
                            <a:buFont typeface="Verdana"/>
                            <a:buNone/>
                          </a:pPr>
                          <a:r>
                            <a:rPr kumimoji="0" lang="es-AR" sz="12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ECUACION DE EQUILIBRIO</a:t>
                          </a:r>
                        </a:p>
                        <a:p>
                          <a:endParaRPr lang="es-AR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678">
                    <a:tc gridSpan="2">
                      <a:txBody>
                        <a:bodyPr/>
                        <a:lstStyle/>
                        <a:p>
                          <a:pPr marL="230886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Char char="•"/>
                            <a:tabLst/>
                            <a:defRPr/>
                          </a:pPr>
                          <a:r>
                            <a:rPr lang="es-AR" sz="1400" dirty="0" smtClean="0"/>
                            <a:t>2 Ecuaciones Proyección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99252">
                    <a:tc>
                      <a:txBody>
                        <a:bodyPr/>
                        <a:lstStyle/>
                        <a:p>
                          <a:pPr marL="402336" lvl="1" indent="0">
                            <a:buFont typeface="Verdana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1200" b="0" i="1" smtClean="0">
                                    <a:latin typeface="Cambria Math"/>
                                  </a:rPr>
                                  <m:t>𝑅𝑥</m:t>
                                </m:r>
                                <m:r>
                                  <a:rPr lang="es-AR" sz="1200" b="0" i="1" smtClean="0">
                                    <a:latin typeface="Cambria Math"/>
                                  </a:rPr>
                                  <m:t>=∑</m:t>
                                </m:r>
                                <m:r>
                                  <a:rPr lang="es-AR" sz="1200" b="0" i="1" smtClean="0">
                                    <a:latin typeface="Cambria Math"/>
                                  </a:rPr>
                                  <m:t>𝐹𝑥𝑖</m:t>
                                </m:r>
                              </m:oMath>
                            </m:oMathPara>
                          </a14:m>
                          <a:endParaRPr lang="es-AR" sz="1200" dirty="0" smtClean="0"/>
                        </a:p>
                        <a:p>
                          <a:pPr marL="402336" lvl="1" indent="0">
                            <a:buNone/>
                          </a:pPr>
                          <a:r>
                            <a:rPr lang="es-AR" sz="1200" dirty="0" smtClean="0"/>
                            <a:t>          </a:t>
                          </a:r>
                          <a14:m>
                            <m:oMath xmlns:m="http://schemas.openxmlformats.org/officeDocument/2006/math">
                              <m:r>
                                <a:rPr lang="es-AR" sz="1200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s-AR" sz="12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s-AR" sz="1200" i="1"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s-AR" sz="1200" dirty="0" smtClean="0">
                              <a:solidFill>
                                <a:schemeClr val="tx1"/>
                              </a:solidFill>
                              <a:sym typeface="Symbol"/>
                            </a:rPr>
                            <a:t></a:t>
                          </a:r>
                          <a14:m>
                            <m:oMath xmlns:m="http://schemas.openxmlformats.org/officeDocument/2006/math">
                              <m:r>
                                <a:rPr lang="es-AR" sz="1200" i="1" smtClean="0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s-AR" sz="12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s-AR" sz="1200" i="1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lang="es-AR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402336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Verdana"/>
                            <a:buNone/>
                            <a:tabLst/>
                            <a:defRPr/>
                          </a:pPr>
                          <a:r>
                            <a:rPr lang="es-AR" sz="1200" b="0" dirty="0" smtClean="0"/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s-AR" sz="1200" b="0" i="1" smtClean="0">
                                  <a:latin typeface="Cambria Math"/>
                                </a:rPr>
                                <m:t>0=∑</m:t>
                              </m:r>
                              <m:r>
                                <a:rPr lang="es-AR" sz="1200" b="0" i="1" smtClean="0">
                                  <a:latin typeface="Cambria Math"/>
                                </a:rPr>
                                <m:t>𝐹𝑥𝑖</m:t>
                              </m:r>
                            </m:oMath>
                          </a14:m>
                          <a:r>
                            <a:rPr lang="es-AR" sz="1200" dirty="0" smtClean="0"/>
                            <a:t> + Ex</a:t>
                          </a:r>
                        </a:p>
                        <a:p>
                          <a:pPr marL="402336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Verdana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1200" b="0" i="1" smtClean="0">
                                    <a:latin typeface="Cambria Math"/>
                                  </a:rPr>
                                  <m:t>0=∑</m:t>
                                </m:r>
                                <m:r>
                                  <a:rPr lang="es-AR" sz="1200" b="0" i="1" smtClean="0">
                                    <a:latin typeface="Cambria Math"/>
                                  </a:rPr>
                                  <m:t>𝐹𝑦𝑖</m:t>
                                </m:r>
                                <m:r>
                                  <m:rPr>
                                    <m:nor/>
                                  </m:rPr>
                                  <a:rPr lang="es-AR" sz="1200" dirty="0" smtClean="0"/>
                                  <m:t> + </m:t>
                                </m:r>
                                <m:r>
                                  <m:rPr>
                                    <m:nor/>
                                  </m:rPr>
                                  <a:rPr lang="es-AR" sz="1200" b="0" i="0" dirty="0" smtClean="0"/>
                                  <m:t>Ey</m:t>
                                </m:r>
                              </m:oMath>
                            </m:oMathPara>
                          </a14:m>
                          <a:endParaRPr lang="es-AR" sz="12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678">
                    <a:tc gridSpan="2">
                      <a:txBody>
                        <a:bodyPr/>
                        <a:lstStyle/>
                        <a:p>
                          <a:pPr marL="171450" marR="0" lvl="1" indent="-1714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Char char="•"/>
                            <a:tabLst/>
                            <a:defRPr/>
                          </a:pPr>
                          <a:r>
                            <a:rPr lang="es-AR" sz="1200" dirty="0" smtClean="0"/>
                            <a:t>1 Ecuación Proyección sobre un Eje (No </a:t>
                          </a:r>
                          <a:r>
                            <a:rPr lang="es-AR" sz="1200" dirty="0" smtClean="0">
                              <a:sym typeface="Symbol"/>
                            </a:rPr>
                            <a:t> a AM)</a:t>
                          </a:r>
                          <a:r>
                            <a:rPr lang="es-AR" sz="1200" dirty="0" smtClean="0"/>
                            <a:t>+ 1 Momentos Punto Cualquiera</a:t>
                          </a:r>
                          <a:endParaRPr lang="es-AR" sz="1200" i="1" dirty="0" smtClean="0">
                            <a:latin typeface="Cambria Math"/>
                          </a:endParaRPr>
                        </a:p>
                        <a:p>
                          <a:endParaRPr lang="es-AR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50434">
                    <a:tc>
                      <a:txBody>
                        <a:bodyPr/>
                        <a:lstStyle/>
                        <a:p>
                          <a:pPr marL="402336" lvl="1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1200" i="1" smtClean="0">
                                    <a:latin typeface="Cambria Math"/>
                                  </a:rPr>
                                  <m:t>𝑅𝑥</m:t>
                                </m:r>
                                <m:r>
                                  <a:rPr lang="es-AR" sz="1200" i="1" smtClean="0">
                                    <a:latin typeface="Cambria Math"/>
                                  </a:rPr>
                                  <m:t>=</m:t>
                                </m:r>
                                <m:r>
                                  <a:rPr lang="es-AR" sz="1200" i="1" smtClean="0">
                                    <a:latin typeface="Cambria Math"/>
                                  </a:rPr>
                                  <m:t>𝐹𝑥𝑖</m:t>
                                </m:r>
                              </m:oMath>
                            </m:oMathPara>
                          </a14:m>
                          <a:endParaRPr lang="es-AR" sz="1200" dirty="0"/>
                        </a:p>
                        <a:p>
                          <a:pPr marL="402336" lvl="1" indent="0">
                            <a:buNone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             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𝑅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sup>
                              </m:sSubSup>
                              <m:r>
                                <a:rPr lang="es-AR" sz="1200" i="1"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s-AR" sz="1200" dirty="0" smtClean="0">
                              <a:solidFill>
                                <a:schemeClr val="tx1"/>
                              </a:solidFill>
                              <a:sym typeface="Symbol"/>
                            </a:rPr>
                            <a:t>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sup>
                              </m:sSubSup>
                            </m:oMath>
                          </a14:m>
                          <a:endParaRPr lang="es-AR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402336" lvl="1" indent="0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s-AR" sz="12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s-AR" sz="120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s-AR" sz="1200" i="1" smtClean="0">
                                  <a:latin typeface="Cambria Math"/>
                                  <a:sym typeface="Symbol"/>
                                </a:rPr>
                                <m:t></m:t>
                              </m:r>
                              <m:r>
                                <a:rPr lang="es-AR" sz="1200" i="1" smtClean="0">
                                  <a:latin typeface="Cambria Math"/>
                                </a:rPr>
                                <m:t>𝐹𝑥𝑖</m:t>
                              </m:r>
                            </m:oMath>
                          </a14:m>
                          <a:r>
                            <a:rPr lang="es-AR" sz="1200" dirty="0" smtClean="0"/>
                            <a:t> +Ex</a:t>
                          </a:r>
                          <a:endParaRPr lang="es-AR" sz="1200" dirty="0"/>
                        </a:p>
                        <a:p>
                          <a:pPr marL="402336" lvl="1" indent="0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s-AR" sz="12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s-AR" sz="1200" i="1"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s-AR" sz="1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s-AR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𝑀</m:t>
                                      </m:r>
                                    </m:sup>
                                  </m:sSubSup>
                                </m:e>
                              </m:nary>
                            </m:oMath>
                          </a14:m>
                          <a:r>
                            <a:rPr lang="es-AR" sz="1200" dirty="0" smtClean="0">
                              <a:solidFill>
                                <a:schemeClr val="tx1"/>
                              </a:solidFill>
                            </a:rPr>
                            <a:t>+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sup>
                              </m:sSubSup>
                            </m:oMath>
                          </a14:m>
                          <a:endParaRPr lang="es-AR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1227">
                    <a:tc gridSpan="2">
                      <a:txBody>
                        <a:bodyPr/>
                        <a:lstStyle/>
                        <a:p>
                          <a:pPr marL="171450" marR="0" lvl="1" indent="-1714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Char char="•"/>
                            <a:tabLst/>
                            <a:defRPr/>
                          </a:pPr>
                          <a:r>
                            <a:rPr lang="es-AR" sz="1200" dirty="0" smtClean="0"/>
                            <a:t>2 Ecuaciones Momentos si los puntos no están</a:t>
                          </a:r>
                          <a:r>
                            <a:rPr lang="es-AR" sz="1200" baseline="0" dirty="0" smtClean="0"/>
                            <a:t> alineados al Punto A</a:t>
                          </a:r>
                          <a:endParaRPr lang="es-AR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64877">
                    <a:tc>
                      <a:txBody>
                        <a:bodyPr/>
                        <a:lstStyle/>
                        <a:p>
                          <a:pPr marL="402336" lvl="1" indent="0">
                            <a:buNone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             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𝑅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sup>
                              </m:sSubSup>
                              <m:r>
                                <a:rPr lang="es-AR" sz="1200" i="1"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s-AR" sz="1200" dirty="0" smtClean="0">
                              <a:solidFill>
                                <a:schemeClr val="tx1"/>
                              </a:solidFill>
                              <a:sym typeface="Symbol"/>
                            </a:rPr>
                            <a:t>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sup>
                              </m:sSubSup>
                            </m:oMath>
                          </a14:m>
                          <a:endParaRPr lang="es-AR" sz="12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402336" lvl="1" indent="0">
                            <a:buNone/>
                          </a:pPr>
                          <a:r>
                            <a:rPr lang="es-AR" sz="1200" b="0" dirty="0" smtClean="0"/>
                            <a:t>          </a:t>
                          </a:r>
                          <a14:m>
                            <m:oMath xmlns:m="http://schemas.openxmlformats.org/officeDocument/2006/math">
                              <m:r>
                                <a:rPr lang="es-AR" sz="1200" b="0" i="1" smtClean="0">
                                  <a:latin typeface="Cambria Math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s-A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𝑅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bSup>
                              <m:r>
                                <a:rPr lang="es-AR" sz="1200" i="1"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s-AR" sz="1200" dirty="0" smtClean="0">
                              <a:solidFill>
                                <a:schemeClr val="tx1"/>
                              </a:solidFill>
                              <a:sym typeface="Symbol"/>
                            </a:rPr>
                            <a:t>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a14:m>
                          <a:endParaRPr lang="es-AR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402336" lvl="1" indent="0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s-AR" sz="12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s-AR" sz="1200" i="1"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s-AR" sz="1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s-AR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𝑀</m:t>
                                      </m:r>
                                    </m:sup>
                                  </m:sSubSup>
                                </m:e>
                              </m:nary>
                            </m:oMath>
                          </a14:m>
                          <a:r>
                            <a:rPr lang="es-AR" sz="1200" dirty="0" smtClean="0">
                              <a:solidFill>
                                <a:schemeClr val="tx1"/>
                              </a:solidFill>
                            </a:rPr>
                            <a:t>+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sup>
                              </m:sSubSup>
                            </m:oMath>
                          </a14:m>
                          <a:endParaRPr lang="es-AR" sz="12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402336" lvl="1" indent="0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s-AR" sz="1200" b="0" i="1" smtClean="0">
                                  <a:latin typeface="Cambria Math"/>
                                </a:rPr>
                                <m:t> 0</m:t>
                              </m:r>
                              <m:r>
                                <a:rPr lang="es-AR" sz="1200" i="1"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s-AR" sz="1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s-AR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p>
                                  </m:sSubSup>
                                </m:e>
                              </m:nary>
                            </m:oMath>
                          </a14:m>
                          <a:r>
                            <a:rPr lang="es-AR" sz="1200" dirty="0" smtClean="0">
                              <a:solidFill>
                                <a:schemeClr val="tx1"/>
                              </a:solidFill>
                            </a:rPr>
                            <a:t> +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a14:m>
                          <a:endParaRPr lang="es-AR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12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9437873"/>
                  </p:ext>
                </p:extLst>
              </p:nvPr>
            </p:nvGraphicFramePr>
            <p:xfrm>
              <a:off x="3347864" y="1484785"/>
              <a:ext cx="5688632" cy="36724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72741"/>
                    <a:gridCol w="2715891"/>
                  </a:tblGrid>
                  <a:tr h="671261">
                    <a:tc>
                      <a:txBody>
                        <a:bodyPr/>
                        <a:lstStyle/>
                        <a:p>
                          <a:pPr marL="0" lvl="0" indent="-54864">
                            <a:buFont typeface="Verdana"/>
                            <a:buNone/>
                          </a:pPr>
                          <a:r>
                            <a:rPr lang="es-AR" sz="1200" b="1" dirty="0" smtClean="0">
                              <a:solidFill>
                                <a:schemeClr val="tx1"/>
                              </a:solidFill>
                            </a:rPr>
                            <a:t>REDUCCION – Mismo efecto</a:t>
                          </a:r>
                        </a:p>
                        <a:p>
                          <a:pPr marL="0" lvl="0" indent="-54864">
                            <a:buFont typeface="Verdana"/>
                            <a:buNone/>
                          </a:pPr>
                          <a:r>
                            <a:rPr lang="es-AR" sz="1200" b="1" dirty="0" smtClean="0">
                              <a:solidFill>
                                <a:schemeClr val="tx1"/>
                              </a:solidFill>
                            </a:rPr>
                            <a:t>ECUACION DE EQUIVALENCIA</a:t>
                          </a:r>
                          <a:endParaRPr lang="es-AR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-54864" algn="l" rtl="0" eaLnBrk="1" latinLnBrk="0" hangingPunct="1">
                            <a:buFont typeface="Verdana"/>
                            <a:buNone/>
                          </a:pPr>
                          <a:r>
                            <a:rPr kumimoji="0" lang="es-AR" sz="12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EQUILIBRIO – Sin Movimiento</a:t>
                          </a:r>
                        </a:p>
                        <a:p>
                          <a:pPr marL="0" lvl="0" indent="-54864" algn="l" rtl="0" eaLnBrk="1" latinLnBrk="0" hangingPunct="1">
                            <a:buFont typeface="Verdana"/>
                            <a:buNone/>
                          </a:pPr>
                          <a:r>
                            <a:rPr kumimoji="0" lang="es-AR" sz="12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ECUACION DE EQUILIBRIO</a:t>
                          </a:r>
                        </a:p>
                        <a:p>
                          <a:endParaRPr lang="es-AR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57678">
                    <a:tc gridSpan="2">
                      <a:txBody>
                        <a:bodyPr/>
                        <a:lstStyle/>
                        <a:p>
                          <a:pPr marL="230886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Char char="•"/>
                            <a:tabLst/>
                            <a:defRPr/>
                          </a:pPr>
                          <a:r>
                            <a:rPr lang="es-AR" sz="1400" dirty="0" smtClean="0"/>
                            <a:t>2 </a:t>
                          </a:r>
                          <a:r>
                            <a:rPr lang="es-AR" sz="1400" dirty="0" smtClean="0"/>
                            <a:t>Ecuaciones Proyección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599252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189796" r="-91393" b="-3846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09663" t="-189796" r="-225" b="-384694"/>
                          </a:stretch>
                        </a:blipFill>
                      </a:tcPr>
                    </a:tc>
                  </a:tr>
                  <a:tr h="457678">
                    <a:tc gridSpan="2">
                      <a:txBody>
                        <a:bodyPr/>
                        <a:lstStyle/>
                        <a:p>
                          <a:pPr marL="171450" marR="0" lvl="1" indent="-1714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Char char="•"/>
                            <a:tabLst/>
                            <a:defRPr/>
                          </a:pPr>
                          <a:r>
                            <a:rPr lang="es-AR" sz="1200" dirty="0" smtClean="0"/>
                            <a:t>1 </a:t>
                          </a:r>
                          <a:r>
                            <a:rPr lang="es-AR" sz="1200" dirty="0" smtClean="0"/>
                            <a:t>Ecuación Proyección sobre un Eje (No </a:t>
                          </a:r>
                          <a:r>
                            <a:rPr lang="es-AR" sz="1200" dirty="0" smtClean="0">
                              <a:sym typeface="Symbol"/>
                            </a:rPr>
                            <a:t> a AM)</a:t>
                          </a:r>
                          <a:r>
                            <a:rPr lang="es-AR" sz="1200" dirty="0" smtClean="0"/>
                            <a:t>+ 1 Momentos Punto Cualquiera</a:t>
                          </a:r>
                          <a:endParaRPr lang="es-AR" sz="1200" i="1" dirty="0" smtClean="0">
                            <a:latin typeface="Cambria Math"/>
                          </a:endParaRPr>
                        </a:p>
                        <a:p>
                          <a:endParaRPr lang="es-AR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550434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394505" r="-91393" b="-2318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09663" t="-394505" r="-225" b="-231868"/>
                          </a:stretch>
                        </a:blipFill>
                      </a:tcPr>
                    </a:tc>
                  </a:tr>
                  <a:tr h="371227">
                    <a:tc gridSpan="2">
                      <a:txBody>
                        <a:bodyPr/>
                        <a:lstStyle/>
                        <a:p>
                          <a:pPr marL="171450" marR="0" lvl="1" indent="-1714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Char char="•"/>
                            <a:tabLst/>
                            <a:defRPr/>
                          </a:pPr>
                          <a:r>
                            <a:rPr lang="es-AR" sz="1200" dirty="0" smtClean="0"/>
                            <a:t>2 </a:t>
                          </a:r>
                          <a:r>
                            <a:rPr lang="es-AR" sz="1200" dirty="0" smtClean="0"/>
                            <a:t>Ecuaciones Momentos si los puntos no están</a:t>
                          </a:r>
                          <a:r>
                            <a:rPr lang="es-AR" sz="1200" baseline="0" dirty="0" smtClean="0"/>
                            <a:t> alineados al Punto A</a:t>
                          </a:r>
                          <a:endParaRPr lang="es-AR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564877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548387" r="-91393" b="-623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09663" t="-548387" r="-225" b="-6236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6" name="2 Marcador de contenido"/>
          <p:cNvSpPr txBox="1">
            <a:spLocks/>
          </p:cNvSpPr>
          <p:nvPr/>
        </p:nvSpPr>
        <p:spPr>
          <a:xfrm>
            <a:off x="5154508" y="5406908"/>
            <a:ext cx="3744416" cy="79208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28016" indent="0">
              <a:buFont typeface="Verdana"/>
              <a:buNone/>
            </a:pPr>
            <a:r>
              <a:rPr lang="es-AR" sz="1900" b="1" dirty="0" smtClean="0"/>
              <a:t>CASO PARTICULAR:</a:t>
            </a:r>
          </a:p>
          <a:p>
            <a:pPr marL="128016" indent="0">
              <a:buFont typeface="Verdana"/>
              <a:buNone/>
            </a:pPr>
            <a:r>
              <a:rPr lang="es-AR" sz="1900" dirty="0" smtClean="0"/>
              <a:t>Fuerzas Paralelas.</a:t>
            </a:r>
          </a:p>
          <a:p>
            <a:pPr marL="128016" indent="0">
              <a:buFont typeface="Verdana"/>
              <a:buNone/>
            </a:pPr>
            <a:r>
              <a:rPr lang="es-AR" sz="1900" dirty="0" smtClean="0"/>
              <a:t>Concurren </a:t>
            </a:r>
            <a:r>
              <a:rPr lang="es-AR" sz="1900" dirty="0" smtClean="0">
                <a:sym typeface="Symbol"/>
              </a:rPr>
              <a:t>en el Impropio del Plano</a:t>
            </a:r>
            <a:endParaRPr lang="es-AR" sz="1900" dirty="0" smtClean="0"/>
          </a:p>
          <a:p>
            <a:pPr marL="402336" lvl="1" indent="0">
              <a:buNone/>
            </a:pPr>
            <a:endParaRPr lang="es-AR" sz="2400" dirty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sz="2400" dirty="0"/>
          </a:p>
          <a:p>
            <a:pPr marL="402336" lvl="1" indent="0">
              <a:buFont typeface="Verdana"/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  <a:p>
            <a:pPr marL="402336" lvl="1" indent="0" algn="ctr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0796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SISTEMA PLANO DE FUERZAS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75160" y="876156"/>
            <a:ext cx="7498080" cy="663280"/>
          </a:xfrm>
        </p:spPr>
        <p:txBody>
          <a:bodyPr>
            <a:normAutofit/>
          </a:bodyPr>
          <a:lstStyle/>
          <a:p>
            <a:pPr marL="402336" lvl="1" indent="0">
              <a:buNone/>
            </a:pPr>
            <a:r>
              <a:rPr lang="es-AR" sz="2400" b="1" dirty="0" smtClean="0"/>
              <a:t>FUERZAS NO CONCURRENTES </a:t>
            </a:r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/>
          </a:p>
          <a:p>
            <a:pPr marL="402336" lvl="1" indent="0" algn="ctr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639048" y="5805264"/>
            <a:ext cx="7498080" cy="22433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  <a:p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2 Marcador de contenido"/>
              <p:cNvSpPr txBox="1">
                <a:spLocks/>
              </p:cNvSpPr>
              <p:nvPr/>
            </p:nvSpPr>
            <p:spPr>
              <a:xfrm>
                <a:off x="3655720" y="5600288"/>
                <a:ext cx="4332733" cy="1196752"/>
              </a:xfrm>
              <a:prstGeom prst="rect">
                <a:avLst/>
              </a:prstGeom>
            </p:spPr>
            <p:txBody>
              <a:bodyPr>
                <a:normAutofit fontScale="77500" lnSpcReduction="20000"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128016" indent="0">
                  <a:buFont typeface="Verdana"/>
                  <a:buNone/>
                </a:pPr>
                <a:r>
                  <a:rPr lang="es-AR" sz="1900" b="1" dirty="0" smtClean="0"/>
                  <a:t>UNICA EQUILIBRANTE</a:t>
                </a:r>
              </a:p>
              <a:p>
                <a:pPr marL="128016" indent="0">
                  <a:buFont typeface="Verdana"/>
                  <a:buNone/>
                </a:pPr>
                <a:r>
                  <a:rPr lang="es-AR" sz="1900" dirty="0" smtClean="0"/>
                  <a:t>Modulo de E: </a:t>
                </a:r>
                <a14:m>
                  <m:oMath xmlns:m="http://schemas.openxmlformats.org/officeDocument/2006/math">
                    <m:r>
                      <a:rPr lang="es-AR" sz="1900" b="0" i="0" dirty="0" smtClean="0">
                        <a:latin typeface="Cambria Math"/>
                        <a:sym typeface="Symbol"/>
                      </a:rPr>
                      <m:t>     </m:t>
                    </m:r>
                    <m:r>
                      <a:rPr lang="es-AR" sz="1900" b="0" i="1" dirty="0" smtClean="0">
                        <a:latin typeface="Cambria Math"/>
                        <a:sym typeface="Symbol"/>
                      </a:rPr>
                      <m:t></m:t>
                    </m:r>
                    <m:r>
                      <a:rPr lang="es-AR" sz="1900" b="0" i="1" dirty="0" smtClean="0">
                        <a:latin typeface="Cambria Math"/>
                      </a:rPr>
                      <m:t>𝐸</m:t>
                    </m:r>
                    <m:r>
                      <a:rPr lang="es-AR" sz="1900" b="0" i="1" dirty="0" smtClean="0">
                        <a:latin typeface="Cambria Math"/>
                        <a:sym typeface="Symbol"/>
                      </a:rPr>
                      <m:t></m:t>
                    </m:r>
                    <m:r>
                      <a:rPr lang="es-AR" sz="1900" i="1" dirty="0" smtClean="0">
                        <a:latin typeface="Cambria Math"/>
                      </a:rPr>
                      <m:t>=</m:t>
                    </m:r>
                    <m:r>
                      <a:rPr lang="es-AR" sz="1900" i="1" dirty="0" smtClean="0">
                        <a:latin typeface="Cambria Math"/>
                        <a:ea typeface="Cambria Math"/>
                      </a:rPr>
                      <m:t>√</m:t>
                    </m:r>
                    <m:r>
                      <a:rPr lang="es-AR" sz="1900" b="0" i="1" dirty="0" smtClean="0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s-AR" sz="19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AR" sz="1900" b="0" i="1" dirty="0" smtClean="0">
                            <a:latin typeface="Cambria Math"/>
                            <a:ea typeface="Cambria Math"/>
                          </a:rPr>
                          <m:t>𝐸𝑥</m:t>
                        </m:r>
                      </m:e>
                      <m:sup>
                        <m:r>
                          <a:rPr lang="es-AR" sz="1900" b="0" i="1" dirty="0" smtClean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s-AR" sz="1900" dirty="0" smtClean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19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AR" sz="1900" b="0" i="1" dirty="0" smtClean="0">
                            <a:latin typeface="Cambria Math"/>
                            <a:ea typeface="Cambria Math"/>
                          </a:rPr>
                          <m:t>𝐸𝑦</m:t>
                        </m:r>
                      </m:e>
                      <m:sup>
                        <m:r>
                          <a:rPr lang="es-AR" sz="1900" i="1" dirty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s-AR" sz="1900" dirty="0" smtClean="0"/>
                  <a:t>)</a:t>
                </a:r>
              </a:p>
              <a:p>
                <a:pPr marL="128016" indent="0">
                  <a:buNone/>
                </a:pPr>
                <a:r>
                  <a:rPr lang="es-AR" sz="1900" dirty="0" smtClean="0"/>
                  <a:t>Argumento: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AR" sz="19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AR" sz="190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s-AR" sz="1900" i="1" smtClean="0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s-AR" sz="19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s-AR" sz="19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s-AR" sz="1900" b="0" i="1" smtClean="0">
                                <a:latin typeface="Cambria Math"/>
                                <a:ea typeface="Cambria Math"/>
                              </a:rPr>
                              <m:t>𝐸𝑦</m:t>
                            </m:r>
                          </m:num>
                          <m:den>
                            <m:r>
                              <a:rPr lang="es-AR" sz="19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  <m:r>
                              <a:rPr lang="es-AR" sz="1900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  <m:r>
                              <a:rPr lang="es-AR" sz="19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</m:den>
                        </m:f>
                      </m:e>
                    </m:func>
                  </m:oMath>
                </a14:m>
                <a:r>
                  <a:rPr lang="es-AR" sz="1900" dirty="0" smtClean="0"/>
                  <a:t>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AR" sz="19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AR" sz="19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s-AR" sz="1900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s-AR" sz="1900" i="1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s-AR" sz="19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s-AR" sz="1900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  <m:r>
                              <a:rPr lang="es-AR" sz="19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s-AR" sz="1900" i="1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  <m:r>
                              <a:rPr lang="es-AR" sz="1900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  <m:r>
                              <a:rPr lang="es-AR" sz="1900" i="1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</m:den>
                        </m:f>
                      </m:e>
                    </m:func>
                  </m:oMath>
                </a14:m>
                <a:r>
                  <a:rPr lang="es-AR" sz="1700" dirty="0" smtClean="0"/>
                  <a:t>  </a:t>
                </a:r>
              </a:p>
              <a:p>
                <a:pPr marL="128016" indent="0">
                  <a:buNone/>
                </a:pPr>
                <a:r>
                  <a:rPr lang="es-AR" sz="1700" dirty="0" smtClean="0"/>
                  <a:t>1 Punto </a:t>
                </a:r>
                <a:r>
                  <a:rPr lang="es-AR" sz="1700" dirty="0"/>
                  <a:t>de Su Recta </a:t>
                </a:r>
                <a:r>
                  <a:rPr lang="es-AR" sz="1700" dirty="0" smtClean="0"/>
                  <a:t>Acción</a:t>
                </a:r>
                <a:endParaRPr lang="es-AR" sz="1700" dirty="0"/>
              </a:p>
              <a:p>
                <a:pPr marL="128016" indent="0">
                  <a:buNone/>
                </a:pPr>
                <a:endParaRPr lang="es-AR" sz="1900" dirty="0" smtClean="0"/>
              </a:p>
              <a:p>
                <a:pPr marL="402336" lvl="1" indent="0">
                  <a:buNone/>
                </a:pPr>
                <a:endParaRPr lang="es-AR" sz="2400" dirty="0" smtClean="0"/>
              </a:p>
              <a:p>
                <a:pPr marL="402336" lvl="1" indent="0">
                  <a:buNone/>
                </a:pPr>
                <a:endParaRPr lang="es-AR" sz="2400" dirty="0"/>
              </a:p>
              <a:p>
                <a:pPr marL="402336" lvl="1" indent="0">
                  <a:buNone/>
                </a:pPr>
                <a:endParaRPr lang="es-AR" sz="2400" dirty="0" smtClean="0"/>
              </a:p>
              <a:p>
                <a:pPr marL="402336" lvl="1" indent="0">
                  <a:buNone/>
                </a:pPr>
                <a:endParaRPr lang="es-AR" sz="2400" dirty="0" smtClean="0"/>
              </a:p>
              <a:p>
                <a:pPr marL="402336" lvl="1" indent="0">
                  <a:buFont typeface="Verdana"/>
                  <a:buNone/>
                </a:pPr>
                <a:endParaRPr lang="es-AR" sz="2400" dirty="0" smtClean="0"/>
              </a:p>
              <a:p>
                <a:pPr marL="402336" lvl="1" indent="0">
                  <a:buFont typeface="Verdana"/>
                  <a:buNone/>
                </a:pPr>
                <a:endParaRPr lang="es-AR" sz="2400" dirty="0"/>
              </a:p>
              <a:p>
                <a:pPr marL="402336" lvl="1" indent="0">
                  <a:buFont typeface="Verdana"/>
                  <a:buNone/>
                </a:pPr>
                <a:endParaRPr lang="es-AR" sz="2400" dirty="0" smtClean="0"/>
              </a:p>
              <a:p>
                <a:pPr marL="402336" lvl="1" indent="0">
                  <a:buFont typeface="Verdana"/>
                  <a:buNone/>
                </a:pPr>
                <a:endParaRPr lang="es-AR" sz="2400" dirty="0" smtClean="0"/>
              </a:p>
              <a:p>
                <a:pPr marL="402336" lvl="1" indent="0">
                  <a:buFont typeface="Verdana"/>
                  <a:buNone/>
                </a:pPr>
                <a:endParaRPr lang="es-AR" sz="2400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/>
              </a:p>
              <a:p>
                <a:pPr marL="402336" lvl="1" indent="0" algn="ctr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/>
              </a:p>
            </p:txBody>
          </p:sp>
        </mc:Choice>
        <mc:Fallback xmlns="">
          <p:sp>
            <p:nvSpPr>
              <p:cNvPr id="35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720" y="5600288"/>
                <a:ext cx="4332733" cy="1196752"/>
              </a:xfrm>
              <a:prstGeom prst="rect">
                <a:avLst/>
              </a:prstGeom>
              <a:blipFill rotWithShape="1">
                <a:blip r:embed="rId3"/>
                <a:stretch>
                  <a:fillRect t="-4592" b="-51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41 Flecha circular"/>
          <p:cNvSpPr/>
          <p:nvPr/>
        </p:nvSpPr>
        <p:spPr>
          <a:xfrm rot="1563224" flipH="1">
            <a:off x="1105696" y="2350858"/>
            <a:ext cx="607824" cy="727867"/>
          </a:xfrm>
          <a:prstGeom prst="circularArrow">
            <a:avLst>
              <a:gd name="adj1" fmla="val 0"/>
              <a:gd name="adj2" fmla="val 1933194"/>
              <a:gd name="adj3" fmla="val 176307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1239509" y="2482727"/>
            <a:ext cx="467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+</a:t>
            </a:r>
            <a:endParaRPr lang="es-A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2 Marcador de contenido"/>
              <p:cNvSpPr txBox="1">
                <a:spLocks/>
              </p:cNvSpPr>
              <p:nvPr/>
            </p:nvSpPr>
            <p:spPr>
              <a:xfrm>
                <a:off x="683568" y="3645024"/>
                <a:ext cx="2592289" cy="2196052"/>
              </a:xfrm>
              <a:prstGeom prst="rect">
                <a:avLst/>
              </a:prstGeom>
            </p:spPr>
            <p:txBody>
              <a:bodyPr>
                <a:normAutofit fontScale="85000" lnSpcReduction="10000"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402336" lvl="1" indent="0">
                  <a:buFont typeface="Verdana"/>
                  <a:buNone/>
                </a:pPr>
                <a:r>
                  <a:rPr lang="es-AR" sz="2000" b="1" dirty="0" smtClean="0"/>
                  <a:t>UNICA RESULTANTE</a:t>
                </a:r>
              </a:p>
              <a:p>
                <a:pPr marL="402336" lvl="1" indent="0">
                  <a:buFont typeface="Verdana"/>
                  <a:buNone/>
                </a:pPr>
                <a:r>
                  <a:rPr lang="es-AR" sz="1700" dirty="0" smtClean="0"/>
                  <a:t>Modulo de R:</a:t>
                </a:r>
              </a:p>
              <a:p>
                <a:pPr marL="402336" lvl="1" indent="0">
                  <a:buFont typeface="Verdana"/>
                  <a:buNone/>
                </a:pPr>
                <a14:m>
                  <m:oMath xmlns:m="http://schemas.openxmlformats.org/officeDocument/2006/math">
                    <m:r>
                      <a:rPr lang="es-AR" sz="1700" b="0" i="1" dirty="0" smtClean="0">
                        <a:latin typeface="Cambria Math"/>
                        <a:sym typeface="Symbol"/>
                      </a:rPr>
                      <m:t></m:t>
                    </m:r>
                    <m:r>
                      <a:rPr lang="es-AR" sz="1700" b="0" i="1" dirty="0" smtClean="0">
                        <a:latin typeface="Cambria Math"/>
                      </a:rPr>
                      <m:t>𝑅</m:t>
                    </m:r>
                    <m:r>
                      <a:rPr lang="es-AR" sz="1700" b="0" i="1" dirty="0" smtClean="0">
                        <a:latin typeface="Cambria Math"/>
                        <a:sym typeface="Symbol"/>
                      </a:rPr>
                      <m:t></m:t>
                    </m:r>
                    <m:r>
                      <a:rPr lang="es-AR" sz="1700" i="1" dirty="0" smtClean="0">
                        <a:latin typeface="Cambria Math"/>
                      </a:rPr>
                      <m:t>=</m:t>
                    </m:r>
                    <m:r>
                      <a:rPr lang="es-AR" sz="1700" i="1" dirty="0" smtClean="0">
                        <a:latin typeface="Cambria Math"/>
                        <a:ea typeface="Cambria Math"/>
                      </a:rPr>
                      <m:t>√</m:t>
                    </m:r>
                    <m:r>
                      <a:rPr lang="es-AR" sz="1700" b="0" i="1" dirty="0" smtClean="0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s-AR" sz="17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AR" sz="1700" b="0" i="1" dirty="0" smtClean="0">
                            <a:latin typeface="Cambria Math"/>
                            <a:ea typeface="Cambria Math"/>
                          </a:rPr>
                          <m:t>𝑅𝑥</m:t>
                        </m:r>
                      </m:e>
                      <m:sup>
                        <m:r>
                          <a:rPr lang="es-AR" sz="1700" b="0" i="1" dirty="0" smtClean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s-AR" sz="1700" dirty="0" smtClean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17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AR" sz="1700" b="0" i="1" dirty="0" smtClean="0">
                            <a:latin typeface="Cambria Math"/>
                            <a:ea typeface="Cambria Math"/>
                          </a:rPr>
                          <m:t>𝑅𝑦</m:t>
                        </m:r>
                      </m:e>
                      <m:sup>
                        <m:r>
                          <a:rPr lang="es-AR" sz="1700" i="1" dirty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s-AR" sz="1700" dirty="0" smtClean="0"/>
                  <a:t>)</a:t>
                </a:r>
              </a:p>
              <a:p>
                <a:pPr marL="402336" lvl="1" indent="0">
                  <a:buNone/>
                </a:pPr>
                <a:r>
                  <a:rPr lang="es-AR" sz="1700" dirty="0" smtClean="0"/>
                  <a:t>Argumento:</a:t>
                </a:r>
              </a:p>
              <a:p>
                <a:pPr marL="402336" lvl="1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s-AR" sz="17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AR" sz="170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s-AR" sz="1700" i="1" smtClean="0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s-AR" sz="17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s-AR" sz="17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s-AR" sz="1700" b="0" i="1" smtClean="0">
                                <a:latin typeface="Cambria Math"/>
                                <a:ea typeface="Cambria Math"/>
                              </a:rPr>
                              <m:t>𝑅𝑦</m:t>
                            </m:r>
                          </m:num>
                          <m:den>
                            <m:r>
                              <a:rPr lang="es-AR" sz="17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  <m:r>
                              <a:rPr lang="es-AR" sz="1700" b="0" i="1" smtClean="0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  <m:r>
                              <a:rPr lang="es-AR" sz="17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</m:den>
                        </m:f>
                      </m:e>
                    </m:func>
                  </m:oMath>
                </a14:m>
                <a:r>
                  <a:rPr lang="es-AR" sz="1700" dirty="0" smtClean="0"/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AR" sz="17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AR" sz="17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s-AR" sz="1700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s-AR" sz="1700" i="1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s-AR" sz="17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s-AR" sz="1700" i="1">
                                <a:latin typeface="Cambria Math"/>
                                <a:ea typeface="Cambria Math"/>
                              </a:rPr>
                              <m:t>𝑅𝑥</m:t>
                            </m:r>
                          </m:num>
                          <m:den>
                            <m:r>
                              <a:rPr lang="es-AR" sz="1700" i="1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  <m:r>
                              <a:rPr lang="es-AR" sz="1700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  <m:r>
                              <a:rPr lang="es-AR" sz="1700" i="1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</m:den>
                        </m:f>
                      </m:e>
                    </m:func>
                  </m:oMath>
                </a14:m>
                <a:endParaRPr lang="es-AR" sz="1700" dirty="0" smtClean="0"/>
              </a:p>
              <a:p>
                <a:pPr marL="402336" lvl="1" indent="0">
                  <a:buNone/>
                </a:pPr>
                <a:r>
                  <a:rPr lang="es-AR" sz="1700" dirty="0" smtClean="0"/>
                  <a:t>1 Punto de Su Recta Acción</a:t>
                </a:r>
              </a:p>
              <a:p>
                <a:pPr marL="402336" lvl="1" indent="0">
                  <a:buNone/>
                </a:pPr>
                <a:endParaRPr lang="es-AR" sz="2400" dirty="0" smtClean="0"/>
              </a:p>
              <a:p>
                <a:pPr marL="402336" lvl="1" indent="0">
                  <a:buNone/>
                </a:pPr>
                <a:endParaRPr lang="es-AR" sz="2400" dirty="0" smtClean="0"/>
              </a:p>
              <a:p>
                <a:pPr marL="402336" lvl="1" indent="0">
                  <a:buFont typeface="Verdana"/>
                  <a:buNone/>
                </a:pPr>
                <a:endParaRPr lang="es-AR" sz="2400" dirty="0" smtClean="0"/>
              </a:p>
              <a:p>
                <a:pPr marL="402336" lvl="1" indent="0">
                  <a:buFont typeface="Verdana"/>
                  <a:buNone/>
                </a:pPr>
                <a:endParaRPr lang="es-AR" sz="2400" dirty="0"/>
              </a:p>
              <a:p>
                <a:pPr marL="402336" lvl="1" indent="0">
                  <a:buFont typeface="Verdana"/>
                  <a:buNone/>
                </a:pPr>
                <a:endParaRPr lang="es-AR" sz="2400" dirty="0" smtClean="0"/>
              </a:p>
              <a:p>
                <a:pPr marL="402336" lvl="1" indent="0">
                  <a:buFont typeface="Verdana"/>
                  <a:buNone/>
                </a:pPr>
                <a:endParaRPr lang="es-AR" sz="2400" dirty="0" smtClean="0"/>
              </a:p>
              <a:p>
                <a:pPr marL="402336" lvl="1" indent="0">
                  <a:buFont typeface="Verdana"/>
                  <a:buNone/>
                </a:pPr>
                <a:endParaRPr lang="es-AR" sz="2400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/>
              </a:p>
              <a:p>
                <a:pPr marL="402336" lvl="1" indent="0" algn="ctr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/>
              </a:p>
            </p:txBody>
          </p:sp>
        </mc:Choice>
        <mc:Fallback xmlns="">
          <p:sp>
            <p:nvSpPr>
              <p:cNvPr id="32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645024"/>
                <a:ext cx="2592289" cy="2196052"/>
              </a:xfrm>
              <a:prstGeom prst="rect">
                <a:avLst/>
              </a:prstGeom>
              <a:blipFill rotWithShape="1">
                <a:blip r:embed="rId4"/>
                <a:stretch>
                  <a:fillRect t="-1944" r="-47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12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6846661"/>
                  </p:ext>
                </p:extLst>
              </p:nvPr>
            </p:nvGraphicFramePr>
            <p:xfrm>
              <a:off x="3347864" y="1484785"/>
              <a:ext cx="5688632" cy="40324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7274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1589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71261">
                    <a:tc>
                      <a:txBody>
                        <a:bodyPr/>
                        <a:lstStyle/>
                        <a:p>
                          <a:pPr marL="0" lvl="0" indent="-54864">
                            <a:buFont typeface="Verdana"/>
                            <a:buNone/>
                          </a:pPr>
                          <a:r>
                            <a:rPr lang="es-AR" sz="1200" b="1" dirty="0" smtClean="0">
                              <a:solidFill>
                                <a:schemeClr val="tx1"/>
                              </a:solidFill>
                            </a:rPr>
                            <a:t>REDUCCION – Mismo efecto</a:t>
                          </a:r>
                        </a:p>
                        <a:p>
                          <a:pPr marL="0" lvl="0" indent="-54864">
                            <a:buFont typeface="Verdana"/>
                            <a:buNone/>
                          </a:pPr>
                          <a:r>
                            <a:rPr lang="es-AR" sz="1200" b="1" dirty="0" smtClean="0">
                              <a:solidFill>
                                <a:schemeClr val="tx1"/>
                              </a:solidFill>
                            </a:rPr>
                            <a:t>ECUACION DE EQUIVALENCIA</a:t>
                          </a:r>
                          <a:endParaRPr lang="es-AR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-54864" algn="l" rtl="0" eaLnBrk="1" latinLnBrk="0" hangingPunct="1">
                            <a:buFont typeface="Verdana"/>
                            <a:buNone/>
                          </a:pPr>
                          <a:r>
                            <a:rPr kumimoji="0" lang="es-AR" sz="12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EQUILIBRIO – Sin Movimiento</a:t>
                          </a:r>
                        </a:p>
                        <a:p>
                          <a:pPr marL="0" lvl="0" indent="-54864" algn="l" rtl="0" eaLnBrk="1" latinLnBrk="0" hangingPunct="1">
                            <a:buFont typeface="Verdana"/>
                            <a:buNone/>
                          </a:pPr>
                          <a:r>
                            <a:rPr kumimoji="0" lang="es-AR" sz="12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ECUACION DE EQUILIBRIO</a:t>
                          </a:r>
                        </a:p>
                        <a:p>
                          <a:endParaRPr lang="es-AR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678">
                    <a:tc gridSpan="2">
                      <a:txBody>
                        <a:bodyPr/>
                        <a:lstStyle/>
                        <a:p>
                          <a:pPr marL="402336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400" dirty="0" smtClean="0"/>
                            <a:t>1) 2 Ecuaciones Proyección + 1 Momentos Punto Cualquiera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99252">
                    <a:tc>
                      <a:txBody>
                        <a:bodyPr/>
                        <a:lstStyle/>
                        <a:p>
                          <a:pPr marL="402336" lvl="1" indent="0">
                            <a:buFont typeface="Verdana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1200" b="0" i="1" smtClean="0">
                                    <a:latin typeface="Cambria Math"/>
                                  </a:rPr>
                                  <m:t>𝑅𝑥</m:t>
                                </m:r>
                                <m:r>
                                  <a:rPr lang="es-AR" sz="1200" b="0" i="1" smtClean="0">
                                    <a:latin typeface="Cambria Math"/>
                                  </a:rPr>
                                  <m:t>=∑</m:t>
                                </m:r>
                                <m:r>
                                  <a:rPr lang="es-AR" sz="1200" b="0" i="1" smtClean="0">
                                    <a:latin typeface="Cambria Math"/>
                                  </a:rPr>
                                  <m:t>𝐹𝑥𝑖</m:t>
                                </m:r>
                              </m:oMath>
                            </m:oMathPara>
                          </a14:m>
                          <a:endParaRPr lang="es-AR" sz="1200" dirty="0" smtClean="0"/>
                        </a:p>
                        <a:p>
                          <a:pPr marL="402336" lvl="1" indent="0">
                            <a:buNone/>
                          </a:pPr>
                          <a:r>
                            <a:rPr lang="es-AR" sz="1200" dirty="0" smtClean="0"/>
                            <a:t>          </a:t>
                          </a:r>
                          <a14:m>
                            <m:oMath xmlns:m="http://schemas.openxmlformats.org/officeDocument/2006/math">
                              <m:r>
                                <a:rPr lang="es-AR" sz="1200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s-AR" sz="12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s-AR" sz="1200" i="1"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s-AR" sz="1200" dirty="0" smtClean="0">
                              <a:solidFill>
                                <a:schemeClr val="tx1"/>
                              </a:solidFill>
                              <a:sym typeface="Symbol"/>
                            </a:rPr>
                            <a:t></a:t>
                          </a:r>
                          <a14:m>
                            <m:oMath xmlns:m="http://schemas.openxmlformats.org/officeDocument/2006/math">
                              <m:r>
                                <a:rPr lang="es-AR" sz="1200" i="1" smtClean="0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s-AR" sz="12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s-AR" sz="1200" i="1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lang="es-AR" sz="12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402336" lvl="1" indent="0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s-AR" sz="1200" b="0" i="1" smtClean="0">
                                  <a:latin typeface="Cambria Math"/>
                                </a:rPr>
                                <m:t>              </m:t>
                              </m:r>
                              <m:sSubSup>
                                <m:sSubSupPr>
                                  <m:ctrlPr>
                                    <a:rPr lang="es-A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𝑅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bSup>
                              <m:r>
                                <a:rPr lang="es-AR" sz="1200" i="1"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s-AR" sz="1200" dirty="0" smtClean="0">
                              <a:solidFill>
                                <a:schemeClr val="tx1"/>
                              </a:solidFill>
                              <a:sym typeface="Symbol"/>
                            </a:rPr>
                            <a:t>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a14:m>
                          <a:endParaRPr lang="es-AR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402336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Verdana"/>
                            <a:buNone/>
                            <a:tabLst/>
                            <a:defRPr/>
                          </a:pPr>
                          <a:r>
                            <a:rPr lang="es-AR" sz="1200" b="0" dirty="0" smtClean="0"/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s-AR" sz="1200" b="0" i="1" smtClean="0">
                                  <a:latin typeface="Cambria Math"/>
                                </a:rPr>
                                <m:t>0=∑</m:t>
                              </m:r>
                              <m:r>
                                <a:rPr lang="es-AR" sz="1200" b="0" i="1" smtClean="0">
                                  <a:latin typeface="Cambria Math"/>
                                </a:rPr>
                                <m:t>𝐹𝑥𝑖</m:t>
                              </m:r>
                            </m:oMath>
                          </a14:m>
                          <a:r>
                            <a:rPr lang="es-AR" sz="1200" dirty="0" smtClean="0"/>
                            <a:t> + Ex</a:t>
                          </a:r>
                        </a:p>
                        <a:p>
                          <a:pPr marL="402336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Verdana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1200" b="0" i="1" smtClean="0">
                                    <a:latin typeface="Cambria Math"/>
                                  </a:rPr>
                                  <m:t>0=∑</m:t>
                                </m:r>
                                <m:r>
                                  <a:rPr lang="es-AR" sz="1200" b="0" i="1" smtClean="0">
                                    <a:latin typeface="Cambria Math"/>
                                  </a:rPr>
                                  <m:t>𝐹𝑦𝑖</m:t>
                                </m:r>
                                <m:r>
                                  <m:rPr>
                                    <m:nor/>
                                  </m:rPr>
                                  <a:rPr lang="es-AR" sz="1200" dirty="0" smtClean="0"/>
                                  <m:t> + </m:t>
                                </m:r>
                                <m:r>
                                  <m:rPr>
                                    <m:nor/>
                                  </m:rPr>
                                  <a:rPr lang="es-AR" sz="1200" b="0" i="0" dirty="0" smtClean="0"/>
                                  <m:t>Ey</m:t>
                                </m:r>
                              </m:oMath>
                            </m:oMathPara>
                          </a14:m>
                          <a:endParaRPr lang="es-AR" sz="1200" dirty="0" smtClean="0"/>
                        </a:p>
                        <a:p>
                          <a:pPr marL="402336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Verdana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s-AR" sz="1200" b="0" i="1" smtClean="0">
                                  <a:latin typeface="Cambria Math"/>
                                </a:rPr>
                                <m:t>      0</m:t>
                              </m:r>
                              <m:r>
                                <a:rPr lang="es-AR" sz="1200" i="1"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s-AR" sz="1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s-AR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p>
                                  </m:sSubSup>
                                </m:e>
                              </m:nary>
                            </m:oMath>
                          </a14:m>
                          <a:r>
                            <a:rPr lang="es-AR" sz="1200" dirty="0" smtClean="0">
                              <a:solidFill>
                                <a:schemeClr val="tx1"/>
                              </a:solidFill>
                            </a:rPr>
                            <a:t> +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a14:m>
                          <a:endParaRPr lang="es-AR" sz="12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678">
                    <a:tc gridSpan="2"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200" dirty="0" smtClean="0"/>
                            <a:t>2) 1 Ecuación Proyección sobre un Eje (No </a:t>
                          </a:r>
                          <a:r>
                            <a:rPr lang="es-AR" sz="1200" dirty="0" smtClean="0">
                              <a:sym typeface="Symbol"/>
                            </a:rPr>
                            <a:t> a 0M)</a:t>
                          </a:r>
                          <a:r>
                            <a:rPr lang="es-AR" sz="1200" dirty="0" smtClean="0"/>
                            <a:t>+ 2 Momentos Puntos Cualquiera</a:t>
                          </a:r>
                          <a:endParaRPr lang="es-AR" sz="1200" i="1" dirty="0" smtClean="0">
                            <a:latin typeface="Cambria Math"/>
                          </a:endParaRPr>
                        </a:p>
                        <a:p>
                          <a:endParaRPr lang="es-AR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14517">
                    <a:tc>
                      <a:txBody>
                        <a:bodyPr/>
                        <a:lstStyle/>
                        <a:p>
                          <a:pPr marL="402336" lvl="1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1200" i="1" smtClean="0">
                                    <a:latin typeface="Cambria Math"/>
                                  </a:rPr>
                                  <m:t>𝑅𝑥</m:t>
                                </m:r>
                                <m:r>
                                  <a:rPr lang="es-AR" sz="1200" i="1" smtClean="0">
                                    <a:latin typeface="Cambria Math"/>
                                  </a:rPr>
                                  <m:t>=</m:t>
                                </m:r>
                                <m:r>
                                  <a:rPr lang="es-AR" sz="1200" i="1" smtClean="0">
                                    <a:latin typeface="Cambria Math"/>
                                  </a:rPr>
                                  <m:t>𝐹𝑥𝑖</m:t>
                                </m:r>
                              </m:oMath>
                            </m:oMathPara>
                          </a14:m>
                          <a:endParaRPr lang="es-AR" sz="1200" dirty="0"/>
                        </a:p>
                        <a:p>
                          <a:pPr marL="402336" lvl="1" indent="0">
                            <a:buNone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             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𝑅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sup>
                              </m:sSubSup>
                              <m:r>
                                <a:rPr lang="es-AR" sz="1200" i="1"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s-AR" sz="1200" dirty="0" smtClean="0">
                              <a:solidFill>
                                <a:schemeClr val="tx1"/>
                              </a:solidFill>
                              <a:sym typeface="Symbol"/>
                            </a:rPr>
                            <a:t>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sup>
                              </m:sSubSup>
                            </m:oMath>
                          </a14:m>
                          <a:endParaRPr lang="es-AR" sz="12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402336" lvl="1" indent="0">
                            <a:buNone/>
                          </a:pPr>
                          <a:r>
                            <a:rPr lang="es-AR" sz="1200" b="0" dirty="0" smtClean="0"/>
                            <a:t>          </a:t>
                          </a:r>
                          <a14:m>
                            <m:oMath xmlns:m="http://schemas.openxmlformats.org/officeDocument/2006/math">
                              <m:r>
                                <a:rPr lang="es-AR" sz="1200" b="0" i="1" smtClean="0">
                                  <a:latin typeface="Cambria Math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s-A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𝑅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bSup>
                              <m:r>
                                <a:rPr lang="es-AR" sz="1200" i="1"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s-AR" sz="1200" dirty="0" smtClean="0">
                              <a:solidFill>
                                <a:schemeClr val="tx1"/>
                              </a:solidFill>
                              <a:sym typeface="Symbol"/>
                            </a:rPr>
                            <a:t>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a14:m>
                          <a:endParaRPr lang="es-AR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402336" lvl="1" indent="0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s-AR" sz="12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s-AR" sz="120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s-AR" sz="1200" i="1" smtClean="0">
                                  <a:latin typeface="Cambria Math"/>
                                  <a:sym typeface="Symbol"/>
                                </a:rPr>
                                <m:t></m:t>
                              </m:r>
                              <m:r>
                                <a:rPr lang="es-AR" sz="1200" i="1" smtClean="0">
                                  <a:latin typeface="Cambria Math"/>
                                </a:rPr>
                                <m:t>𝐹𝑥𝑖</m:t>
                              </m:r>
                            </m:oMath>
                          </a14:m>
                          <a:r>
                            <a:rPr lang="es-AR" sz="1200" dirty="0" smtClean="0"/>
                            <a:t> +Ex</a:t>
                          </a:r>
                          <a:endParaRPr lang="es-AR" sz="1200" dirty="0"/>
                        </a:p>
                        <a:p>
                          <a:pPr marL="402336" lvl="1" indent="0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s-AR" sz="12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s-AR" sz="1200" i="1"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s-AR" sz="1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s-AR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𝑀</m:t>
                                      </m:r>
                                    </m:sup>
                                  </m:sSubSup>
                                </m:e>
                              </m:nary>
                            </m:oMath>
                          </a14:m>
                          <a:r>
                            <a:rPr lang="es-AR" sz="1200" dirty="0" smtClean="0">
                              <a:solidFill>
                                <a:schemeClr val="tx1"/>
                              </a:solidFill>
                            </a:rPr>
                            <a:t>+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sup>
                              </m:sSubSup>
                            </m:oMath>
                          </a14:m>
                          <a:endParaRPr lang="es-AR" sz="12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402336" lvl="1" indent="0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s-AR" sz="1200" b="0" i="1" smtClean="0">
                                  <a:latin typeface="Cambria Math"/>
                                </a:rPr>
                                <m:t> 0</m:t>
                              </m:r>
                              <m:r>
                                <a:rPr lang="es-AR" sz="1200" i="1"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s-AR" sz="1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s-AR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p>
                                  </m:sSubSup>
                                </m:e>
                              </m:nary>
                            </m:oMath>
                          </a14:m>
                          <a:r>
                            <a:rPr lang="es-AR" sz="1200" dirty="0" smtClean="0">
                              <a:solidFill>
                                <a:schemeClr val="tx1"/>
                              </a:solidFill>
                            </a:rPr>
                            <a:t> +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a14:m>
                          <a:endParaRPr lang="es-AR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1227">
                    <a:tc gridSpan="2"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200" dirty="0" smtClean="0"/>
                            <a:t>3) 3 Ecuaciones Momentos si los puntos no están</a:t>
                          </a:r>
                          <a:r>
                            <a:rPr lang="es-AR" sz="1200" baseline="0" dirty="0" smtClean="0"/>
                            <a:t> alineados entre Si</a:t>
                          </a:r>
                          <a:endParaRPr lang="es-AR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708893">
                    <a:tc>
                      <a:txBody>
                        <a:bodyPr/>
                        <a:lstStyle/>
                        <a:p>
                          <a:pPr marL="402336" lvl="1" indent="0">
                            <a:buNone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             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𝑅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sup>
                              </m:sSubSup>
                              <m:r>
                                <a:rPr lang="es-AR" sz="1200" i="1"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s-AR" sz="1200" dirty="0" smtClean="0">
                              <a:solidFill>
                                <a:schemeClr val="tx1"/>
                              </a:solidFill>
                              <a:sym typeface="Symbol"/>
                            </a:rPr>
                            <a:t>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sup>
                              </m:sSubSup>
                            </m:oMath>
                          </a14:m>
                          <a:endParaRPr lang="es-AR" sz="12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402336" lvl="1" indent="0">
                            <a:buNone/>
                          </a:pPr>
                          <a:r>
                            <a:rPr lang="es-AR" sz="1200" b="0" dirty="0" smtClean="0"/>
                            <a:t>          </a:t>
                          </a:r>
                          <a14:m>
                            <m:oMath xmlns:m="http://schemas.openxmlformats.org/officeDocument/2006/math">
                              <m:r>
                                <a:rPr lang="es-AR" sz="1200" b="0" i="1" smtClean="0">
                                  <a:latin typeface="Cambria Math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s-A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𝑅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bSup>
                              <m:r>
                                <a:rPr lang="es-AR" sz="1200" i="1"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s-AR" sz="1200" dirty="0" smtClean="0">
                              <a:solidFill>
                                <a:schemeClr val="tx1"/>
                              </a:solidFill>
                              <a:sym typeface="Symbol"/>
                            </a:rPr>
                            <a:t>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a14:m>
                          <a:endParaRPr lang="es-AR" sz="12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402336" lvl="1" indent="0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s-AR" sz="1200" b="0" i="1" smtClean="0">
                                  <a:latin typeface="Cambria Math"/>
                                </a:rPr>
                                <m:t>              </m:t>
                              </m:r>
                              <m:sSubSup>
                                <m:sSubSupPr>
                                  <m:ctrlPr>
                                    <a:rPr lang="es-A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𝑅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𝐴</m:t>
                                  </m:r>
                                </m:sup>
                              </m:sSubSup>
                              <m:r>
                                <a:rPr lang="es-AR" sz="1200" i="1"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s-AR" sz="1200" dirty="0" smtClean="0">
                              <a:solidFill>
                                <a:schemeClr val="tx1"/>
                              </a:solidFill>
                              <a:sym typeface="Symbol"/>
                            </a:rPr>
                            <a:t>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𝐴</m:t>
                                  </m:r>
                                </m:sup>
                              </m:sSubSup>
                            </m:oMath>
                          </a14:m>
                          <a:endParaRPr lang="es-AR" sz="12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402336" lvl="1" indent="0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s-AR" sz="12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s-AR" sz="1200" i="1"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s-AR" sz="1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s-AR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𝑀</m:t>
                                      </m:r>
                                    </m:sup>
                                  </m:sSubSup>
                                </m:e>
                              </m:nary>
                            </m:oMath>
                          </a14:m>
                          <a:r>
                            <a:rPr lang="es-AR" sz="1200" dirty="0" smtClean="0">
                              <a:solidFill>
                                <a:schemeClr val="tx1"/>
                              </a:solidFill>
                            </a:rPr>
                            <a:t>+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sup>
                              </m:sSubSup>
                            </m:oMath>
                          </a14:m>
                          <a:endParaRPr lang="es-AR" sz="12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402336" lvl="1" indent="0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s-AR" sz="1200" b="0" i="1" smtClean="0">
                                  <a:latin typeface="Cambria Math"/>
                                </a:rPr>
                                <m:t> 0</m:t>
                              </m:r>
                              <m:r>
                                <a:rPr lang="es-AR" sz="1200" i="1"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s-AR" sz="1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s-AR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p>
                                  </m:sSubSup>
                                </m:e>
                              </m:nary>
                            </m:oMath>
                          </a14:m>
                          <a:r>
                            <a:rPr lang="es-AR" sz="1200" dirty="0" smtClean="0">
                              <a:solidFill>
                                <a:schemeClr val="tx1"/>
                              </a:solidFill>
                            </a:rPr>
                            <a:t> +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a14:m>
                          <a:endParaRPr lang="es-AR" sz="14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402336" lvl="1" indent="0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s-AR" sz="14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s-AR" sz="1400" i="1"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s-AR" sz="1400" dirty="0" smtClean="0">
                              <a:solidFill>
                                <a:schemeClr val="tx1"/>
                              </a:solidFill>
                              <a:sym typeface="Symbol"/>
                            </a:rPr>
                            <a:t>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4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4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s-AR" sz="14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s-AR" sz="1400" b="0" i="1" smtClean="0">
                                      <a:latin typeface="Cambria Math"/>
                                    </a:rPr>
                                    <m:t>𝐴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s-AR" sz="1400" dirty="0" smtClean="0">
                              <a:solidFill>
                                <a:schemeClr val="tx1"/>
                              </a:solidFill>
                            </a:rPr>
                            <a:t> +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4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400" b="0" i="1" smtClean="0"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es-AR" sz="14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s-AR" sz="1400" b="0" i="1" smtClean="0">
                                      <a:latin typeface="Cambria Math"/>
                                    </a:rPr>
                                    <m:t>𝐴</m:t>
                                  </m:r>
                                </m:sup>
                              </m:sSubSup>
                            </m:oMath>
                          </a14:m>
                          <a:endParaRPr lang="es-AR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12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6846661"/>
                  </p:ext>
                </p:extLst>
              </p:nvPr>
            </p:nvGraphicFramePr>
            <p:xfrm>
              <a:off x="3347864" y="1484785"/>
              <a:ext cx="5688632" cy="40324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72741"/>
                    <a:gridCol w="2715891"/>
                  </a:tblGrid>
                  <a:tr h="671261">
                    <a:tc>
                      <a:txBody>
                        <a:bodyPr/>
                        <a:lstStyle/>
                        <a:p>
                          <a:pPr marL="0" lvl="0" indent="-54864">
                            <a:buFont typeface="Verdana"/>
                            <a:buNone/>
                          </a:pPr>
                          <a:r>
                            <a:rPr lang="es-AR" sz="1200" b="1" dirty="0" smtClean="0">
                              <a:solidFill>
                                <a:schemeClr val="tx1"/>
                              </a:solidFill>
                            </a:rPr>
                            <a:t>REDUCCION – Mismo efecto</a:t>
                          </a:r>
                        </a:p>
                        <a:p>
                          <a:pPr marL="0" lvl="0" indent="-54864">
                            <a:buFont typeface="Verdana"/>
                            <a:buNone/>
                          </a:pPr>
                          <a:r>
                            <a:rPr lang="es-AR" sz="1200" b="1" dirty="0" smtClean="0">
                              <a:solidFill>
                                <a:schemeClr val="tx1"/>
                              </a:solidFill>
                            </a:rPr>
                            <a:t>ECUACION DE EQUIVALENCIA</a:t>
                          </a:r>
                          <a:endParaRPr lang="es-AR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-54864" algn="l" rtl="0" eaLnBrk="1" latinLnBrk="0" hangingPunct="1">
                            <a:buFont typeface="Verdana"/>
                            <a:buNone/>
                          </a:pPr>
                          <a:r>
                            <a:rPr kumimoji="0" lang="es-AR" sz="12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EQUILIBRIO – Sin Movimiento</a:t>
                          </a:r>
                        </a:p>
                        <a:p>
                          <a:pPr marL="0" lvl="0" indent="-54864" algn="l" rtl="0" eaLnBrk="1" latinLnBrk="0" hangingPunct="1">
                            <a:buFont typeface="Verdana"/>
                            <a:buNone/>
                          </a:pPr>
                          <a:r>
                            <a:rPr kumimoji="0" lang="es-AR" sz="12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ECUACION DE EQUILIBRIO</a:t>
                          </a:r>
                        </a:p>
                        <a:p>
                          <a:endParaRPr lang="es-AR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57678">
                    <a:tc gridSpan="2">
                      <a:txBody>
                        <a:bodyPr/>
                        <a:lstStyle/>
                        <a:p>
                          <a:pPr marL="402336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400" dirty="0" smtClean="0"/>
                            <a:t>1) </a:t>
                          </a:r>
                          <a:r>
                            <a:rPr lang="es-AR" sz="1400" dirty="0" smtClean="0"/>
                            <a:t>2 </a:t>
                          </a:r>
                          <a:r>
                            <a:rPr lang="es-AR" sz="1400" dirty="0" smtClean="0"/>
                            <a:t>Ecuaciones </a:t>
                          </a:r>
                          <a:r>
                            <a:rPr lang="es-AR" sz="1400" dirty="0" smtClean="0"/>
                            <a:t>Proyección + 1 Momentos Punto Cualquiera</a:t>
                          </a:r>
                          <a:endParaRPr lang="es-AR" sz="14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651193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173832" r="-91393" b="-3775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09663" t="-173832" r="-225" b="-377570"/>
                          </a:stretch>
                        </a:blipFill>
                      </a:tcPr>
                    </a:tc>
                  </a:tr>
                  <a:tr h="457678">
                    <a:tc gridSpan="2"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200" dirty="0" smtClean="0"/>
                            <a:t>2) 1 Ecuación Proyección sobre un Eje (No </a:t>
                          </a:r>
                          <a:r>
                            <a:rPr lang="es-AR" sz="1200" dirty="0" smtClean="0">
                              <a:sym typeface="Symbol"/>
                            </a:rPr>
                            <a:t> a </a:t>
                          </a:r>
                          <a:r>
                            <a:rPr lang="es-AR" sz="1200" dirty="0" smtClean="0">
                              <a:sym typeface="Symbol"/>
                            </a:rPr>
                            <a:t>0M</a:t>
                          </a:r>
                          <a:r>
                            <a:rPr lang="es-AR" sz="1200" dirty="0" smtClean="0">
                              <a:sym typeface="Symbol"/>
                            </a:rPr>
                            <a:t>)</a:t>
                          </a:r>
                          <a:r>
                            <a:rPr lang="es-AR" sz="1200" dirty="0" smtClean="0"/>
                            <a:t>+ </a:t>
                          </a:r>
                          <a:r>
                            <a:rPr lang="es-AR" sz="1200" dirty="0" smtClean="0"/>
                            <a:t>2 </a:t>
                          </a:r>
                          <a:r>
                            <a:rPr lang="es-AR" sz="1200" dirty="0" smtClean="0"/>
                            <a:t>Momentos </a:t>
                          </a:r>
                          <a:r>
                            <a:rPr lang="es-AR" sz="1200" dirty="0" smtClean="0"/>
                            <a:t>Puntos </a:t>
                          </a:r>
                          <a:r>
                            <a:rPr lang="es-AR" sz="1200" dirty="0" smtClean="0"/>
                            <a:t>Cualquiera</a:t>
                          </a:r>
                          <a:endParaRPr lang="es-AR" sz="1200" i="1" dirty="0" smtClean="0">
                            <a:latin typeface="Cambria Math"/>
                          </a:endParaRPr>
                        </a:p>
                        <a:p>
                          <a:endParaRPr lang="es-AR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714517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314530" r="-91393" b="-181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09663" t="-314530" r="-225" b="-181197"/>
                          </a:stretch>
                        </a:blipFill>
                      </a:tcPr>
                    </a:tc>
                  </a:tr>
                  <a:tr h="371227">
                    <a:tc gridSpan="2"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200" dirty="0" smtClean="0"/>
                            <a:t>3) </a:t>
                          </a:r>
                          <a:r>
                            <a:rPr lang="es-AR" sz="1200" dirty="0" smtClean="0"/>
                            <a:t>3 </a:t>
                          </a:r>
                          <a:r>
                            <a:rPr lang="es-AR" sz="1200" dirty="0" smtClean="0"/>
                            <a:t>Ecuaciones Momentos si los puntos no están</a:t>
                          </a:r>
                          <a:r>
                            <a:rPr lang="es-AR" sz="1200" baseline="0" dirty="0" smtClean="0"/>
                            <a:t> alineados </a:t>
                          </a:r>
                          <a:r>
                            <a:rPr lang="es-AR" sz="1200" baseline="0" dirty="0" smtClean="0"/>
                            <a:t>entre Si</a:t>
                          </a:r>
                          <a:endParaRPr lang="es-AR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708893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470690" r="-91393" b="-301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09663" t="-470690" r="-225" b="-3017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69" y="1196752"/>
            <a:ext cx="224948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4" name="43 Conector recto de flecha"/>
          <p:cNvCxnSpPr/>
          <p:nvPr/>
        </p:nvCxnSpPr>
        <p:spPr>
          <a:xfrm flipH="1">
            <a:off x="1026369" y="1549789"/>
            <a:ext cx="212527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52" y="1268760"/>
            <a:ext cx="3365284" cy="224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Elipse"/>
          <p:cNvSpPr/>
          <p:nvPr/>
        </p:nvSpPr>
        <p:spPr>
          <a:xfrm>
            <a:off x="1239509" y="2132856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8" name="47 Elipse"/>
          <p:cNvSpPr/>
          <p:nvPr/>
        </p:nvSpPr>
        <p:spPr>
          <a:xfrm>
            <a:off x="2123728" y="2564904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9" name="48 Elipse"/>
          <p:cNvSpPr/>
          <p:nvPr/>
        </p:nvSpPr>
        <p:spPr>
          <a:xfrm>
            <a:off x="2798089" y="1484784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1" name="50 CuadroTexto"/>
          <p:cNvSpPr txBox="1"/>
          <p:nvPr/>
        </p:nvSpPr>
        <p:spPr>
          <a:xfrm>
            <a:off x="927244" y="1984194"/>
            <a:ext cx="36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M</a:t>
            </a:r>
            <a:endParaRPr lang="es-AR" dirty="0"/>
          </a:p>
        </p:txBody>
      </p:sp>
      <p:sp>
        <p:nvSpPr>
          <p:cNvPr id="53" name="52 CuadroTexto"/>
          <p:cNvSpPr txBox="1"/>
          <p:nvPr/>
        </p:nvSpPr>
        <p:spPr>
          <a:xfrm>
            <a:off x="2171421" y="2489632"/>
            <a:ext cx="36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</a:t>
            </a:r>
            <a:endParaRPr lang="es-AR" dirty="0"/>
          </a:p>
        </p:txBody>
      </p:sp>
      <p:sp>
        <p:nvSpPr>
          <p:cNvPr id="56" name="55 CuadroTexto"/>
          <p:cNvSpPr txBox="1"/>
          <p:nvPr/>
        </p:nvSpPr>
        <p:spPr>
          <a:xfrm>
            <a:off x="2534813" y="1179632"/>
            <a:ext cx="36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0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6700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5733398"/>
          </a:xfrm>
        </p:spPr>
        <p:txBody>
          <a:bodyPr>
            <a:normAutofit/>
          </a:bodyPr>
          <a:lstStyle/>
          <a:p>
            <a:r>
              <a:rPr lang="es-AR" b="1" u="sng" dirty="0" smtClean="0">
                <a:effectLst/>
              </a:rPr>
              <a:t>ESTATICA</a:t>
            </a:r>
            <a:r>
              <a:rPr lang="es-AR" b="1" dirty="0" smtClean="0"/>
              <a:t>: </a:t>
            </a:r>
            <a:br>
              <a:rPr lang="es-AR" b="1" dirty="0" smtClean="0"/>
            </a:br>
            <a:r>
              <a:rPr lang="es-AR" b="1" dirty="0" smtClean="0"/>
              <a:t>Estudio del Equilibrio de los Cuerpos</a:t>
            </a:r>
            <a:br>
              <a:rPr lang="es-AR" b="1" dirty="0" smtClean="0"/>
            </a:br>
            <a:r>
              <a:rPr lang="es-AR" b="1" dirty="0"/>
              <a:t/>
            </a:r>
            <a:br>
              <a:rPr lang="es-AR" b="1" dirty="0"/>
            </a:br>
            <a:r>
              <a:rPr lang="es-AR" b="1" u="sng" dirty="0" smtClean="0"/>
              <a:t>RESISTENCIA DE LOS MATERIALES</a:t>
            </a:r>
            <a:r>
              <a:rPr lang="es-AR" b="1" dirty="0" smtClean="0"/>
              <a:t>:</a:t>
            </a:r>
            <a:br>
              <a:rPr lang="es-AR" b="1" dirty="0" smtClean="0"/>
            </a:br>
            <a:r>
              <a:rPr lang="es-AR" b="1" dirty="0" smtClean="0"/>
              <a:t>Comportamiento de los cuerpos ante los Esfuerzos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281149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SISTEMA PLANO DE FUERZAS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75160" y="876156"/>
            <a:ext cx="7498080" cy="488142"/>
          </a:xfrm>
        </p:spPr>
        <p:txBody>
          <a:bodyPr>
            <a:normAutofit fontScale="77500" lnSpcReduction="20000"/>
          </a:bodyPr>
          <a:lstStyle/>
          <a:p>
            <a:pPr marL="402336" lvl="1" indent="0">
              <a:buNone/>
            </a:pPr>
            <a:r>
              <a:rPr lang="es-AR" sz="2400" b="1" dirty="0" smtClean="0"/>
              <a:t>FUERZAS NO CONCURRENTES – METODO DE RITTER</a:t>
            </a:r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/>
          </a:p>
          <a:p>
            <a:pPr marL="402336" lvl="1" indent="0" algn="ctr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639048" y="5805264"/>
            <a:ext cx="7498080" cy="22433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  <a:p>
            <a:endParaRPr lang="es-AR" dirty="0"/>
          </a:p>
        </p:txBody>
      </p:sp>
      <p:sp>
        <p:nvSpPr>
          <p:cNvPr id="42" name="41 Flecha circular"/>
          <p:cNvSpPr/>
          <p:nvPr/>
        </p:nvSpPr>
        <p:spPr>
          <a:xfrm rot="1563224" flipH="1">
            <a:off x="6409523" y="4633983"/>
            <a:ext cx="607824" cy="727867"/>
          </a:xfrm>
          <a:prstGeom prst="circularArrow">
            <a:avLst>
              <a:gd name="adj1" fmla="val 0"/>
              <a:gd name="adj2" fmla="val 1933194"/>
              <a:gd name="adj3" fmla="val 176307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6543336" y="4722203"/>
            <a:ext cx="467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+</a:t>
            </a:r>
            <a:endParaRPr lang="es-AR" sz="2400" dirty="0"/>
          </a:p>
        </p:txBody>
      </p:sp>
      <p:sp>
        <p:nvSpPr>
          <p:cNvPr id="32" name="2 Marcador de contenido"/>
          <p:cNvSpPr txBox="1">
            <a:spLocks/>
          </p:cNvSpPr>
          <p:nvPr/>
        </p:nvSpPr>
        <p:spPr>
          <a:xfrm>
            <a:off x="755576" y="1257792"/>
            <a:ext cx="3528392" cy="2725819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r>
              <a:rPr lang="es-AR" sz="2000" b="1" dirty="0" smtClean="0"/>
              <a:t>METODO GRAFICO -  ANALITICO</a:t>
            </a:r>
          </a:p>
          <a:p>
            <a:pPr marL="402336" lvl="1" indent="0">
              <a:buFont typeface="Verdana"/>
              <a:buNone/>
            </a:pPr>
            <a:r>
              <a:rPr lang="es-AR" sz="1700" dirty="0" smtClean="0"/>
              <a:t>DISTANCIAS: Gráficamente (también vale usar trigonometría) </a:t>
            </a:r>
          </a:p>
          <a:p>
            <a:pPr marL="402336" lvl="1" indent="0">
              <a:buFont typeface="Verdana"/>
              <a:buNone/>
            </a:pPr>
            <a:r>
              <a:rPr lang="es-AR" sz="1700" dirty="0" smtClean="0"/>
              <a:t>CALCULO:  Analítico </a:t>
            </a:r>
          </a:p>
          <a:p>
            <a:pPr marL="402336" lvl="1" indent="0">
              <a:buNone/>
            </a:pPr>
            <a:r>
              <a:rPr lang="es-AR" sz="1700" dirty="0">
                <a:sym typeface="Symbol"/>
              </a:rPr>
              <a:t>Se usa cuando para hallar fuerzas cuyas rectas de acción se cortan 2 a 2:</a:t>
            </a:r>
            <a:endParaRPr lang="es-AR" sz="1700" dirty="0"/>
          </a:p>
          <a:p>
            <a:pPr marL="402336" lvl="1" indent="0">
              <a:buFont typeface="Verdana"/>
              <a:buNone/>
            </a:pPr>
            <a:endParaRPr lang="es-AR" sz="1700" dirty="0" smtClean="0"/>
          </a:p>
          <a:p>
            <a:pPr marL="402336" lvl="1" indent="0">
              <a:buFont typeface="Verdana"/>
              <a:buNone/>
            </a:pPr>
            <a:endParaRPr lang="es-AR" sz="1700" b="0" dirty="0" smtClean="0">
              <a:sym typeface="Symbol"/>
            </a:endParaRPr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sz="2400" dirty="0"/>
          </a:p>
          <a:p>
            <a:pPr marL="402336" lvl="1" indent="0">
              <a:buFont typeface="Verdana"/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  <a:p>
            <a:pPr marL="402336" lvl="1" indent="0" algn="ctr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4621729" y="2760199"/>
            <a:ext cx="2929155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4549721" y="2976223"/>
            <a:ext cx="30011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 flipV="1">
            <a:off x="6685961" y="2328151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4920556" y="2983185"/>
            <a:ext cx="467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A</a:t>
            </a:r>
            <a:endParaRPr lang="es-AR" sz="20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6727022" y="2662743"/>
            <a:ext cx="467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B</a:t>
            </a:r>
            <a:endParaRPr lang="es-AR" sz="20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6685961" y="3783556"/>
            <a:ext cx="467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C</a:t>
            </a:r>
            <a:endParaRPr lang="es-AR" sz="2000" dirty="0"/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5143527" y="2976223"/>
            <a:ext cx="135041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6009749" y="2627706"/>
            <a:ext cx="67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err="1" smtClean="0"/>
              <a:t>Fab</a:t>
            </a:r>
            <a:endParaRPr lang="es-AR" sz="2000" dirty="0"/>
          </a:p>
        </p:txBody>
      </p:sp>
      <p:cxnSp>
        <p:nvCxnSpPr>
          <p:cNvPr id="36" name="35 Conector recto de flecha"/>
          <p:cNvCxnSpPr/>
          <p:nvPr/>
        </p:nvCxnSpPr>
        <p:spPr>
          <a:xfrm>
            <a:off x="5143527" y="2976223"/>
            <a:ext cx="1350410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CuadroTexto"/>
          <p:cNvSpPr txBox="1"/>
          <p:nvPr/>
        </p:nvSpPr>
        <p:spPr>
          <a:xfrm>
            <a:off x="5459824" y="3300259"/>
            <a:ext cx="67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err="1" smtClean="0"/>
              <a:t>Fac</a:t>
            </a:r>
            <a:endParaRPr lang="es-AR" sz="2000" dirty="0"/>
          </a:p>
        </p:txBody>
      </p:sp>
      <p:cxnSp>
        <p:nvCxnSpPr>
          <p:cNvPr id="46" name="45 Conector recto de flecha"/>
          <p:cNvCxnSpPr/>
          <p:nvPr/>
        </p:nvCxnSpPr>
        <p:spPr>
          <a:xfrm>
            <a:off x="6685961" y="2976223"/>
            <a:ext cx="0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CuadroTexto"/>
          <p:cNvSpPr txBox="1"/>
          <p:nvPr/>
        </p:nvSpPr>
        <p:spPr>
          <a:xfrm>
            <a:off x="6799915" y="3062853"/>
            <a:ext cx="67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err="1" smtClean="0"/>
              <a:t>Fbc</a:t>
            </a:r>
            <a:endParaRPr lang="es-AR" sz="2000" dirty="0"/>
          </a:p>
        </p:txBody>
      </p:sp>
      <p:sp>
        <p:nvSpPr>
          <p:cNvPr id="50" name="2 Marcador de contenido"/>
          <p:cNvSpPr txBox="1">
            <a:spLocks/>
          </p:cNvSpPr>
          <p:nvPr/>
        </p:nvSpPr>
        <p:spPr>
          <a:xfrm>
            <a:off x="4524603" y="1239737"/>
            <a:ext cx="4769688" cy="98773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28016" lvl="1" indent="0">
              <a:spcBef>
                <a:spcPts val="600"/>
              </a:spcBef>
              <a:buSzPct val="80000"/>
              <a:buNone/>
            </a:pPr>
            <a:r>
              <a:rPr lang="es-AR" sz="1900" dirty="0" smtClean="0"/>
              <a:t>1) </a:t>
            </a:r>
            <a:r>
              <a:rPr lang="es-AR" sz="1700" dirty="0"/>
              <a:t>Las rectas se cortan en 3 Puntos Propios – Se plantean 3 Ecuaciones de Momentos Ecuaciones Momentos.</a:t>
            </a:r>
          </a:p>
          <a:p>
            <a:pPr marL="128016" indent="0">
              <a:buFont typeface="Verdana"/>
              <a:buNone/>
            </a:pPr>
            <a:endParaRPr lang="es-AR" sz="1700" dirty="0"/>
          </a:p>
          <a:p>
            <a:pPr marL="128016" indent="0">
              <a:buNone/>
            </a:pPr>
            <a:endParaRPr lang="es-AR" sz="19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sz="2400" dirty="0"/>
          </a:p>
          <a:p>
            <a:pPr marL="402336" lvl="1" indent="0">
              <a:buFont typeface="Verdana"/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  <a:p>
            <a:pPr marL="402336" lvl="1" indent="0" algn="ctr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52" name="2 Marcador de contenido"/>
          <p:cNvSpPr txBox="1">
            <a:spLocks/>
          </p:cNvSpPr>
          <p:nvPr/>
        </p:nvSpPr>
        <p:spPr>
          <a:xfrm>
            <a:off x="1259632" y="3900424"/>
            <a:ext cx="4575029" cy="24809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70916" lvl="1" indent="-342900">
              <a:spcBef>
                <a:spcPts val="600"/>
              </a:spcBef>
              <a:buSzPct val="80000"/>
              <a:buAutoNum type="arabicParenR"/>
            </a:pPr>
            <a:r>
              <a:rPr lang="es-AR" sz="1700" dirty="0" smtClean="0"/>
              <a:t>Elijo Sistema de Coordenadas</a:t>
            </a:r>
          </a:p>
          <a:p>
            <a:pPr marL="470916" lvl="1" indent="-342900">
              <a:spcBef>
                <a:spcPts val="600"/>
              </a:spcBef>
              <a:buSzPct val="80000"/>
              <a:buAutoNum type="arabicParenR"/>
            </a:pPr>
            <a:r>
              <a:rPr lang="es-AR" sz="1700" dirty="0" smtClean="0"/>
              <a:t>Adopto sentido positivo de fuerzas</a:t>
            </a:r>
          </a:p>
          <a:p>
            <a:pPr marL="470916" lvl="1" indent="-342900">
              <a:spcBef>
                <a:spcPts val="600"/>
              </a:spcBef>
              <a:buSzPct val="80000"/>
              <a:buAutoNum type="arabicParenR"/>
            </a:pPr>
            <a:r>
              <a:rPr lang="es-AR" sz="1700" dirty="0" smtClean="0"/>
              <a:t>Planteo las 3 Ecuaciones de Momentos en los puntos de </a:t>
            </a:r>
            <a:r>
              <a:rPr lang="es-AR" sz="1700" dirty="0" err="1" smtClean="0"/>
              <a:t>Interseccion</a:t>
            </a:r>
            <a:r>
              <a:rPr lang="es-AR" sz="1700" dirty="0" smtClean="0"/>
              <a:t>:</a:t>
            </a:r>
          </a:p>
          <a:p>
            <a:pPr marL="470916" lvl="1" indent="-342900">
              <a:spcBef>
                <a:spcPts val="600"/>
              </a:spcBef>
              <a:buSzPct val="80000"/>
              <a:buAutoNum type="arabicParenR"/>
            </a:pPr>
            <a:r>
              <a:rPr lang="es-AR" sz="1700" dirty="0" smtClean="0">
                <a:sym typeface="Symbol"/>
              </a:rPr>
              <a:t>MA=0  -</a:t>
            </a:r>
            <a:r>
              <a:rPr lang="es-AR" sz="1700" dirty="0" err="1" smtClean="0">
                <a:sym typeface="Symbol"/>
              </a:rPr>
              <a:t>Fbc</a:t>
            </a:r>
            <a:r>
              <a:rPr lang="es-AR" sz="1700" dirty="0" smtClean="0">
                <a:sym typeface="Symbol"/>
              </a:rPr>
              <a:t>. da -</a:t>
            </a:r>
            <a:r>
              <a:rPr lang="es-AR" sz="1700" dirty="0" err="1" smtClean="0">
                <a:sym typeface="Symbol"/>
              </a:rPr>
              <a:t>Rd</a:t>
            </a:r>
            <a:r>
              <a:rPr lang="es-AR" sz="1400" dirty="0" err="1" smtClean="0">
                <a:sym typeface="Symbol"/>
              </a:rPr>
              <a:t>AR</a:t>
            </a:r>
            <a:r>
              <a:rPr lang="es-AR" sz="1700" dirty="0" smtClean="0">
                <a:sym typeface="Symbol"/>
              </a:rPr>
              <a:t>=0</a:t>
            </a:r>
          </a:p>
          <a:p>
            <a:pPr marL="470916" lvl="1" indent="-342900">
              <a:spcBef>
                <a:spcPts val="600"/>
              </a:spcBef>
              <a:buSzPct val="80000"/>
              <a:buFont typeface="Verdana"/>
              <a:buAutoNum type="arabicParenR"/>
            </a:pPr>
            <a:r>
              <a:rPr lang="es-AR" sz="1700" dirty="0">
                <a:sym typeface="Symbol"/>
              </a:rPr>
              <a:t></a:t>
            </a:r>
            <a:r>
              <a:rPr lang="es-AR" sz="1700" dirty="0" smtClean="0">
                <a:sym typeface="Symbol"/>
              </a:rPr>
              <a:t>MB=0  </a:t>
            </a:r>
            <a:r>
              <a:rPr lang="es-AR" sz="1700" dirty="0" err="1" smtClean="0">
                <a:sym typeface="Symbol"/>
              </a:rPr>
              <a:t>Fac</a:t>
            </a:r>
            <a:r>
              <a:rPr lang="es-AR" sz="1700" dirty="0">
                <a:sym typeface="Symbol"/>
              </a:rPr>
              <a:t>. </a:t>
            </a:r>
            <a:r>
              <a:rPr lang="es-AR" sz="1700" dirty="0" err="1" smtClean="0">
                <a:sym typeface="Symbol"/>
              </a:rPr>
              <a:t>db</a:t>
            </a:r>
            <a:r>
              <a:rPr lang="es-AR" sz="1700" dirty="0" smtClean="0">
                <a:sym typeface="Symbol"/>
              </a:rPr>
              <a:t> –R </a:t>
            </a:r>
            <a:r>
              <a:rPr lang="es-AR" sz="1700" dirty="0" err="1" smtClean="0">
                <a:sym typeface="Symbol"/>
              </a:rPr>
              <a:t>d</a:t>
            </a:r>
            <a:r>
              <a:rPr lang="es-AR" sz="1400" dirty="0" err="1" smtClean="0">
                <a:sym typeface="Symbol"/>
              </a:rPr>
              <a:t>BR</a:t>
            </a:r>
            <a:r>
              <a:rPr lang="es-AR" sz="1700" dirty="0" smtClean="0">
                <a:sym typeface="Symbol"/>
              </a:rPr>
              <a:t>=0</a:t>
            </a:r>
          </a:p>
          <a:p>
            <a:pPr marL="470916" lvl="1" indent="-342900">
              <a:spcBef>
                <a:spcPts val="600"/>
              </a:spcBef>
              <a:buSzPct val="80000"/>
              <a:buFont typeface="Verdana"/>
              <a:buAutoNum type="arabicParenR"/>
            </a:pPr>
            <a:r>
              <a:rPr lang="es-AR" sz="1700" dirty="0">
                <a:sym typeface="Symbol"/>
              </a:rPr>
              <a:t></a:t>
            </a:r>
            <a:r>
              <a:rPr lang="es-AR" sz="1700" dirty="0" smtClean="0">
                <a:sym typeface="Symbol"/>
              </a:rPr>
              <a:t>MC=0  -</a:t>
            </a:r>
            <a:r>
              <a:rPr lang="es-AR" sz="1700" dirty="0" err="1" smtClean="0">
                <a:sym typeface="Symbol"/>
              </a:rPr>
              <a:t>Fab</a:t>
            </a:r>
            <a:r>
              <a:rPr lang="es-AR" sz="1700" dirty="0" smtClean="0">
                <a:sym typeface="Symbol"/>
              </a:rPr>
              <a:t>. dc </a:t>
            </a:r>
            <a:r>
              <a:rPr lang="es-AR" sz="1700" dirty="0">
                <a:sym typeface="Symbol"/>
              </a:rPr>
              <a:t>–R </a:t>
            </a:r>
            <a:r>
              <a:rPr lang="es-AR" sz="1700" dirty="0" err="1" smtClean="0">
                <a:sym typeface="Symbol"/>
              </a:rPr>
              <a:t>d</a:t>
            </a:r>
            <a:r>
              <a:rPr lang="es-AR" sz="1400" dirty="0" err="1" smtClean="0">
                <a:sym typeface="Symbol"/>
              </a:rPr>
              <a:t>CR</a:t>
            </a:r>
            <a:r>
              <a:rPr lang="es-AR" sz="1700" dirty="0" smtClean="0">
                <a:sym typeface="Symbol"/>
              </a:rPr>
              <a:t>=0</a:t>
            </a:r>
            <a:endParaRPr lang="es-AR" sz="1700" dirty="0">
              <a:sym typeface="Symbol"/>
            </a:endParaRPr>
          </a:p>
          <a:p>
            <a:pPr marL="470916" lvl="1" indent="-342900">
              <a:spcBef>
                <a:spcPts val="600"/>
              </a:spcBef>
              <a:buSzPct val="80000"/>
              <a:buAutoNum type="arabicParenR"/>
            </a:pPr>
            <a:endParaRPr lang="es-AR" sz="1700" dirty="0" smtClean="0"/>
          </a:p>
          <a:p>
            <a:pPr marL="470916" lvl="1" indent="-342900">
              <a:spcBef>
                <a:spcPts val="600"/>
              </a:spcBef>
              <a:buSzPct val="80000"/>
              <a:buAutoNum type="arabicParenR"/>
            </a:pPr>
            <a:endParaRPr lang="es-AR" sz="1700" dirty="0"/>
          </a:p>
          <a:p>
            <a:pPr marL="128016" indent="0">
              <a:buFont typeface="Verdana"/>
              <a:buNone/>
            </a:pPr>
            <a:endParaRPr lang="es-AR" sz="1700" dirty="0"/>
          </a:p>
          <a:p>
            <a:pPr marL="128016" indent="0">
              <a:buNone/>
            </a:pPr>
            <a:endParaRPr lang="es-AR" sz="19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sz="2400" dirty="0"/>
          </a:p>
          <a:p>
            <a:pPr marL="402336" lvl="1" indent="0">
              <a:buFont typeface="Verdana"/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  <a:p>
            <a:pPr marL="402336" lvl="1" indent="0" algn="ctr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cxnSp>
        <p:nvCxnSpPr>
          <p:cNvPr id="54" name="53 Conector recto de flecha"/>
          <p:cNvCxnSpPr/>
          <p:nvPr/>
        </p:nvCxnSpPr>
        <p:spPr>
          <a:xfrm>
            <a:off x="7550884" y="2132856"/>
            <a:ext cx="460818" cy="21602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57 CuadroTexto"/>
          <p:cNvSpPr txBox="1"/>
          <p:nvPr/>
        </p:nvSpPr>
        <p:spPr>
          <a:xfrm>
            <a:off x="8141128" y="3500314"/>
            <a:ext cx="67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R</a:t>
            </a:r>
            <a:endParaRPr lang="es-AR" sz="2000" dirty="0"/>
          </a:p>
        </p:txBody>
      </p:sp>
      <p:cxnSp>
        <p:nvCxnSpPr>
          <p:cNvPr id="59" name="58 Conector recto"/>
          <p:cNvCxnSpPr>
            <a:stCxn id="28" idx="0"/>
          </p:cNvCxnSpPr>
          <p:nvPr/>
        </p:nvCxnSpPr>
        <p:spPr>
          <a:xfrm flipV="1">
            <a:off x="5154322" y="2276872"/>
            <a:ext cx="2442014" cy="70631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60 CuadroTexto"/>
          <p:cNvSpPr txBox="1"/>
          <p:nvPr/>
        </p:nvSpPr>
        <p:spPr>
          <a:xfrm>
            <a:off x="6155831" y="2220591"/>
            <a:ext cx="67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err="1" smtClean="0"/>
              <a:t>d</a:t>
            </a:r>
            <a:r>
              <a:rPr lang="es-AR" sz="1600" dirty="0" err="1" smtClean="0"/>
              <a:t>AR</a:t>
            </a:r>
            <a:endParaRPr lang="es-AR" sz="1600" dirty="0"/>
          </a:p>
        </p:txBody>
      </p:sp>
      <p:cxnSp>
        <p:nvCxnSpPr>
          <p:cNvPr id="62" name="61 Conector recto"/>
          <p:cNvCxnSpPr/>
          <p:nvPr/>
        </p:nvCxnSpPr>
        <p:spPr>
          <a:xfrm flipV="1">
            <a:off x="6347855" y="2983186"/>
            <a:ext cx="338106" cy="6411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 flipV="1">
            <a:off x="6685961" y="2760199"/>
            <a:ext cx="982383" cy="2229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68 CuadroTexto"/>
          <p:cNvSpPr txBox="1"/>
          <p:nvPr/>
        </p:nvSpPr>
        <p:spPr>
          <a:xfrm>
            <a:off x="6939736" y="2420646"/>
            <a:ext cx="67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err="1" smtClean="0"/>
              <a:t>d</a:t>
            </a:r>
            <a:r>
              <a:rPr lang="es-AR" sz="1600" dirty="0" err="1" smtClean="0"/>
              <a:t>BR</a:t>
            </a:r>
            <a:endParaRPr lang="es-AR" sz="1600" dirty="0"/>
          </a:p>
        </p:txBody>
      </p:sp>
      <p:cxnSp>
        <p:nvCxnSpPr>
          <p:cNvPr id="70" name="69 Conector recto"/>
          <p:cNvCxnSpPr/>
          <p:nvPr/>
        </p:nvCxnSpPr>
        <p:spPr>
          <a:xfrm flipV="1">
            <a:off x="6703362" y="3462963"/>
            <a:ext cx="1181006" cy="27282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70 CuadroTexto"/>
          <p:cNvSpPr txBox="1"/>
          <p:nvPr/>
        </p:nvSpPr>
        <p:spPr>
          <a:xfrm>
            <a:off x="7197068" y="3573358"/>
            <a:ext cx="67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err="1" smtClean="0"/>
              <a:t>d</a:t>
            </a:r>
            <a:r>
              <a:rPr lang="es-AR" sz="1600" dirty="0" err="1" smtClean="0"/>
              <a:t>CR</a:t>
            </a:r>
            <a:endParaRPr lang="es-AR" sz="1600" dirty="0"/>
          </a:p>
        </p:txBody>
      </p:sp>
      <p:cxnSp>
        <p:nvCxnSpPr>
          <p:cNvPr id="1030" name="1029 Conector recto de flecha"/>
          <p:cNvCxnSpPr/>
          <p:nvPr/>
        </p:nvCxnSpPr>
        <p:spPr>
          <a:xfrm flipH="1">
            <a:off x="6136036" y="4581128"/>
            <a:ext cx="134009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 de flecha"/>
          <p:cNvCxnSpPr/>
          <p:nvPr/>
        </p:nvCxnSpPr>
        <p:spPr>
          <a:xfrm flipH="1">
            <a:off x="7476127" y="4570060"/>
            <a:ext cx="1" cy="855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80 CuadroTexto"/>
          <p:cNvSpPr txBox="1"/>
          <p:nvPr/>
        </p:nvSpPr>
        <p:spPr>
          <a:xfrm>
            <a:off x="6037223" y="4237057"/>
            <a:ext cx="67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x</a:t>
            </a:r>
            <a:endParaRPr lang="es-AR" sz="2000" dirty="0"/>
          </a:p>
        </p:txBody>
      </p:sp>
      <p:sp>
        <p:nvSpPr>
          <p:cNvPr id="82" name="81 CuadroTexto"/>
          <p:cNvSpPr txBox="1"/>
          <p:nvPr/>
        </p:nvSpPr>
        <p:spPr>
          <a:xfrm>
            <a:off x="7550884" y="4937102"/>
            <a:ext cx="67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y</a:t>
            </a:r>
            <a:endParaRPr lang="es-AR" sz="2000" dirty="0"/>
          </a:p>
        </p:txBody>
      </p:sp>
      <p:sp>
        <p:nvSpPr>
          <p:cNvPr id="83" name="82 CuadroTexto"/>
          <p:cNvSpPr txBox="1"/>
          <p:nvPr/>
        </p:nvSpPr>
        <p:spPr>
          <a:xfrm>
            <a:off x="6102587" y="3068784"/>
            <a:ext cx="67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err="1" smtClean="0"/>
              <a:t>db</a:t>
            </a:r>
            <a:endParaRPr lang="es-AR" sz="1600" dirty="0"/>
          </a:p>
        </p:txBody>
      </p:sp>
      <p:sp>
        <p:nvSpPr>
          <p:cNvPr id="84" name="83 CuadroTexto"/>
          <p:cNvSpPr txBox="1"/>
          <p:nvPr/>
        </p:nvSpPr>
        <p:spPr>
          <a:xfrm>
            <a:off x="5496556" y="2627706"/>
            <a:ext cx="67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da</a:t>
            </a:r>
            <a:endParaRPr lang="es-AR" sz="1600" dirty="0"/>
          </a:p>
        </p:txBody>
      </p:sp>
      <p:sp>
        <p:nvSpPr>
          <p:cNvPr id="85" name="84 CuadroTexto"/>
          <p:cNvSpPr txBox="1"/>
          <p:nvPr/>
        </p:nvSpPr>
        <p:spPr>
          <a:xfrm>
            <a:off x="6767224" y="3345975"/>
            <a:ext cx="67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dc</a:t>
            </a:r>
            <a:endParaRPr lang="es-AR" sz="1600" dirty="0"/>
          </a:p>
        </p:txBody>
      </p:sp>
    </p:spTree>
    <p:extLst>
      <p:ext uri="{BB962C8B-B14F-4D97-AF65-F5344CB8AC3E}">
        <p14:creationId xmlns:p14="http://schemas.microsoft.com/office/powerpoint/2010/main" val="157495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34" grpId="0"/>
      <p:bldP spid="34" grpId="1"/>
      <p:bldP spid="34" grpId="2"/>
      <p:bldP spid="37" grpId="0"/>
      <p:bldP spid="37" grpId="1"/>
      <p:bldP spid="37" grpId="2"/>
      <p:bldP spid="37" grpId="3"/>
      <p:bldP spid="47" grpId="0"/>
      <p:bldP spid="47" grpId="1"/>
      <p:bldP spid="61" grpId="0"/>
      <p:bldP spid="61" grpId="1"/>
      <p:bldP spid="69" grpId="0"/>
      <p:bldP spid="69" grpId="1"/>
      <p:bldP spid="71" grpId="0"/>
      <p:bldP spid="81" grpId="0"/>
      <p:bldP spid="82" grpId="0"/>
      <p:bldP spid="83" grpId="0"/>
      <p:bldP spid="83" grpId="1"/>
      <p:bldP spid="84" grpId="0"/>
      <p:bldP spid="84" grpId="1"/>
      <p:bldP spid="8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SISTEMA PLANO DE FUERZAS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75160" y="876156"/>
            <a:ext cx="7498080" cy="488142"/>
          </a:xfrm>
        </p:spPr>
        <p:txBody>
          <a:bodyPr>
            <a:normAutofit fontScale="77500" lnSpcReduction="20000"/>
          </a:bodyPr>
          <a:lstStyle/>
          <a:p>
            <a:pPr marL="402336" lvl="1" indent="0">
              <a:buNone/>
            </a:pPr>
            <a:r>
              <a:rPr lang="es-AR" sz="2400" b="1" dirty="0" smtClean="0"/>
              <a:t>FUERZAS NO CONCURRENTES – METODO DE RITTER</a:t>
            </a:r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/>
          </a:p>
          <a:p>
            <a:pPr marL="402336" lvl="1" indent="0" algn="ctr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639048" y="5805264"/>
            <a:ext cx="7498080" cy="22433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  <a:p>
            <a:endParaRPr lang="es-AR" dirty="0"/>
          </a:p>
        </p:txBody>
      </p:sp>
      <p:sp>
        <p:nvSpPr>
          <p:cNvPr id="42" name="41 Flecha circular"/>
          <p:cNvSpPr/>
          <p:nvPr/>
        </p:nvSpPr>
        <p:spPr>
          <a:xfrm rot="1563224" flipH="1">
            <a:off x="6409523" y="4633983"/>
            <a:ext cx="607824" cy="727867"/>
          </a:xfrm>
          <a:prstGeom prst="circularArrow">
            <a:avLst>
              <a:gd name="adj1" fmla="val 0"/>
              <a:gd name="adj2" fmla="val 1933194"/>
              <a:gd name="adj3" fmla="val 176307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6543336" y="4722203"/>
            <a:ext cx="467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+</a:t>
            </a:r>
            <a:endParaRPr lang="es-AR" sz="2400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4549721" y="4128351"/>
            <a:ext cx="30011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4549721" y="2976223"/>
            <a:ext cx="30011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 flipV="1">
            <a:off x="6685961" y="2328151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4488651" y="3224185"/>
            <a:ext cx="756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A</a:t>
            </a:r>
            <a:r>
              <a:rPr lang="es-AR" sz="2000" dirty="0" smtClean="0">
                <a:sym typeface="Symbol"/>
              </a:rPr>
              <a:t></a:t>
            </a:r>
            <a:endParaRPr lang="es-AR" sz="20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6727022" y="2662743"/>
            <a:ext cx="467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B</a:t>
            </a:r>
            <a:endParaRPr lang="es-AR" sz="20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6685961" y="3783556"/>
            <a:ext cx="467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C</a:t>
            </a:r>
            <a:endParaRPr lang="es-AR" sz="2000" dirty="0"/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5143527" y="2976223"/>
            <a:ext cx="135041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6009749" y="2627706"/>
            <a:ext cx="67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err="1" smtClean="0"/>
              <a:t>Fab</a:t>
            </a:r>
            <a:endParaRPr lang="es-AR" sz="2000" dirty="0"/>
          </a:p>
        </p:txBody>
      </p:sp>
      <p:cxnSp>
        <p:nvCxnSpPr>
          <p:cNvPr id="36" name="35 Conector recto de flecha"/>
          <p:cNvCxnSpPr/>
          <p:nvPr/>
        </p:nvCxnSpPr>
        <p:spPr>
          <a:xfrm>
            <a:off x="4914444" y="4128351"/>
            <a:ext cx="1417881" cy="2491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CuadroTexto"/>
          <p:cNvSpPr txBox="1"/>
          <p:nvPr/>
        </p:nvSpPr>
        <p:spPr>
          <a:xfrm>
            <a:off x="5142520" y="4126801"/>
            <a:ext cx="67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err="1" smtClean="0"/>
              <a:t>Fac</a:t>
            </a:r>
            <a:endParaRPr lang="es-AR" sz="2000" dirty="0"/>
          </a:p>
        </p:txBody>
      </p:sp>
      <p:cxnSp>
        <p:nvCxnSpPr>
          <p:cNvPr id="46" name="45 Conector recto de flecha"/>
          <p:cNvCxnSpPr/>
          <p:nvPr/>
        </p:nvCxnSpPr>
        <p:spPr>
          <a:xfrm>
            <a:off x="6685961" y="2976223"/>
            <a:ext cx="0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CuadroTexto"/>
          <p:cNvSpPr txBox="1"/>
          <p:nvPr/>
        </p:nvSpPr>
        <p:spPr>
          <a:xfrm>
            <a:off x="6799915" y="3062853"/>
            <a:ext cx="67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err="1" smtClean="0"/>
              <a:t>Fbc</a:t>
            </a:r>
            <a:endParaRPr lang="es-AR" sz="2000" dirty="0"/>
          </a:p>
        </p:txBody>
      </p:sp>
      <p:sp>
        <p:nvSpPr>
          <p:cNvPr id="50" name="2 Marcador de contenido"/>
          <p:cNvSpPr txBox="1">
            <a:spLocks/>
          </p:cNvSpPr>
          <p:nvPr/>
        </p:nvSpPr>
        <p:spPr>
          <a:xfrm>
            <a:off x="1165314" y="1263547"/>
            <a:ext cx="5328623" cy="1357153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28016" lvl="1" indent="0">
              <a:spcBef>
                <a:spcPts val="600"/>
              </a:spcBef>
              <a:buSzPct val="80000"/>
              <a:buNone/>
            </a:pPr>
            <a:r>
              <a:rPr lang="es-AR" sz="1900" dirty="0" smtClean="0"/>
              <a:t>2) </a:t>
            </a:r>
            <a:r>
              <a:rPr lang="es-AR" sz="1700" dirty="0"/>
              <a:t>Las rectas se cortan en </a:t>
            </a:r>
            <a:r>
              <a:rPr lang="es-AR" sz="1700" dirty="0" smtClean="0"/>
              <a:t>2 </a:t>
            </a:r>
            <a:r>
              <a:rPr lang="es-AR" sz="1700" dirty="0"/>
              <a:t>Puntos Propios </a:t>
            </a:r>
            <a:r>
              <a:rPr lang="es-AR" sz="1700" dirty="0" smtClean="0"/>
              <a:t>Y 1 Impropio– </a:t>
            </a:r>
            <a:r>
              <a:rPr lang="es-AR" sz="1700" dirty="0"/>
              <a:t>Se plantean </a:t>
            </a:r>
            <a:r>
              <a:rPr lang="es-AR" sz="1700" dirty="0" smtClean="0"/>
              <a:t>2 </a:t>
            </a:r>
            <a:r>
              <a:rPr lang="es-AR" sz="1700" dirty="0"/>
              <a:t>Ecuaciones de Momentos </a:t>
            </a:r>
            <a:r>
              <a:rPr lang="es-AR" sz="1700" dirty="0" smtClean="0"/>
              <a:t>y 1 </a:t>
            </a:r>
            <a:r>
              <a:rPr lang="es-AR" sz="1700" dirty="0" err="1" smtClean="0"/>
              <a:t>Proyeccion</a:t>
            </a:r>
            <a:r>
              <a:rPr lang="es-AR" sz="1700" dirty="0" smtClean="0"/>
              <a:t> </a:t>
            </a:r>
            <a:r>
              <a:rPr lang="es-AR" sz="1700" dirty="0" err="1" smtClean="0"/>
              <a:t>Direccion</a:t>
            </a:r>
            <a:r>
              <a:rPr lang="es-AR" sz="1700" dirty="0" smtClean="0"/>
              <a:t> </a:t>
            </a:r>
            <a:r>
              <a:rPr lang="es-AR" sz="1700" dirty="0" smtClean="0">
                <a:sym typeface="Symbol"/>
              </a:rPr>
              <a:t> </a:t>
            </a:r>
            <a:r>
              <a:rPr lang="es-AR" sz="1700" dirty="0" err="1" smtClean="0">
                <a:sym typeface="Symbol"/>
              </a:rPr>
              <a:t>direccion</a:t>
            </a:r>
            <a:r>
              <a:rPr lang="es-AR" sz="1700" dirty="0" smtClean="0">
                <a:sym typeface="Symbol"/>
              </a:rPr>
              <a:t> rectas Paralelas</a:t>
            </a:r>
            <a:endParaRPr lang="es-AR" sz="1700" dirty="0"/>
          </a:p>
          <a:p>
            <a:pPr marL="128016" indent="0">
              <a:buFont typeface="Verdana"/>
              <a:buNone/>
            </a:pPr>
            <a:endParaRPr lang="es-AR" sz="1700" dirty="0"/>
          </a:p>
          <a:p>
            <a:pPr marL="128016" indent="0">
              <a:buNone/>
            </a:pPr>
            <a:endParaRPr lang="es-AR" sz="19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sz="2400" dirty="0"/>
          </a:p>
          <a:p>
            <a:pPr marL="402336" lvl="1" indent="0">
              <a:buFont typeface="Verdana"/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  <a:p>
            <a:pPr marL="402336" lvl="1" indent="0" algn="ctr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52" name="2 Marcador de contenido"/>
          <p:cNvSpPr txBox="1">
            <a:spLocks/>
          </p:cNvSpPr>
          <p:nvPr/>
        </p:nvSpPr>
        <p:spPr>
          <a:xfrm>
            <a:off x="927477" y="2760199"/>
            <a:ext cx="3561173" cy="3693137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70916" lvl="1" indent="-342900">
              <a:spcBef>
                <a:spcPts val="600"/>
              </a:spcBef>
              <a:buSzPct val="80000"/>
              <a:buAutoNum type="arabicParenR"/>
            </a:pPr>
            <a:r>
              <a:rPr lang="es-AR" sz="1700" dirty="0" smtClean="0"/>
              <a:t>Elijo Sistema de Coordenadas</a:t>
            </a:r>
          </a:p>
          <a:p>
            <a:pPr marL="470916" lvl="1" indent="-342900">
              <a:spcBef>
                <a:spcPts val="600"/>
              </a:spcBef>
              <a:buSzPct val="80000"/>
              <a:buAutoNum type="arabicParenR"/>
            </a:pPr>
            <a:r>
              <a:rPr lang="es-AR" sz="1700" dirty="0" smtClean="0"/>
              <a:t>Adopto sentido positivo de fuerzas</a:t>
            </a:r>
          </a:p>
          <a:p>
            <a:pPr marL="470916" lvl="1" indent="-342900">
              <a:spcBef>
                <a:spcPts val="600"/>
              </a:spcBef>
              <a:buSzPct val="80000"/>
              <a:buAutoNum type="arabicParenR"/>
            </a:pPr>
            <a:r>
              <a:rPr lang="es-AR" sz="1700" dirty="0" smtClean="0"/>
              <a:t>Planteo las 2 Ecuaciones de Momentos en los puntos de </a:t>
            </a:r>
            <a:r>
              <a:rPr lang="es-AR" sz="1700" dirty="0" err="1" smtClean="0"/>
              <a:t>Interseccion</a:t>
            </a:r>
            <a:r>
              <a:rPr lang="es-AR" sz="1700" dirty="0" smtClean="0"/>
              <a:t> y 1 </a:t>
            </a:r>
            <a:r>
              <a:rPr lang="es-AR" sz="1700" dirty="0" err="1" smtClean="0"/>
              <a:t>Proyeccion</a:t>
            </a:r>
            <a:r>
              <a:rPr lang="es-AR" sz="1700" dirty="0" smtClean="0"/>
              <a:t>:</a:t>
            </a:r>
          </a:p>
          <a:p>
            <a:pPr marL="470916" lvl="1" indent="-342900">
              <a:spcBef>
                <a:spcPts val="600"/>
              </a:spcBef>
              <a:buSzPct val="80000"/>
              <a:buAutoNum type="arabicParenR"/>
            </a:pPr>
            <a:r>
              <a:rPr lang="es-AR" sz="1700" dirty="0" smtClean="0">
                <a:sym typeface="Symbol"/>
              </a:rPr>
              <a:t></a:t>
            </a:r>
            <a:r>
              <a:rPr lang="es-AR" sz="1700" dirty="0" err="1" smtClean="0">
                <a:sym typeface="Symbol"/>
              </a:rPr>
              <a:t>Fy</a:t>
            </a:r>
            <a:r>
              <a:rPr lang="es-AR" sz="1700" dirty="0" smtClean="0">
                <a:sym typeface="Symbol"/>
              </a:rPr>
              <a:t>=0  </a:t>
            </a:r>
            <a:r>
              <a:rPr lang="es-AR" sz="1700" dirty="0" err="1" smtClean="0">
                <a:sym typeface="Symbol"/>
              </a:rPr>
              <a:t>Fbc</a:t>
            </a:r>
            <a:r>
              <a:rPr lang="es-AR" sz="1700" dirty="0" smtClean="0">
                <a:sym typeface="Symbol"/>
              </a:rPr>
              <a:t> + </a:t>
            </a:r>
            <a:r>
              <a:rPr lang="es-AR" sz="1700" dirty="0" err="1" smtClean="0">
                <a:sym typeface="Symbol"/>
              </a:rPr>
              <a:t>Ry</a:t>
            </a:r>
            <a:r>
              <a:rPr lang="es-AR" sz="1700" dirty="0" smtClean="0">
                <a:sym typeface="Symbol"/>
              </a:rPr>
              <a:t>=0</a:t>
            </a:r>
          </a:p>
          <a:p>
            <a:pPr marL="470916" lvl="1" indent="-342900">
              <a:spcBef>
                <a:spcPts val="600"/>
              </a:spcBef>
              <a:buSzPct val="80000"/>
              <a:buFont typeface="Verdana"/>
              <a:buAutoNum type="arabicParenR"/>
            </a:pPr>
            <a:r>
              <a:rPr lang="es-AR" sz="1700" dirty="0">
                <a:sym typeface="Symbol"/>
              </a:rPr>
              <a:t></a:t>
            </a:r>
            <a:r>
              <a:rPr lang="es-AR" sz="1700" dirty="0" smtClean="0">
                <a:sym typeface="Symbol"/>
              </a:rPr>
              <a:t>MB=0  </a:t>
            </a:r>
            <a:r>
              <a:rPr lang="es-AR" sz="1700" dirty="0" err="1" smtClean="0">
                <a:sym typeface="Symbol"/>
              </a:rPr>
              <a:t>Fac</a:t>
            </a:r>
            <a:r>
              <a:rPr lang="es-AR" sz="1700" dirty="0">
                <a:sym typeface="Symbol"/>
              </a:rPr>
              <a:t>. </a:t>
            </a:r>
            <a:r>
              <a:rPr lang="es-AR" sz="1700" dirty="0" err="1" smtClean="0">
                <a:sym typeface="Symbol"/>
              </a:rPr>
              <a:t>db</a:t>
            </a:r>
            <a:r>
              <a:rPr lang="es-AR" sz="1700" dirty="0" smtClean="0">
                <a:sym typeface="Symbol"/>
              </a:rPr>
              <a:t> –R </a:t>
            </a:r>
            <a:r>
              <a:rPr lang="es-AR" sz="1700" dirty="0" err="1" smtClean="0">
                <a:sym typeface="Symbol"/>
              </a:rPr>
              <a:t>d</a:t>
            </a:r>
            <a:r>
              <a:rPr lang="es-AR" sz="1400" dirty="0" err="1" smtClean="0">
                <a:sym typeface="Symbol"/>
              </a:rPr>
              <a:t>BR</a:t>
            </a:r>
            <a:r>
              <a:rPr lang="es-AR" sz="1700" dirty="0" smtClean="0">
                <a:sym typeface="Symbol"/>
              </a:rPr>
              <a:t>=0</a:t>
            </a:r>
          </a:p>
          <a:p>
            <a:pPr marL="470916" lvl="1" indent="-342900">
              <a:spcBef>
                <a:spcPts val="600"/>
              </a:spcBef>
              <a:buSzPct val="80000"/>
              <a:buFont typeface="Verdana"/>
              <a:buAutoNum type="arabicParenR"/>
            </a:pPr>
            <a:r>
              <a:rPr lang="es-AR" sz="1700" dirty="0">
                <a:sym typeface="Symbol"/>
              </a:rPr>
              <a:t></a:t>
            </a:r>
            <a:r>
              <a:rPr lang="es-AR" sz="1700" dirty="0" smtClean="0">
                <a:sym typeface="Symbol"/>
              </a:rPr>
              <a:t>MC=0  -</a:t>
            </a:r>
            <a:r>
              <a:rPr lang="es-AR" sz="1700" dirty="0" err="1" smtClean="0">
                <a:sym typeface="Symbol"/>
              </a:rPr>
              <a:t>Fab</a:t>
            </a:r>
            <a:r>
              <a:rPr lang="es-AR" sz="1700" dirty="0" smtClean="0">
                <a:sym typeface="Symbol"/>
              </a:rPr>
              <a:t>. dc </a:t>
            </a:r>
            <a:r>
              <a:rPr lang="es-AR" sz="1700" dirty="0">
                <a:sym typeface="Symbol"/>
              </a:rPr>
              <a:t>–R </a:t>
            </a:r>
            <a:r>
              <a:rPr lang="es-AR" sz="1700" dirty="0" err="1" smtClean="0">
                <a:sym typeface="Symbol"/>
              </a:rPr>
              <a:t>d</a:t>
            </a:r>
            <a:r>
              <a:rPr lang="es-AR" sz="1400" dirty="0" err="1" smtClean="0">
                <a:sym typeface="Symbol"/>
              </a:rPr>
              <a:t>CR</a:t>
            </a:r>
            <a:r>
              <a:rPr lang="es-AR" sz="1700" dirty="0" smtClean="0">
                <a:sym typeface="Symbol"/>
              </a:rPr>
              <a:t>=0</a:t>
            </a:r>
            <a:endParaRPr lang="es-AR" sz="1700" dirty="0">
              <a:sym typeface="Symbol"/>
            </a:endParaRPr>
          </a:p>
          <a:p>
            <a:pPr marL="470916" lvl="1" indent="-342900">
              <a:spcBef>
                <a:spcPts val="600"/>
              </a:spcBef>
              <a:buSzPct val="80000"/>
              <a:buAutoNum type="arabicParenR"/>
            </a:pPr>
            <a:endParaRPr lang="es-AR" sz="1700" dirty="0" smtClean="0"/>
          </a:p>
          <a:p>
            <a:pPr marL="470916" lvl="1" indent="-342900">
              <a:spcBef>
                <a:spcPts val="600"/>
              </a:spcBef>
              <a:buSzPct val="80000"/>
              <a:buAutoNum type="arabicParenR"/>
            </a:pPr>
            <a:endParaRPr lang="es-AR" sz="1700" dirty="0"/>
          </a:p>
          <a:p>
            <a:pPr marL="128016" indent="0">
              <a:buFont typeface="Verdana"/>
              <a:buNone/>
            </a:pPr>
            <a:endParaRPr lang="es-AR" sz="1700" dirty="0"/>
          </a:p>
          <a:p>
            <a:pPr marL="128016" indent="0">
              <a:buNone/>
            </a:pPr>
            <a:endParaRPr lang="es-AR" sz="19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sz="2400" dirty="0"/>
          </a:p>
          <a:p>
            <a:pPr marL="402336" lvl="1" indent="0">
              <a:buFont typeface="Verdana"/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  <a:p>
            <a:pPr marL="402336" lvl="1" indent="0" algn="ctr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cxnSp>
        <p:nvCxnSpPr>
          <p:cNvPr id="54" name="53 Conector recto de flecha"/>
          <p:cNvCxnSpPr/>
          <p:nvPr/>
        </p:nvCxnSpPr>
        <p:spPr>
          <a:xfrm>
            <a:off x="7550884" y="2132856"/>
            <a:ext cx="460818" cy="21602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57 CuadroTexto"/>
          <p:cNvSpPr txBox="1"/>
          <p:nvPr/>
        </p:nvSpPr>
        <p:spPr>
          <a:xfrm>
            <a:off x="7464221" y="3079887"/>
            <a:ext cx="445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R</a:t>
            </a:r>
            <a:endParaRPr lang="es-AR" sz="2000" dirty="0"/>
          </a:p>
        </p:txBody>
      </p:sp>
      <p:cxnSp>
        <p:nvCxnSpPr>
          <p:cNvPr id="62" name="61 Conector recto"/>
          <p:cNvCxnSpPr/>
          <p:nvPr/>
        </p:nvCxnSpPr>
        <p:spPr>
          <a:xfrm flipV="1">
            <a:off x="5974950" y="2976224"/>
            <a:ext cx="1" cy="1164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 flipV="1">
            <a:off x="6685961" y="2760199"/>
            <a:ext cx="982383" cy="2229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68 CuadroTexto"/>
          <p:cNvSpPr txBox="1"/>
          <p:nvPr/>
        </p:nvSpPr>
        <p:spPr>
          <a:xfrm>
            <a:off x="6939736" y="2420646"/>
            <a:ext cx="67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err="1" smtClean="0"/>
              <a:t>d</a:t>
            </a:r>
            <a:r>
              <a:rPr lang="es-AR" sz="1600" dirty="0" err="1" smtClean="0"/>
              <a:t>BR</a:t>
            </a:r>
            <a:endParaRPr lang="es-AR" sz="1600" dirty="0"/>
          </a:p>
        </p:txBody>
      </p:sp>
      <p:cxnSp>
        <p:nvCxnSpPr>
          <p:cNvPr id="70" name="69 Conector recto"/>
          <p:cNvCxnSpPr/>
          <p:nvPr/>
        </p:nvCxnSpPr>
        <p:spPr>
          <a:xfrm flipV="1">
            <a:off x="6727022" y="3812539"/>
            <a:ext cx="1181006" cy="27282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70 CuadroTexto"/>
          <p:cNvSpPr txBox="1"/>
          <p:nvPr/>
        </p:nvSpPr>
        <p:spPr>
          <a:xfrm>
            <a:off x="7105081" y="3583501"/>
            <a:ext cx="67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err="1" smtClean="0"/>
              <a:t>d</a:t>
            </a:r>
            <a:r>
              <a:rPr lang="es-AR" sz="1600" dirty="0" err="1" smtClean="0"/>
              <a:t>CR</a:t>
            </a:r>
            <a:endParaRPr lang="es-AR" sz="1600" dirty="0"/>
          </a:p>
        </p:txBody>
      </p:sp>
      <p:cxnSp>
        <p:nvCxnSpPr>
          <p:cNvPr id="1030" name="1029 Conector recto de flecha"/>
          <p:cNvCxnSpPr/>
          <p:nvPr/>
        </p:nvCxnSpPr>
        <p:spPr>
          <a:xfrm flipH="1">
            <a:off x="6136036" y="4581128"/>
            <a:ext cx="134009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 de flecha"/>
          <p:cNvCxnSpPr/>
          <p:nvPr/>
        </p:nvCxnSpPr>
        <p:spPr>
          <a:xfrm flipH="1">
            <a:off x="7476127" y="4570060"/>
            <a:ext cx="1" cy="855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80 CuadroTexto"/>
          <p:cNvSpPr txBox="1"/>
          <p:nvPr/>
        </p:nvSpPr>
        <p:spPr>
          <a:xfrm>
            <a:off x="6037223" y="4237057"/>
            <a:ext cx="67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x</a:t>
            </a:r>
            <a:endParaRPr lang="es-AR" sz="2000" dirty="0"/>
          </a:p>
        </p:txBody>
      </p:sp>
      <p:sp>
        <p:nvSpPr>
          <p:cNvPr id="82" name="81 CuadroTexto"/>
          <p:cNvSpPr txBox="1"/>
          <p:nvPr/>
        </p:nvSpPr>
        <p:spPr>
          <a:xfrm>
            <a:off x="7550884" y="4937102"/>
            <a:ext cx="67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y</a:t>
            </a:r>
            <a:endParaRPr lang="es-AR" sz="2000" dirty="0"/>
          </a:p>
        </p:txBody>
      </p:sp>
      <p:sp>
        <p:nvSpPr>
          <p:cNvPr id="83" name="82 CuadroTexto"/>
          <p:cNvSpPr txBox="1"/>
          <p:nvPr/>
        </p:nvSpPr>
        <p:spPr>
          <a:xfrm>
            <a:off x="6243515" y="3019861"/>
            <a:ext cx="67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err="1" smtClean="0"/>
              <a:t>db</a:t>
            </a:r>
            <a:endParaRPr lang="es-AR" sz="1600" dirty="0"/>
          </a:p>
        </p:txBody>
      </p:sp>
      <p:sp>
        <p:nvSpPr>
          <p:cNvPr id="85" name="84 CuadroTexto"/>
          <p:cNvSpPr txBox="1"/>
          <p:nvPr/>
        </p:nvSpPr>
        <p:spPr>
          <a:xfrm>
            <a:off x="6269031" y="3586989"/>
            <a:ext cx="67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dc</a:t>
            </a:r>
            <a:endParaRPr lang="es-AR" sz="1600" dirty="0"/>
          </a:p>
        </p:txBody>
      </p:sp>
      <p:cxnSp>
        <p:nvCxnSpPr>
          <p:cNvPr id="49" name="48 Conector recto de flecha"/>
          <p:cNvCxnSpPr/>
          <p:nvPr/>
        </p:nvCxnSpPr>
        <p:spPr>
          <a:xfrm>
            <a:off x="8007164" y="2132856"/>
            <a:ext cx="0" cy="21602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 de flecha"/>
          <p:cNvCxnSpPr/>
          <p:nvPr/>
        </p:nvCxnSpPr>
        <p:spPr>
          <a:xfrm>
            <a:off x="7550884" y="2132856"/>
            <a:ext cx="45628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59 CuadroTexto"/>
          <p:cNvSpPr txBox="1"/>
          <p:nvPr/>
        </p:nvSpPr>
        <p:spPr>
          <a:xfrm>
            <a:off x="7571918" y="1732746"/>
            <a:ext cx="67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err="1" smtClean="0"/>
              <a:t>Rx</a:t>
            </a:r>
            <a:endParaRPr lang="es-AR" sz="2000" dirty="0"/>
          </a:p>
        </p:txBody>
      </p:sp>
      <p:sp>
        <p:nvSpPr>
          <p:cNvPr id="63" name="62 CuadroTexto"/>
          <p:cNvSpPr txBox="1"/>
          <p:nvPr/>
        </p:nvSpPr>
        <p:spPr>
          <a:xfrm>
            <a:off x="8099528" y="2820756"/>
            <a:ext cx="576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err="1" smtClean="0"/>
              <a:t>Ry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313397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34" grpId="0"/>
      <p:bldP spid="34" grpId="1"/>
      <p:bldP spid="34" grpId="2"/>
      <p:bldP spid="34" grpId="3"/>
      <p:bldP spid="37" grpId="0"/>
      <p:bldP spid="37" grpId="1"/>
      <p:bldP spid="37" grpId="2"/>
      <p:bldP spid="37" grpId="3"/>
      <p:bldP spid="37" grpId="4"/>
      <p:bldP spid="47" grpId="0"/>
      <p:bldP spid="47" grpId="1"/>
      <p:bldP spid="69" grpId="0"/>
      <p:bldP spid="69" grpId="1"/>
      <p:bldP spid="71" grpId="0"/>
      <p:bldP spid="81" grpId="0"/>
      <p:bldP spid="82" grpId="0"/>
      <p:bldP spid="83" grpId="0"/>
      <p:bldP spid="83" grpId="1"/>
      <p:bldP spid="85" grpId="0"/>
      <p:bldP spid="60" grpId="0"/>
      <p:bldP spid="60" grpId="1"/>
      <p:bldP spid="63" grpId="0"/>
      <p:bldP spid="6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SISTEMA ESPACIAL DE FUERZAS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75160" y="876156"/>
            <a:ext cx="7498080" cy="663280"/>
          </a:xfrm>
        </p:spPr>
        <p:txBody>
          <a:bodyPr>
            <a:normAutofit/>
          </a:bodyPr>
          <a:lstStyle/>
          <a:p>
            <a:pPr marL="402336" lvl="1" indent="0">
              <a:buNone/>
            </a:pPr>
            <a:r>
              <a:rPr lang="es-AR" sz="2400" b="1" dirty="0" smtClean="0"/>
              <a:t>FUERZAS CONCURRENTES</a:t>
            </a:r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/>
          </a:p>
          <a:p>
            <a:pPr marL="402336" lvl="1" indent="0" algn="ctr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639048" y="5805264"/>
            <a:ext cx="7498080" cy="22433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  <a:p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2 Marcador de contenido"/>
              <p:cNvSpPr txBox="1">
                <a:spLocks/>
              </p:cNvSpPr>
              <p:nvPr/>
            </p:nvSpPr>
            <p:spPr>
              <a:xfrm>
                <a:off x="1215076" y="3728409"/>
                <a:ext cx="4437044" cy="250890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128016" indent="0">
                  <a:buFont typeface="Verdana"/>
                  <a:buNone/>
                </a:pPr>
                <a:r>
                  <a:rPr lang="es-AR" sz="1900" b="1" dirty="0" smtClean="0"/>
                  <a:t>UNICA EQUILIBRANTE</a:t>
                </a:r>
              </a:p>
              <a:p>
                <a:pPr marL="128016" indent="0">
                  <a:buFont typeface="Verdana"/>
                  <a:buNone/>
                </a:pPr>
                <a:r>
                  <a:rPr lang="es-AR" sz="1900" dirty="0" smtClean="0"/>
                  <a:t>Modulo de E: </a:t>
                </a:r>
                <a14:m>
                  <m:oMath xmlns:m="http://schemas.openxmlformats.org/officeDocument/2006/math">
                    <m:r>
                      <a:rPr lang="es-AR" sz="1900" b="0" i="0" dirty="0" smtClean="0">
                        <a:latin typeface="Cambria Math"/>
                        <a:sym typeface="Symbol"/>
                      </a:rPr>
                      <m:t> </m:t>
                    </m:r>
                  </m:oMath>
                </a14:m>
                <a:endParaRPr lang="es-AR" sz="1900" b="0" i="0" dirty="0" smtClean="0">
                  <a:latin typeface="Cambria Math"/>
                  <a:sym typeface="Symbol"/>
                </a:endParaRPr>
              </a:p>
              <a:p>
                <a:pPr marL="128016" indent="0">
                  <a:buFont typeface="Verdana"/>
                  <a:buNone/>
                </a:pPr>
                <a14:m>
                  <m:oMath xmlns:m="http://schemas.openxmlformats.org/officeDocument/2006/math">
                    <m:r>
                      <a:rPr lang="es-AR" sz="1900" b="0" i="1" dirty="0" smtClean="0">
                        <a:latin typeface="Cambria Math"/>
                        <a:sym typeface="Symbol"/>
                      </a:rPr>
                      <m:t></m:t>
                    </m:r>
                    <m:r>
                      <a:rPr lang="es-AR" sz="1900" b="0" i="1" dirty="0" smtClean="0">
                        <a:latin typeface="Cambria Math"/>
                      </a:rPr>
                      <m:t>𝐸</m:t>
                    </m:r>
                    <m:r>
                      <a:rPr lang="es-AR" sz="1900" b="0" i="1" dirty="0" smtClean="0">
                        <a:latin typeface="Cambria Math"/>
                        <a:sym typeface="Symbol"/>
                      </a:rPr>
                      <m:t></m:t>
                    </m:r>
                    <m:r>
                      <a:rPr lang="es-AR" sz="1900" i="1" dirty="0" smtClean="0">
                        <a:latin typeface="Cambria Math"/>
                      </a:rPr>
                      <m:t>=</m:t>
                    </m:r>
                    <m:r>
                      <a:rPr lang="es-AR" sz="1900" i="1" dirty="0" smtClean="0">
                        <a:latin typeface="Cambria Math"/>
                        <a:ea typeface="Cambria Math"/>
                      </a:rPr>
                      <m:t>√</m:t>
                    </m:r>
                    <m:r>
                      <a:rPr lang="es-AR" sz="1900" b="0" i="1" dirty="0" smtClean="0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s-AR" sz="19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AR" sz="1900" b="0" i="1" dirty="0" smtClean="0">
                            <a:latin typeface="Cambria Math"/>
                            <a:ea typeface="Cambria Math"/>
                          </a:rPr>
                          <m:t>𝐸𝑥</m:t>
                        </m:r>
                      </m:e>
                      <m:sup>
                        <m:r>
                          <a:rPr lang="es-AR" sz="1900" b="0" i="1" dirty="0" smtClean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s-AR" sz="1900" dirty="0" smtClean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19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AR" sz="1900" b="0" i="1" dirty="0" smtClean="0">
                            <a:latin typeface="Cambria Math"/>
                            <a:ea typeface="Cambria Math"/>
                          </a:rPr>
                          <m:t>𝐸𝑦</m:t>
                        </m:r>
                      </m:e>
                      <m:sup>
                        <m:r>
                          <a:rPr lang="es-AR" sz="1900" i="1" dirty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s-AR" sz="1900" dirty="0" smtClean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19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AR" sz="1900" i="1" dirty="0">
                            <a:latin typeface="Cambria Math"/>
                            <a:ea typeface="Cambria Math"/>
                          </a:rPr>
                          <m:t>𝐸</m:t>
                        </m:r>
                        <m:r>
                          <a:rPr lang="es-AR" sz="1900" b="0" i="1" dirty="0" smtClean="0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p>
                        <m:r>
                          <a:rPr lang="es-AR" sz="1900" i="1" dirty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s-AR" sz="1900" dirty="0" smtClean="0"/>
                  <a:t>)</a:t>
                </a:r>
              </a:p>
              <a:p>
                <a:pPr marL="128016" indent="0">
                  <a:buNone/>
                </a:pPr>
                <a:r>
                  <a:rPr lang="es-AR" sz="1900" dirty="0" smtClean="0"/>
                  <a:t>Argumento:</a:t>
                </a:r>
                <a14:m>
                  <m:oMath xmlns:m="http://schemas.openxmlformats.org/officeDocument/2006/math">
                    <m:r>
                      <a:rPr lang="es-AR" sz="1900" b="0" i="0" smtClean="0"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s-AR" sz="19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AR" sz="19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s-AR" sz="19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s-AR" sz="19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s-AR" sz="19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s-AR" sz="1900" b="0" i="1" smtClean="0">
                                <a:latin typeface="Cambria Math"/>
                                <a:ea typeface="Cambria Math"/>
                              </a:rPr>
                              <m:t>𝐸𝑦</m:t>
                            </m:r>
                          </m:num>
                          <m:den>
                            <m:r>
                              <a:rPr lang="es-AR" sz="19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  <m:r>
                              <a:rPr lang="es-AR" sz="1900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  <m:r>
                              <a:rPr lang="es-AR" sz="19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</m:den>
                        </m:f>
                      </m:e>
                    </m:func>
                  </m:oMath>
                </a14:m>
                <a:r>
                  <a:rPr lang="es-AR" sz="1900" dirty="0" smtClean="0"/>
                  <a:t>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AR" sz="19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AR" sz="19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s-AR" sz="1900" b="0" i="1" smtClean="0">
                            <a:latin typeface="Cambria Math"/>
                            <a:ea typeface="Cambria Math"/>
                            <a:sym typeface="Symbol"/>
                          </a:rPr>
                          <m:t></m:t>
                        </m:r>
                        <m:r>
                          <a:rPr lang="es-AR" sz="1900" i="1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s-AR" sz="19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s-AR" sz="1900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  <m:r>
                              <a:rPr lang="es-AR" sz="19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s-AR" sz="1900" i="1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  <m:r>
                              <a:rPr lang="es-AR" sz="1900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  <m:r>
                              <a:rPr lang="es-AR" sz="1900" i="1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</m:den>
                        </m:f>
                      </m:e>
                    </m:func>
                    <m:func>
                      <m:funcPr>
                        <m:ctrlPr>
                          <a:rPr lang="es-AR" sz="19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s-AR" sz="1900" b="0" i="0" smtClean="0">
                            <a:latin typeface="Cambria Math"/>
                          </a:rPr>
                          <m:t>     </m:t>
                        </m:r>
                        <m:r>
                          <m:rPr>
                            <m:sty m:val="p"/>
                          </m:rPr>
                          <a:rPr lang="es-AR" sz="19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s-AR" sz="1900" i="1" smtClean="0"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es-AR" sz="1900" i="1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s-AR" sz="19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s-AR" sz="1900" i="1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  <m:r>
                              <a:rPr lang="es-AR" sz="1900" b="0" i="1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num>
                          <m:den>
                            <m:r>
                              <a:rPr lang="es-AR" sz="1900" i="1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  <m:r>
                              <a:rPr lang="es-AR" sz="1900" i="1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  <m:r>
                              <a:rPr lang="es-AR" sz="1900" i="1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</m:den>
                        </m:f>
                      </m:e>
                    </m:func>
                  </m:oMath>
                </a14:m>
                <a:endParaRPr lang="es-AR" sz="1900" dirty="0" smtClean="0">
                  <a:ea typeface="Cambria Math"/>
                </a:endParaRPr>
              </a:p>
              <a:p>
                <a:pPr marL="128016" indent="0">
                  <a:buNone/>
                </a:pPr>
                <a:r>
                  <a:rPr lang="es-AR" sz="1900" dirty="0" smtClean="0"/>
                  <a:t>Punto de su recta de </a:t>
                </a:r>
                <a:r>
                  <a:rPr lang="es-AR" sz="1900" dirty="0" err="1" smtClean="0"/>
                  <a:t>Accion</a:t>
                </a:r>
                <a:r>
                  <a:rPr lang="es-AR" sz="1900" dirty="0" smtClean="0"/>
                  <a:t>: A</a:t>
                </a:r>
              </a:p>
              <a:p>
                <a:pPr marL="402336" lvl="1" indent="0">
                  <a:buNone/>
                </a:pPr>
                <a:endParaRPr lang="es-AR" sz="2400" dirty="0"/>
              </a:p>
              <a:p>
                <a:pPr marL="402336" lvl="1" indent="0">
                  <a:buNone/>
                </a:pPr>
                <a:endParaRPr lang="es-AR" sz="2400" dirty="0" smtClean="0"/>
              </a:p>
              <a:p>
                <a:pPr marL="402336" lvl="1" indent="0">
                  <a:buNone/>
                </a:pPr>
                <a:endParaRPr lang="es-AR" sz="2400" dirty="0" smtClean="0"/>
              </a:p>
              <a:p>
                <a:pPr marL="402336" lvl="1" indent="0">
                  <a:buFont typeface="Verdana"/>
                  <a:buNone/>
                </a:pPr>
                <a:endParaRPr lang="es-AR" sz="2400" dirty="0" smtClean="0"/>
              </a:p>
              <a:p>
                <a:pPr marL="402336" lvl="1" indent="0">
                  <a:buFont typeface="Verdana"/>
                  <a:buNone/>
                </a:pPr>
                <a:endParaRPr lang="es-AR" sz="2400" dirty="0"/>
              </a:p>
              <a:p>
                <a:pPr marL="402336" lvl="1" indent="0">
                  <a:buFont typeface="Verdana"/>
                  <a:buNone/>
                </a:pPr>
                <a:endParaRPr lang="es-AR" sz="2400" dirty="0" smtClean="0"/>
              </a:p>
              <a:p>
                <a:pPr marL="402336" lvl="1" indent="0">
                  <a:buFont typeface="Verdana"/>
                  <a:buNone/>
                </a:pPr>
                <a:endParaRPr lang="es-AR" sz="2400" dirty="0" smtClean="0"/>
              </a:p>
              <a:p>
                <a:pPr marL="402336" lvl="1" indent="0">
                  <a:buFont typeface="Verdana"/>
                  <a:buNone/>
                </a:pPr>
                <a:endParaRPr lang="es-AR" sz="2400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/>
              </a:p>
              <a:p>
                <a:pPr marL="402336" lvl="1" indent="0" algn="ctr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/>
              </a:p>
            </p:txBody>
          </p:sp>
        </mc:Choice>
        <mc:Fallback xmlns="">
          <p:sp>
            <p:nvSpPr>
              <p:cNvPr id="35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076" y="3728409"/>
                <a:ext cx="4437044" cy="2508903"/>
              </a:xfrm>
              <a:prstGeom prst="rect">
                <a:avLst/>
              </a:prstGeom>
              <a:blipFill rotWithShape="1">
                <a:blip r:embed="rId3"/>
                <a:stretch>
                  <a:fillRect t="-1460" b="-389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2 Marcador de contenido"/>
              <p:cNvSpPr txBox="1">
                <a:spLocks/>
              </p:cNvSpPr>
              <p:nvPr/>
            </p:nvSpPr>
            <p:spPr>
              <a:xfrm>
                <a:off x="5004048" y="1622606"/>
                <a:ext cx="3600400" cy="3030529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402336" lvl="1" indent="0">
                  <a:buFont typeface="Verdana"/>
                  <a:buNone/>
                </a:pPr>
                <a:r>
                  <a:rPr lang="es-AR" sz="2000" b="1" dirty="0" smtClean="0"/>
                  <a:t>UNICA RESULTANTE</a:t>
                </a:r>
              </a:p>
              <a:p>
                <a:pPr marL="402336" lvl="1" indent="0">
                  <a:buFont typeface="Verdana"/>
                  <a:buNone/>
                </a:pPr>
                <a:r>
                  <a:rPr lang="es-AR" sz="1700" dirty="0" smtClean="0"/>
                  <a:t>Modulo de R:</a:t>
                </a:r>
              </a:p>
              <a:p>
                <a:pPr marL="402336" lvl="1" indent="0">
                  <a:buNone/>
                </a:pPr>
                <a14:m>
                  <m:oMath xmlns:m="http://schemas.openxmlformats.org/officeDocument/2006/math">
                    <m:r>
                      <a:rPr lang="es-AR" sz="1700" b="0" i="1" dirty="0" smtClean="0">
                        <a:latin typeface="Cambria Math"/>
                        <a:sym typeface="Symbol"/>
                      </a:rPr>
                      <m:t></m:t>
                    </m:r>
                    <m:r>
                      <a:rPr lang="es-AR" sz="1700" b="0" i="1" dirty="0" smtClean="0">
                        <a:latin typeface="Cambria Math"/>
                      </a:rPr>
                      <m:t>𝑅</m:t>
                    </m:r>
                    <m:r>
                      <a:rPr lang="es-AR" sz="1700" b="0" i="1" dirty="0" smtClean="0">
                        <a:latin typeface="Cambria Math"/>
                        <a:sym typeface="Symbol"/>
                      </a:rPr>
                      <m:t></m:t>
                    </m:r>
                    <m:r>
                      <a:rPr lang="es-AR" sz="1700" i="1" dirty="0" smtClean="0">
                        <a:latin typeface="Cambria Math"/>
                      </a:rPr>
                      <m:t>=</m:t>
                    </m:r>
                    <m:r>
                      <a:rPr lang="es-AR" sz="1700" i="1" dirty="0" smtClean="0">
                        <a:latin typeface="Cambria Math"/>
                        <a:ea typeface="Cambria Math"/>
                      </a:rPr>
                      <m:t>√</m:t>
                    </m:r>
                    <m:r>
                      <a:rPr lang="es-AR" sz="1700" b="0" i="1" dirty="0" smtClean="0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s-AR" sz="17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AR" sz="1700" b="0" i="1" dirty="0" smtClean="0">
                            <a:latin typeface="Cambria Math"/>
                            <a:ea typeface="Cambria Math"/>
                          </a:rPr>
                          <m:t>𝑅𝑥</m:t>
                        </m:r>
                      </m:e>
                      <m:sup>
                        <m:r>
                          <a:rPr lang="es-AR" sz="1700" b="0" i="1" dirty="0" smtClean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s-AR" sz="1700" dirty="0" smtClean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17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AR" sz="1700" b="0" i="1" dirty="0" smtClean="0">
                            <a:latin typeface="Cambria Math"/>
                            <a:ea typeface="Cambria Math"/>
                          </a:rPr>
                          <m:t>𝑅𝑦</m:t>
                        </m:r>
                      </m:e>
                      <m:sup>
                        <m:r>
                          <a:rPr lang="es-AR" sz="1700" i="1" dirty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s-AR" sz="1700" dirty="0" smtClean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17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AR" sz="1700" i="1" dirty="0">
                            <a:latin typeface="Cambria Math"/>
                            <a:ea typeface="Cambria Math"/>
                          </a:rPr>
                          <m:t>𝑅</m:t>
                        </m:r>
                        <m:r>
                          <a:rPr lang="es-AR" sz="1700" b="0" i="1" dirty="0" smtClean="0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p>
                        <m:r>
                          <a:rPr lang="es-AR" sz="1700" i="1" dirty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s-AR" sz="1700" dirty="0" smtClean="0"/>
                  <a:t>)</a:t>
                </a:r>
              </a:p>
              <a:p>
                <a:pPr marL="402336" lvl="1" indent="0">
                  <a:buNone/>
                </a:pPr>
                <a:r>
                  <a:rPr lang="es-AR" sz="1700" dirty="0" smtClean="0"/>
                  <a:t>Argumento:</a:t>
                </a:r>
              </a:p>
              <a:p>
                <a:pPr marL="402336" lvl="1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s-AR" sz="17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AR" sz="17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s-AR" sz="1700" i="1" smtClean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s-AR" sz="17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s-AR" sz="17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s-AR" sz="1700" b="0" i="1" smtClean="0">
                                <a:latin typeface="Cambria Math"/>
                                <a:ea typeface="Cambria Math"/>
                              </a:rPr>
                              <m:t>𝑅𝑥</m:t>
                            </m:r>
                          </m:num>
                          <m:den>
                            <m:r>
                              <a:rPr lang="es-AR" sz="17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  <m:r>
                              <a:rPr lang="es-AR" sz="1700" b="0" i="1" smtClean="0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  <m:r>
                              <a:rPr lang="es-AR" sz="17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</m:den>
                        </m:f>
                      </m:e>
                    </m:func>
                  </m:oMath>
                </a14:m>
                <a:r>
                  <a:rPr lang="es-AR" sz="1700" dirty="0" smtClean="0"/>
                  <a:t>    </a:t>
                </a:r>
                <a14:m>
                  <m:oMath xmlns:m="http://schemas.openxmlformats.org/officeDocument/2006/math">
                    <m:r>
                      <a:rPr lang="es-AR" sz="1700" b="0" i="1" smtClean="0"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s-AR" sz="17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AR" sz="17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s-AR" sz="1700" i="1" smtClean="0"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es-AR" sz="1700" i="1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s-AR" sz="17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s-AR" sz="1700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  <m:r>
                              <a:rPr lang="es-AR" sz="1700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num>
                          <m:den>
                            <m:r>
                              <a:rPr lang="es-AR" sz="1700" i="1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  <m:r>
                              <a:rPr lang="es-AR" sz="1700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  <m:r>
                              <a:rPr lang="es-AR" sz="1700" i="1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</m:den>
                        </m:f>
                      </m:e>
                    </m:func>
                  </m:oMath>
                </a14:m>
                <a:r>
                  <a:rPr lang="es-AR" sz="1700" dirty="0"/>
                  <a:t>  </a:t>
                </a:r>
              </a:p>
              <a:p>
                <a:pPr marL="40233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AR" sz="17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s-AR" sz="17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AR" sz="17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s-AR" sz="170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s-AR" sz="1700" i="1"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s-AR" sz="17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s-AR" sz="1700" i="1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  <m:r>
                                <a:rPr lang="es-AR" sz="17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s-AR" sz="170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</m:t>
                              </m:r>
                              <m:r>
                                <a:rPr lang="es-AR" sz="1700" i="1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  <m:r>
                                <a:rPr lang="es-AR" sz="170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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s-AR" sz="1700" dirty="0" smtClean="0"/>
              </a:p>
              <a:p>
                <a:pPr marL="402336" lvl="1" indent="0">
                  <a:buNone/>
                </a:pPr>
                <a:r>
                  <a:rPr lang="es-AR" sz="1800" dirty="0"/>
                  <a:t>Punto de su recta de </a:t>
                </a:r>
                <a:r>
                  <a:rPr lang="es-AR" sz="1800" dirty="0" err="1"/>
                  <a:t>Accion</a:t>
                </a:r>
                <a:r>
                  <a:rPr lang="es-AR" sz="1800" dirty="0"/>
                  <a:t>: A</a:t>
                </a:r>
              </a:p>
              <a:p>
                <a:pPr marL="402336" lvl="1" indent="0">
                  <a:buNone/>
                </a:pPr>
                <a:endParaRPr lang="es-AR" sz="1700" dirty="0" smtClean="0"/>
              </a:p>
              <a:p>
                <a:pPr marL="402336" lvl="1" indent="0">
                  <a:buNone/>
                </a:pPr>
                <a:endParaRPr lang="es-AR" sz="2400" dirty="0" smtClean="0"/>
              </a:p>
              <a:p>
                <a:pPr marL="402336" lvl="1" indent="0">
                  <a:buNone/>
                </a:pPr>
                <a:endParaRPr lang="es-AR" sz="2400" dirty="0"/>
              </a:p>
              <a:p>
                <a:pPr marL="402336" lvl="1" indent="0">
                  <a:buNone/>
                </a:pPr>
                <a:endParaRPr lang="es-AR" sz="2400" dirty="0" smtClean="0"/>
              </a:p>
              <a:p>
                <a:pPr marL="402336" lvl="1" indent="0">
                  <a:buNone/>
                </a:pPr>
                <a:endParaRPr lang="es-AR" sz="2400" dirty="0" smtClean="0"/>
              </a:p>
              <a:p>
                <a:pPr marL="402336" lvl="1" indent="0">
                  <a:buFont typeface="Verdana"/>
                  <a:buNone/>
                </a:pPr>
                <a:endParaRPr lang="es-AR" sz="2400" dirty="0" smtClean="0"/>
              </a:p>
              <a:p>
                <a:pPr marL="402336" lvl="1" indent="0">
                  <a:buFont typeface="Verdana"/>
                  <a:buNone/>
                </a:pPr>
                <a:endParaRPr lang="es-AR" sz="2400" dirty="0"/>
              </a:p>
              <a:p>
                <a:pPr marL="402336" lvl="1" indent="0">
                  <a:buFont typeface="Verdana"/>
                  <a:buNone/>
                </a:pPr>
                <a:endParaRPr lang="es-AR" sz="2400" dirty="0" smtClean="0"/>
              </a:p>
              <a:p>
                <a:pPr marL="402336" lvl="1" indent="0">
                  <a:buFont typeface="Verdana"/>
                  <a:buNone/>
                </a:pPr>
                <a:endParaRPr lang="es-AR" sz="2400" dirty="0" smtClean="0"/>
              </a:p>
              <a:p>
                <a:pPr marL="402336" lvl="1" indent="0">
                  <a:buFont typeface="Verdana"/>
                  <a:buNone/>
                </a:pPr>
                <a:endParaRPr lang="es-AR" sz="2400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/>
              </a:p>
              <a:p>
                <a:pPr marL="402336" lvl="1" indent="0" algn="ctr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/>
              </a:p>
            </p:txBody>
          </p:sp>
        </mc:Choice>
        <mc:Fallback xmlns="">
          <p:sp>
            <p:nvSpPr>
              <p:cNvPr id="32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622606"/>
                <a:ext cx="3600400" cy="3030529"/>
              </a:xfrm>
              <a:prstGeom prst="rect">
                <a:avLst/>
              </a:prstGeom>
              <a:blipFill rotWithShape="1">
                <a:blip r:embed="rId4"/>
                <a:stretch>
                  <a:fillRect t="-100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36 CuadroTexto"/>
          <p:cNvSpPr txBox="1"/>
          <p:nvPr/>
        </p:nvSpPr>
        <p:spPr>
          <a:xfrm>
            <a:off x="1907704" y="3359077"/>
            <a:ext cx="501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x</a:t>
            </a:r>
            <a:endParaRPr lang="es-AR" dirty="0"/>
          </a:p>
        </p:txBody>
      </p:sp>
      <p:sp>
        <p:nvSpPr>
          <p:cNvPr id="38" name="37 CuadroTexto"/>
          <p:cNvSpPr txBox="1"/>
          <p:nvPr/>
        </p:nvSpPr>
        <p:spPr>
          <a:xfrm>
            <a:off x="3995935" y="2526339"/>
            <a:ext cx="369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y</a:t>
            </a:r>
            <a:endParaRPr lang="es-AR" dirty="0"/>
          </a:p>
        </p:txBody>
      </p:sp>
      <p:cxnSp>
        <p:nvCxnSpPr>
          <p:cNvPr id="39" name="38 Conector recto de flecha"/>
          <p:cNvCxnSpPr/>
          <p:nvPr/>
        </p:nvCxnSpPr>
        <p:spPr>
          <a:xfrm>
            <a:off x="2872107" y="2895671"/>
            <a:ext cx="14031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/>
          <p:nvPr/>
        </p:nvCxnSpPr>
        <p:spPr>
          <a:xfrm flipH="1">
            <a:off x="1826955" y="2895671"/>
            <a:ext cx="1045153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/>
          <p:nvPr/>
        </p:nvCxnSpPr>
        <p:spPr>
          <a:xfrm flipV="1">
            <a:off x="2867207" y="1465768"/>
            <a:ext cx="0" cy="14235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CuadroTexto"/>
          <p:cNvSpPr txBox="1"/>
          <p:nvPr/>
        </p:nvSpPr>
        <p:spPr>
          <a:xfrm>
            <a:off x="2621374" y="1465768"/>
            <a:ext cx="501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z</a:t>
            </a:r>
            <a:endParaRPr lang="es-AR" dirty="0"/>
          </a:p>
        </p:txBody>
      </p:sp>
      <p:cxnSp>
        <p:nvCxnSpPr>
          <p:cNvPr id="22" name="21 Conector recto"/>
          <p:cNvCxnSpPr/>
          <p:nvPr/>
        </p:nvCxnSpPr>
        <p:spPr>
          <a:xfrm flipH="1" flipV="1">
            <a:off x="2158438" y="2348880"/>
            <a:ext cx="37298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/>
          <p:nvPr/>
        </p:nvCxnSpPr>
        <p:spPr>
          <a:xfrm flipH="1" flipV="1">
            <a:off x="3441769" y="2348880"/>
            <a:ext cx="37298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2177087" y="2348880"/>
            <a:ext cx="12646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>
            <a:off x="2195736" y="3284984"/>
            <a:ext cx="1288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/>
          <p:nvPr/>
        </p:nvCxnSpPr>
        <p:spPr>
          <a:xfrm flipV="1">
            <a:off x="2158438" y="1966173"/>
            <a:ext cx="713670" cy="382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 flipV="1">
            <a:off x="3431449" y="1966172"/>
            <a:ext cx="564486" cy="382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"/>
          <p:cNvCxnSpPr/>
          <p:nvPr/>
        </p:nvCxnSpPr>
        <p:spPr>
          <a:xfrm flipV="1">
            <a:off x="2872108" y="1966171"/>
            <a:ext cx="1123828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"/>
          <p:cNvCxnSpPr/>
          <p:nvPr/>
        </p:nvCxnSpPr>
        <p:spPr>
          <a:xfrm flipV="1">
            <a:off x="3479067" y="2889330"/>
            <a:ext cx="516868" cy="395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"/>
          <p:cNvCxnSpPr/>
          <p:nvPr/>
        </p:nvCxnSpPr>
        <p:spPr>
          <a:xfrm>
            <a:off x="3995936" y="1966171"/>
            <a:ext cx="0" cy="929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 de flecha"/>
          <p:cNvCxnSpPr/>
          <p:nvPr/>
        </p:nvCxnSpPr>
        <p:spPr>
          <a:xfrm flipH="1">
            <a:off x="2515273" y="2348881"/>
            <a:ext cx="916177" cy="3621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recto de flecha"/>
          <p:cNvCxnSpPr/>
          <p:nvPr/>
        </p:nvCxnSpPr>
        <p:spPr>
          <a:xfrm>
            <a:off x="3434022" y="2348882"/>
            <a:ext cx="1498018" cy="28803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 de flecha"/>
          <p:cNvCxnSpPr/>
          <p:nvPr/>
        </p:nvCxnSpPr>
        <p:spPr>
          <a:xfrm flipV="1">
            <a:off x="3431449" y="1926124"/>
            <a:ext cx="1356575" cy="42275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81 Conector recto de flecha"/>
          <p:cNvCxnSpPr/>
          <p:nvPr/>
        </p:nvCxnSpPr>
        <p:spPr>
          <a:xfrm flipH="1" flipV="1">
            <a:off x="3206986" y="1570128"/>
            <a:ext cx="227036" cy="79209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84 CuadroTexto"/>
          <p:cNvSpPr txBox="1"/>
          <p:nvPr/>
        </p:nvSpPr>
        <p:spPr>
          <a:xfrm>
            <a:off x="3206986" y="2463897"/>
            <a:ext cx="369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</a:t>
            </a:r>
            <a:endParaRPr lang="es-AR" dirty="0"/>
          </a:p>
        </p:txBody>
      </p:sp>
      <p:sp>
        <p:nvSpPr>
          <p:cNvPr id="86" name="2 Marcador de contenido"/>
          <p:cNvSpPr txBox="1">
            <a:spLocks/>
          </p:cNvSpPr>
          <p:nvPr/>
        </p:nvSpPr>
        <p:spPr>
          <a:xfrm>
            <a:off x="5050844" y="4653134"/>
            <a:ext cx="3744416" cy="136815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28016" indent="0">
              <a:buFont typeface="Verdana"/>
              <a:buNone/>
            </a:pPr>
            <a:r>
              <a:rPr lang="es-AR" sz="1900" b="1" dirty="0" smtClean="0"/>
              <a:t>CASO PARTICULAR:</a:t>
            </a:r>
          </a:p>
          <a:p>
            <a:pPr marL="128016" indent="0">
              <a:buFont typeface="Verdana"/>
              <a:buNone/>
            </a:pPr>
            <a:r>
              <a:rPr lang="es-AR" sz="1900" dirty="0" smtClean="0"/>
              <a:t>Fuerzas Paralelas.</a:t>
            </a:r>
          </a:p>
          <a:p>
            <a:pPr marL="128016" indent="0">
              <a:buFont typeface="Verdana"/>
              <a:buNone/>
            </a:pPr>
            <a:r>
              <a:rPr lang="es-AR" sz="1900" dirty="0" smtClean="0"/>
              <a:t>Concurren </a:t>
            </a:r>
            <a:r>
              <a:rPr lang="es-AR" sz="1900" dirty="0" smtClean="0">
                <a:sym typeface="Symbol"/>
              </a:rPr>
              <a:t>en el Impropio del Plano</a:t>
            </a:r>
            <a:endParaRPr lang="es-AR" sz="1900" dirty="0" smtClean="0"/>
          </a:p>
          <a:p>
            <a:pPr marL="402336" lvl="1" indent="0">
              <a:buNone/>
            </a:pPr>
            <a:endParaRPr lang="es-AR" sz="2400" dirty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sz="2400" dirty="0"/>
          </a:p>
          <a:p>
            <a:pPr marL="402336" lvl="1" indent="0">
              <a:buFont typeface="Verdana"/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sz="2400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  <a:p>
            <a:pPr marL="402336" lvl="1" indent="0" algn="ctr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cxnSp>
        <p:nvCxnSpPr>
          <p:cNvPr id="88" name="87 Conector recto"/>
          <p:cNvCxnSpPr/>
          <p:nvPr/>
        </p:nvCxnSpPr>
        <p:spPr>
          <a:xfrm flipH="1" flipV="1">
            <a:off x="2158438" y="1570128"/>
            <a:ext cx="37298" cy="1714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88 CuadroTexto"/>
          <p:cNvSpPr txBox="1"/>
          <p:nvPr/>
        </p:nvSpPr>
        <p:spPr>
          <a:xfrm>
            <a:off x="2098797" y="1570128"/>
            <a:ext cx="501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z’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7582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530040" cy="994122"/>
          </a:xfrm>
        </p:spPr>
        <p:txBody>
          <a:bodyPr>
            <a:normAutofit fontScale="90000"/>
          </a:bodyPr>
          <a:lstStyle/>
          <a:p>
            <a:r>
              <a:rPr lang="es-AR" dirty="0"/>
              <a:t>SISTEMA ESPACIAL DE FUERZAS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403648" y="1052736"/>
            <a:ext cx="7498080" cy="504056"/>
          </a:xfrm>
        </p:spPr>
        <p:txBody>
          <a:bodyPr/>
          <a:lstStyle/>
          <a:p>
            <a:pPr marL="82296" lvl="1" indent="0">
              <a:spcBef>
                <a:spcPts val="600"/>
              </a:spcBef>
              <a:buSzPct val="80000"/>
              <a:buNone/>
            </a:pPr>
            <a:r>
              <a:rPr lang="es-AR" sz="2400" b="1" dirty="0"/>
              <a:t>FUERZAS CONCURRENTES</a:t>
            </a:r>
          </a:p>
          <a:p>
            <a:pPr marL="82296" indent="0">
              <a:buNone/>
            </a:pP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5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1539240"/>
                  </p:ext>
                </p:extLst>
              </p:nvPr>
            </p:nvGraphicFramePr>
            <p:xfrm>
              <a:off x="1475656" y="1556792"/>
              <a:ext cx="5688632" cy="52372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7274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1589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71261">
                    <a:tc>
                      <a:txBody>
                        <a:bodyPr/>
                        <a:lstStyle/>
                        <a:p>
                          <a:pPr marL="0" lvl="0" indent="-54864">
                            <a:buFont typeface="Verdana"/>
                            <a:buNone/>
                          </a:pPr>
                          <a:r>
                            <a:rPr lang="es-AR" sz="1200" b="1" dirty="0" smtClean="0">
                              <a:solidFill>
                                <a:schemeClr val="tx1"/>
                              </a:solidFill>
                            </a:rPr>
                            <a:t>REDUCCION – Mismo efecto</a:t>
                          </a:r>
                        </a:p>
                        <a:p>
                          <a:pPr marL="0" lvl="0" indent="-54864">
                            <a:buFont typeface="Verdana"/>
                            <a:buNone/>
                          </a:pPr>
                          <a:r>
                            <a:rPr lang="es-AR" sz="1200" b="1" dirty="0" smtClean="0">
                              <a:solidFill>
                                <a:schemeClr val="tx1"/>
                              </a:solidFill>
                            </a:rPr>
                            <a:t>ECUACION DE EQUIVALENCIA</a:t>
                          </a:r>
                          <a:endParaRPr lang="es-AR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-54864" algn="l" rtl="0" eaLnBrk="1" latinLnBrk="0" hangingPunct="1">
                            <a:buFont typeface="Verdana"/>
                            <a:buNone/>
                          </a:pPr>
                          <a:r>
                            <a:rPr kumimoji="0" lang="es-AR" sz="12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EQUILIBRIO – Sin Movimiento</a:t>
                          </a:r>
                        </a:p>
                        <a:p>
                          <a:pPr marL="0" lvl="0" indent="-54864" algn="l" rtl="0" eaLnBrk="1" latinLnBrk="0" hangingPunct="1">
                            <a:buFont typeface="Verdana"/>
                            <a:buNone/>
                          </a:pPr>
                          <a:r>
                            <a:rPr kumimoji="0" lang="es-AR" sz="12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ECUACION DE EQUILIBRIO</a:t>
                          </a:r>
                        </a:p>
                        <a:p>
                          <a:endParaRPr lang="es-AR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6851">
                    <a:tc gridSpan="2">
                      <a:txBody>
                        <a:bodyPr/>
                        <a:lstStyle/>
                        <a:p>
                          <a:pPr marL="230886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Char char="•"/>
                            <a:tabLst/>
                            <a:defRPr/>
                          </a:pPr>
                          <a:r>
                            <a:rPr lang="es-AR" sz="1200" dirty="0" smtClean="0"/>
                            <a:t>3 Ecuaciones Proyección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99252">
                    <a:tc>
                      <a:txBody>
                        <a:bodyPr/>
                        <a:lstStyle/>
                        <a:p>
                          <a:pPr marL="402336" lvl="1" indent="0">
                            <a:buFont typeface="Verdana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1200" b="0" i="1" smtClean="0">
                                    <a:latin typeface="Cambria Math"/>
                                  </a:rPr>
                                  <m:t>𝑅𝑥</m:t>
                                </m:r>
                                <m:r>
                                  <a:rPr lang="es-AR" sz="1200" b="0" i="1" smtClean="0">
                                    <a:latin typeface="Cambria Math"/>
                                  </a:rPr>
                                  <m:t>=∑</m:t>
                                </m:r>
                                <m:r>
                                  <a:rPr lang="es-AR" sz="1200" b="0" i="1" smtClean="0">
                                    <a:latin typeface="Cambria Math"/>
                                  </a:rPr>
                                  <m:t>𝐹𝑥𝑖</m:t>
                                </m:r>
                              </m:oMath>
                            </m:oMathPara>
                          </a14:m>
                          <a:endParaRPr lang="es-AR" sz="1200" dirty="0" smtClean="0"/>
                        </a:p>
                        <a:p>
                          <a:pPr marL="402336" lvl="1" indent="0">
                            <a:buNone/>
                          </a:pPr>
                          <a:r>
                            <a:rPr lang="es-AR" sz="1200" dirty="0" smtClean="0"/>
                            <a:t>          </a:t>
                          </a:r>
                          <a14:m>
                            <m:oMath xmlns:m="http://schemas.openxmlformats.org/officeDocument/2006/math">
                              <m:r>
                                <a:rPr lang="es-AR" sz="1200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s-AR" sz="12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s-AR" sz="1200" i="1"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s-AR" sz="1200" dirty="0" smtClean="0">
                              <a:solidFill>
                                <a:schemeClr val="tx1"/>
                              </a:solidFill>
                              <a:sym typeface="Symbol"/>
                            </a:rPr>
                            <a:t></a:t>
                          </a:r>
                          <a14:m>
                            <m:oMath xmlns:m="http://schemas.openxmlformats.org/officeDocument/2006/math">
                              <m:r>
                                <a:rPr lang="es-AR" sz="1200" i="1" smtClean="0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s-AR" sz="12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s-AR" sz="1200" i="1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lang="es-AR" sz="12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402336" lvl="1" indent="0">
                            <a:buNone/>
                          </a:pPr>
                          <a:r>
                            <a:rPr lang="es-AR" sz="1200" dirty="0" smtClean="0"/>
                            <a:t>          </a:t>
                          </a:r>
                          <a14:m>
                            <m:oMath xmlns:m="http://schemas.openxmlformats.org/officeDocument/2006/math">
                              <m:r>
                                <a:rPr lang="es-AR" sz="1200" i="1" smtClean="0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s-AR" sz="1200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s-AR" sz="1200" i="1"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s-AR" sz="1200" dirty="0" smtClean="0">
                              <a:solidFill>
                                <a:schemeClr val="tx1"/>
                              </a:solidFill>
                              <a:sym typeface="Symbol"/>
                            </a:rPr>
                            <a:t></a:t>
                          </a:r>
                          <a14:m>
                            <m:oMath xmlns:m="http://schemas.openxmlformats.org/officeDocument/2006/math">
                              <m:r>
                                <a:rPr lang="es-AR" sz="1200" i="1" smtClean="0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s-AR" sz="1200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s-AR" sz="1200" i="1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lang="es-AR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402336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Verdana"/>
                            <a:buNone/>
                            <a:tabLst/>
                            <a:defRPr/>
                          </a:pPr>
                          <a:r>
                            <a:rPr lang="es-AR" sz="1200" b="0" dirty="0" smtClean="0"/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s-AR" sz="1200" b="0" i="1" smtClean="0">
                                  <a:latin typeface="Cambria Math"/>
                                </a:rPr>
                                <m:t>0=∑</m:t>
                              </m:r>
                              <m:r>
                                <a:rPr lang="es-AR" sz="1200" b="0" i="1" smtClean="0">
                                  <a:latin typeface="Cambria Math"/>
                                </a:rPr>
                                <m:t>𝐹𝑥𝑖</m:t>
                              </m:r>
                            </m:oMath>
                          </a14:m>
                          <a:r>
                            <a:rPr lang="es-AR" sz="1200" dirty="0" smtClean="0"/>
                            <a:t> + Ex</a:t>
                          </a:r>
                        </a:p>
                        <a:p>
                          <a:pPr marL="402336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Verdana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1200" b="0" i="1" smtClean="0">
                                    <a:latin typeface="Cambria Math"/>
                                  </a:rPr>
                                  <m:t>0=∑</m:t>
                                </m:r>
                                <m:r>
                                  <a:rPr lang="es-AR" sz="1200" b="0" i="1" smtClean="0">
                                    <a:latin typeface="Cambria Math"/>
                                  </a:rPr>
                                  <m:t>𝐹𝑦𝑖</m:t>
                                </m:r>
                                <m:r>
                                  <m:rPr>
                                    <m:nor/>
                                  </m:rPr>
                                  <a:rPr lang="es-AR" sz="1200" dirty="0" smtClean="0"/>
                                  <m:t> + </m:t>
                                </m:r>
                                <m:r>
                                  <m:rPr>
                                    <m:nor/>
                                  </m:rPr>
                                  <a:rPr lang="es-AR" sz="1200" b="0" i="0" dirty="0" smtClean="0"/>
                                  <m:t>Ey</m:t>
                                </m:r>
                              </m:oMath>
                            </m:oMathPara>
                          </a14:m>
                          <a:endParaRPr lang="es-AR" sz="1200" dirty="0" smtClean="0"/>
                        </a:p>
                        <a:p>
                          <a:pPr marL="402336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Verdana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1200" b="0" i="1" smtClean="0">
                                    <a:latin typeface="Cambria Math"/>
                                  </a:rPr>
                                  <m:t>0=∑</m:t>
                                </m:r>
                                <m:r>
                                  <a:rPr lang="es-AR" sz="1200" b="0" i="1" smtClean="0">
                                    <a:latin typeface="Cambria Math"/>
                                  </a:rPr>
                                  <m:t>𝐹𝑧𝑖</m:t>
                                </m:r>
                                <m:r>
                                  <m:rPr>
                                    <m:nor/>
                                  </m:rPr>
                                  <a:rPr lang="es-AR" sz="1200" dirty="0" smtClean="0"/>
                                  <m:t> + </m:t>
                                </m:r>
                                <m:r>
                                  <m:rPr>
                                    <m:nor/>
                                  </m:rPr>
                                  <a:rPr lang="es-AR" sz="1200" b="0" i="0" dirty="0" smtClean="0"/>
                                  <m:t>Ez</m:t>
                                </m:r>
                              </m:oMath>
                            </m:oMathPara>
                          </a14:m>
                          <a:endParaRPr lang="es-AR" sz="12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56064">
                    <a:tc gridSpan="2">
                      <a:txBody>
                        <a:bodyPr/>
                        <a:lstStyle/>
                        <a:p>
                          <a:pPr marL="171450" marR="0" lvl="1" indent="-1714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Char char="•"/>
                            <a:tabLst/>
                            <a:defRPr/>
                          </a:pPr>
                          <a:r>
                            <a:rPr lang="es-AR" sz="1200" dirty="0" smtClean="0"/>
                            <a:t>2 Ecuación Proyección sobre dos Ejes</a:t>
                          </a:r>
                          <a:r>
                            <a:rPr lang="es-AR" sz="1200" baseline="0" dirty="0" smtClean="0"/>
                            <a:t> </a:t>
                          </a:r>
                          <a:r>
                            <a:rPr lang="es-AR" sz="1200" dirty="0" smtClean="0"/>
                            <a:t>+ 1 Momentos con respecto a un 3er eje (no corte recta de</a:t>
                          </a:r>
                          <a:r>
                            <a:rPr lang="es-AR" sz="1200" baseline="0" dirty="0" smtClean="0"/>
                            <a:t> intersección planos que pasen por </a:t>
                          </a:r>
                          <a:r>
                            <a:rPr lang="es-AR" sz="1200" baseline="0" dirty="0" err="1" smtClean="0"/>
                            <a:t>pto</a:t>
                          </a:r>
                          <a:r>
                            <a:rPr lang="es-AR" sz="1200" baseline="0" dirty="0" smtClean="0"/>
                            <a:t> concurrencia sistema fuerzas (A) y sean normales a los ejes de </a:t>
                          </a:r>
                          <a:r>
                            <a:rPr lang="es-AR" sz="1200" baseline="0" dirty="0" err="1" smtClean="0"/>
                            <a:t>proyeccion</a:t>
                          </a:r>
                          <a:r>
                            <a:rPr lang="es-AR" sz="1200" baseline="0" dirty="0" smtClean="0"/>
                            <a:t>.)</a:t>
                          </a:r>
                          <a:endParaRPr lang="es-AR" sz="1200" i="1" dirty="0" smtClean="0">
                            <a:latin typeface="Cambria Math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50434">
                    <a:tc>
                      <a:txBody>
                        <a:bodyPr/>
                        <a:lstStyle/>
                        <a:p>
                          <a:pPr marL="402336" lvl="1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1200" i="1" smtClean="0">
                                    <a:latin typeface="Cambria Math"/>
                                  </a:rPr>
                                  <m:t>𝑅𝑥</m:t>
                                </m:r>
                                <m:r>
                                  <a:rPr lang="es-AR" sz="1200" i="1" smtClean="0">
                                    <a:latin typeface="Cambria Math"/>
                                  </a:rPr>
                                  <m:t>=</m:t>
                                </m:r>
                                <m:r>
                                  <a:rPr lang="es-AR" sz="1200" i="1" smtClean="0">
                                    <a:latin typeface="Cambria Math"/>
                                  </a:rPr>
                                  <m:t>𝐹𝑥𝑖</m:t>
                                </m:r>
                              </m:oMath>
                            </m:oMathPara>
                          </a14:m>
                          <a:endParaRPr lang="es-AR" sz="1200" dirty="0" smtClean="0"/>
                        </a:p>
                        <a:p>
                          <a:pPr marL="402336" lvl="1" indent="0">
                            <a:buNone/>
                          </a:pPr>
                          <a:r>
                            <a:rPr lang="es-AR" sz="1200" dirty="0" smtClean="0"/>
                            <a:t>          </a:t>
                          </a:r>
                          <a14:m>
                            <m:oMath xmlns:m="http://schemas.openxmlformats.org/officeDocument/2006/math">
                              <m:r>
                                <a:rPr lang="es-AR" sz="1200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s-AR" sz="12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s-AR" sz="1200" i="1"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s-AR" sz="1200" dirty="0" smtClean="0">
                              <a:solidFill>
                                <a:schemeClr val="tx1"/>
                              </a:solidFill>
                              <a:sym typeface="Symbol"/>
                            </a:rPr>
                            <a:t></a:t>
                          </a:r>
                          <a14:m>
                            <m:oMath xmlns:m="http://schemas.openxmlformats.org/officeDocument/2006/math">
                              <m:r>
                                <a:rPr lang="es-AR" sz="1200" i="1" smtClean="0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s-AR" sz="12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s-AR" sz="1200" i="1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lang="es-AR" sz="1200" dirty="0"/>
                        </a:p>
                        <a:p>
                          <a:pPr marL="402336" lvl="1" indent="0">
                            <a:buNone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             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𝑅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s-AR" sz="1200" i="1"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s-AR" sz="1200" dirty="0" smtClean="0">
                              <a:solidFill>
                                <a:schemeClr val="tx1"/>
                              </a:solidFill>
                              <a:sym typeface="Symbol"/>
                            </a:rPr>
                            <a:t>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oMath>
                          </a14:m>
                          <a:endParaRPr lang="es-AR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402336" lvl="1" indent="0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s-AR" sz="12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s-AR" sz="120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s-AR" sz="1200" i="1" smtClean="0">
                                  <a:latin typeface="Cambria Math"/>
                                  <a:sym typeface="Symbol"/>
                                </a:rPr>
                                <m:t></m:t>
                              </m:r>
                              <m:r>
                                <a:rPr lang="es-AR" sz="1200" i="1" smtClean="0">
                                  <a:latin typeface="Cambria Math"/>
                                </a:rPr>
                                <m:t>𝐹𝑥𝑖</m:t>
                              </m:r>
                            </m:oMath>
                          </a14:m>
                          <a:r>
                            <a:rPr lang="es-AR" sz="1200" dirty="0" smtClean="0"/>
                            <a:t> +Ex</a:t>
                          </a:r>
                          <a:r>
                            <a:rPr lang="es-AR" sz="1200" baseline="0" dirty="0" smtClean="0"/>
                            <a:t>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s-AR" sz="1200" b="0" i="1" smtClean="0">
                                  <a:latin typeface="Cambria Math"/>
                                </a:rPr>
                                <m:t>0=∑</m:t>
                              </m:r>
                              <m:r>
                                <a:rPr lang="es-AR" sz="1200" b="0" i="1" smtClean="0">
                                  <a:latin typeface="Cambria Math"/>
                                </a:rPr>
                                <m:t>𝐹𝑦𝑖</m:t>
                              </m:r>
                              <m:r>
                                <m:rPr>
                                  <m:nor/>
                                </m:rPr>
                                <a:rPr lang="es-AR" sz="1200" dirty="0" smtClean="0"/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s-AR" sz="1200" b="0" i="0" dirty="0" smtClean="0"/>
                                <m:t>Ey</m:t>
                              </m:r>
                            </m:oMath>
                          </a14:m>
                          <a:endParaRPr lang="es-AR" sz="1200" dirty="0" smtClean="0"/>
                        </a:p>
                        <a:p>
                          <a:pPr marL="402336" lvl="1" indent="0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s-AR" sz="12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s-AR" sz="1200" i="1"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s-AR" sz="1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s-AR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nary>
                            </m:oMath>
                          </a14:m>
                          <a:r>
                            <a:rPr lang="es-AR" sz="1200" dirty="0" smtClean="0">
                              <a:solidFill>
                                <a:schemeClr val="tx1"/>
                              </a:solidFill>
                            </a:rPr>
                            <a:t>+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oMath>
                          </a14:m>
                          <a:endParaRPr lang="es-AR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1227">
                    <a:tc gridSpan="2">
                      <a:txBody>
                        <a:bodyPr/>
                        <a:lstStyle/>
                        <a:p>
                          <a:pPr marL="171450" marR="0" lvl="1" indent="-1714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Char char="•"/>
                            <a:tabLst/>
                            <a:defRPr/>
                          </a:pPr>
                          <a:r>
                            <a:rPr lang="es-AR" sz="1200" dirty="0" smtClean="0"/>
                            <a:t>2 Momentos con respecto a 2 ejes. + 1 Ecuación Proyección sobre un 3er Eje</a:t>
                          </a:r>
                          <a:r>
                            <a:rPr lang="es-AR" sz="1200" baseline="0" dirty="0" smtClean="0"/>
                            <a:t> (no puede ser </a:t>
                          </a:r>
                          <a:r>
                            <a:rPr lang="es-AR" sz="1200" baseline="0" dirty="0" smtClean="0">
                              <a:sym typeface="Symbol"/>
                            </a:rPr>
                            <a:t> a la recta A y la intersección de los ejes donde se tomó momentos)</a:t>
                          </a:r>
                          <a:endParaRPr lang="es-AR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1227">
                    <a:tc>
                      <a:txBody>
                        <a:bodyPr/>
                        <a:lstStyle/>
                        <a:p>
                          <a:pPr marL="402336" lvl="1" indent="0">
                            <a:buNone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             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𝑅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bSup>
                              <m:r>
                                <a:rPr lang="es-AR" sz="1200" i="1"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s-AR" sz="1200" dirty="0" smtClean="0">
                              <a:solidFill>
                                <a:schemeClr val="tx1"/>
                              </a:solidFill>
                              <a:sym typeface="Symbol"/>
                            </a:rPr>
                            <a:t>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bSup>
                            </m:oMath>
                          </a14:m>
                          <a:endParaRPr lang="es-AR" sz="12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402336" lvl="1" indent="0">
                            <a:buNone/>
                          </a:pPr>
                          <a:r>
                            <a:rPr lang="es-AR" sz="1200" b="0" dirty="0" smtClean="0"/>
                            <a:t>          </a:t>
                          </a:r>
                          <a14:m>
                            <m:oMath xmlns:m="http://schemas.openxmlformats.org/officeDocument/2006/math">
                              <m:r>
                                <a:rPr lang="es-AR" sz="1200" b="0" i="1" smtClean="0">
                                  <a:latin typeface="Cambria Math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s-A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𝑅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𝑦</m:t>
                                  </m:r>
                                </m:sup>
                              </m:sSubSup>
                              <m:r>
                                <a:rPr lang="es-AR" sz="1200" i="1"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s-AR" sz="1200" dirty="0" smtClean="0">
                              <a:solidFill>
                                <a:schemeClr val="tx1"/>
                              </a:solidFill>
                              <a:sym typeface="Symbol"/>
                            </a:rPr>
                            <a:t>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𝑦</m:t>
                                  </m:r>
                                </m:sup>
                              </m:sSubSup>
                            </m:oMath>
                          </a14:m>
                          <a:endParaRPr lang="es-AR" sz="12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402336" lvl="1" indent="0">
                            <a:buNone/>
                          </a:pPr>
                          <a:r>
                            <a:rPr lang="es-AR" sz="1200" dirty="0" smtClean="0"/>
                            <a:t>          </a:t>
                          </a:r>
                          <a14:m>
                            <m:oMath xmlns:m="http://schemas.openxmlformats.org/officeDocument/2006/math">
                              <m:r>
                                <a:rPr lang="es-AR" sz="1200" i="1" smtClean="0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s-AR" sz="1200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s-AR" sz="1200" i="1"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s-AR" sz="1200" dirty="0" smtClean="0">
                              <a:solidFill>
                                <a:schemeClr val="tx1"/>
                              </a:solidFill>
                              <a:sym typeface="Symbol"/>
                            </a:rPr>
                            <a:t></a:t>
                          </a:r>
                          <a14:m>
                            <m:oMath xmlns:m="http://schemas.openxmlformats.org/officeDocument/2006/math">
                              <m:r>
                                <a:rPr lang="es-AR" sz="1200" i="1" smtClean="0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s-AR" sz="1200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s-AR" sz="1200" i="1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lang="es-AR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402336" lvl="1" indent="0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s-AR" sz="12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s-AR" sz="1200" i="1"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s-AR" sz="1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s-AR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sup>
                                  </m:sSubSup>
                                </m:e>
                              </m:nary>
                            </m:oMath>
                          </a14:m>
                          <a:r>
                            <a:rPr lang="es-AR" sz="1200" dirty="0" smtClean="0">
                              <a:solidFill>
                                <a:schemeClr val="tx1"/>
                              </a:solidFill>
                            </a:rPr>
                            <a:t>+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bSup>
                            </m:oMath>
                          </a14:m>
                          <a:endParaRPr lang="es-AR" sz="12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402336" lvl="1" indent="0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s-AR" sz="12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s-AR" sz="1200" i="1"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s-AR" sz="1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s-AR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sup>
                                  </m:sSubSup>
                                </m:e>
                              </m:nary>
                            </m:oMath>
                          </a14:m>
                          <a:r>
                            <a:rPr lang="es-AR" sz="1200" dirty="0" smtClean="0">
                              <a:solidFill>
                                <a:schemeClr val="tx1"/>
                              </a:solidFill>
                            </a:rPr>
                            <a:t> +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𝑦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s-AR" sz="1200" b="0" i="1" dirty="0" smtClean="0">
                              <a:latin typeface="Cambria Math"/>
                            </a:rPr>
                            <a:t> </a:t>
                          </a:r>
                          <a:r>
                            <a:rPr lang="es-AR" sz="1200" b="0" i="1" baseline="0" dirty="0" smtClean="0">
                              <a:latin typeface="Cambria Math"/>
                            </a:rPr>
                            <a:t> </a:t>
                          </a:r>
                        </a:p>
                        <a:p>
                          <a:pPr marL="402336" lvl="1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1400" b="0" i="1" smtClean="0">
                                    <a:latin typeface="Cambria Math"/>
                                  </a:rPr>
                                  <m:t>0=∑</m:t>
                                </m:r>
                                <m:r>
                                  <a:rPr lang="es-AR" sz="1400" b="0" i="1" smtClean="0">
                                    <a:latin typeface="Cambria Math"/>
                                  </a:rPr>
                                  <m:t>𝐹𝑧𝑖</m:t>
                                </m:r>
                                <m:r>
                                  <m:rPr>
                                    <m:nor/>
                                  </m:rPr>
                                  <a:rPr lang="es-AR" sz="1400" dirty="0" smtClean="0"/>
                                  <m:t> + </m:t>
                                </m:r>
                                <m:r>
                                  <m:rPr>
                                    <m:nor/>
                                  </m:rPr>
                                  <a:rPr lang="es-AR" sz="1400" b="0" i="0" dirty="0" smtClean="0"/>
                                  <m:t>Ez</m:t>
                                </m:r>
                              </m:oMath>
                            </m:oMathPara>
                          </a14:m>
                          <a:endParaRPr lang="es-AR" sz="14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1227">
                    <a:tc gridSpan="2">
                      <a:txBody>
                        <a:bodyPr/>
                        <a:lstStyle/>
                        <a:p>
                          <a:pPr marL="171450" marR="0" lvl="1" indent="-1714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Char char="•"/>
                            <a:tabLst/>
                            <a:defRPr/>
                          </a:pPr>
                          <a:r>
                            <a:rPr lang="es-AR" sz="1200" dirty="0" smtClean="0"/>
                            <a:t>3 Momentos con respecto a  3ejes. </a:t>
                          </a:r>
                          <a:r>
                            <a:rPr lang="es-AR" sz="1200" baseline="0" dirty="0" smtClean="0"/>
                            <a:t> (3er eje no </a:t>
                          </a:r>
                          <a:r>
                            <a:rPr lang="es-AR" sz="1200" baseline="0" dirty="0" err="1" smtClean="0"/>
                            <a:t>coplanar</a:t>
                          </a:r>
                          <a:r>
                            <a:rPr lang="es-AR" sz="1200" baseline="0" dirty="0" smtClean="0"/>
                            <a:t> con la recta A-Punto Concurrencia de los otros 2 ejes)</a:t>
                          </a:r>
                          <a:endParaRPr lang="es-AR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64877">
                    <a:tc>
                      <a:txBody>
                        <a:bodyPr/>
                        <a:lstStyle/>
                        <a:p>
                          <a:pPr marL="402336" lvl="1" indent="0">
                            <a:buNone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             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𝑅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bSup>
                              <m:r>
                                <a:rPr lang="es-AR" sz="1200" i="1"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s-AR" sz="1200" dirty="0" smtClean="0">
                              <a:solidFill>
                                <a:schemeClr val="tx1"/>
                              </a:solidFill>
                              <a:sym typeface="Symbol"/>
                            </a:rPr>
                            <a:t>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bSup>
                            </m:oMath>
                          </a14:m>
                          <a:endParaRPr lang="es-AR" sz="12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402336" lvl="1" indent="0">
                            <a:buNone/>
                          </a:pPr>
                          <a:r>
                            <a:rPr lang="es-AR" sz="1200" b="0" dirty="0" smtClean="0"/>
                            <a:t>          </a:t>
                          </a:r>
                          <a14:m>
                            <m:oMath xmlns:m="http://schemas.openxmlformats.org/officeDocument/2006/math">
                              <m:r>
                                <a:rPr lang="es-AR" sz="1200" b="0" i="1" smtClean="0">
                                  <a:latin typeface="Cambria Math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s-A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𝑅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𝑦</m:t>
                                  </m:r>
                                </m:sup>
                              </m:sSubSup>
                              <m:r>
                                <a:rPr lang="es-AR" sz="1200" i="1"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s-AR" sz="1200" dirty="0" smtClean="0">
                              <a:solidFill>
                                <a:schemeClr val="tx1"/>
                              </a:solidFill>
                              <a:sym typeface="Symbol"/>
                            </a:rPr>
                            <a:t>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𝑦</m:t>
                                  </m:r>
                                </m:sup>
                              </m:sSubSup>
                            </m:oMath>
                          </a14:m>
                          <a:endParaRPr lang="es-AR" sz="12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402336" lvl="1" indent="0">
                            <a:buNone/>
                          </a:pPr>
                          <a:r>
                            <a:rPr lang="es-AR" sz="1200" dirty="0" smtClean="0"/>
                            <a:t>          </a:t>
                          </a:r>
                          <a14:m>
                            <m:oMath xmlns:m="http://schemas.openxmlformats.org/officeDocument/2006/math">
                              <m:r>
                                <a:rPr lang="es-AR" sz="1200" b="0" i="1" smtClean="0">
                                  <a:latin typeface="Cambria Math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s-A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𝑅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𝑧</m:t>
                                  </m:r>
                                </m:sup>
                              </m:sSubSup>
                              <m:r>
                                <a:rPr lang="es-AR" sz="1200" i="1"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s-AR" sz="1200" dirty="0" smtClean="0">
                              <a:solidFill>
                                <a:schemeClr val="tx1"/>
                              </a:solidFill>
                              <a:sym typeface="Symbol"/>
                            </a:rPr>
                            <a:t>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𝑦</m:t>
                                  </m:r>
                                </m:sup>
                              </m:sSubSup>
                            </m:oMath>
                          </a14:m>
                          <a:endParaRPr lang="es-AR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402336" lvl="1" indent="0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s-AR" sz="12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s-AR" sz="1200" i="1"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s-AR" sz="1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s-AR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sup>
                                  </m:sSubSup>
                                </m:e>
                              </m:nary>
                            </m:oMath>
                          </a14:m>
                          <a:r>
                            <a:rPr lang="es-AR" sz="1200" dirty="0" smtClean="0">
                              <a:solidFill>
                                <a:schemeClr val="tx1"/>
                              </a:solidFill>
                            </a:rPr>
                            <a:t>+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bSup>
                            </m:oMath>
                          </a14:m>
                          <a:endParaRPr lang="es-AR" sz="12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402336" lvl="1" indent="0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s-AR" sz="12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s-AR" sz="1200" i="1"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s-AR" sz="1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s-AR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sup>
                                  </m:sSubSup>
                                </m:e>
                              </m:nary>
                            </m:oMath>
                          </a14:m>
                          <a:r>
                            <a:rPr lang="es-AR" sz="1200" dirty="0" smtClean="0">
                              <a:solidFill>
                                <a:schemeClr val="tx1"/>
                              </a:solidFill>
                            </a:rPr>
                            <a:t> +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𝑦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s-AR" sz="1200" b="0" i="1" dirty="0" smtClean="0">
                              <a:latin typeface="Cambria Math"/>
                            </a:rPr>
                            <a:t> </a:t>
                          </a:r>
                          <a:r>
                            <a:rPr lang="es-AR" sz="1200" b="0" i="1" baseline="0" dirty="0" smtClean="0">
                              <a:latin typeface="Cambria Math"/>
                            </a:rPr>
                            <a:t> </a:t>
                          </a:r>
                        </a:p>
                        <a:p>
                          <a:pPr marL="402336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s-AR" sz="12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s-AR" sz="1200" i="1"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s-AR" sz="1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s-AR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sup>
                                  </m:sSubSup>
                                </m:e>
                              </m:nary>
                            </m:oMath>
                          </a14:m>
                          <a:r>
                            <a:rPr lang="es-AR" sz="1200" dirty="0" smtClean="0">
                              <a:solidFill>
                                <a:schemeClr val="tx1"/>
                              </a:solidFill>
                            </a:rPr>
                            <a:t> +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𝑧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s-AR" sz="1200" b="0" i="1" dirty="0" smtClean="0">
                              <a:latin typeface="Cambria Math"/>
                            </a:rPr>
                            <a:t> </a:t>
                          </a:r>
                          <a:r>
                            <a:rPr lang="es-AR" sz="1200" b="0" i="1" baseline="0" dirty="0" smtClean="0">
                              <a:latin typeface="Cambria Math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5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1539240"/>
                  </p:ext>
                </p:extLst>
              </p:nvPr>
            </p:nvGraphicFramePr>
            <p:xfrm>
              <a:off x="1475656" y="1556792"/>
              <a:ext cx="5688632" cy="52372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72741"/>
                    <a:gridCol w="2715891"/>
                  </a:tblGrid>
                  <a:tr h="671261">
                    <a:tc>
                      <a:txBody>
                        <a:bodyPr/>
                        <a:lstStyle/>
                        <a:p>
                          <a:pPr marL="0" lvl="0" indent="-54864">
                            <a:buFont typeface="Verdana"/>
                            <a:buNone/>
                          </a:pPr>
                          <a:r>
                            <a:rPr lang="es-AR" sz="1200" b="1" dirty="0" smtClean="0">
                              <a:solidFill>
                                <a:schemeClr val="tx1"/>
                              </a:solidFill>
                            </a:rPr>
                            <a:t>REDUCCION – Mismo efecto</a:t>
                          </a:r>
                        </a:p>
                        <a:p>
                          <a:pPr marL="0" lvl="0" indent="-54864">
                            <a:buFont typeface="Verdana"/>
                            <a:buNone/>
                          </a:pPr>
                          <a:r>
                            <a:rPr lang="es-AR" sz="1200" b="1" dirty="0" smtClean="0">
                              <a:solidFill>
                                <a:schemeClr val="tx1"/>
                              </a:solidFill>
                            </a:rPr>
                            <a:t>ECUACION DE EQUIVALENCIA</a:t>
                          </a:r>
                          <a:endParaRPr lang="es-AR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-54864" algn="l" rtl="0" eaLnBrk="1" latinLnBrk="0" hangingPunct="1">
                            <a:buFont typeface="Verdana"/>
                            <a:buNone/>
                          </a:pPr>
                          <a:r>
                            <a:rPr kumimoji="0" lang="es-AR" sz="12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EQUILIBRIO – Sin Movimiento</a:t>
                          </a:r>
                        </a:p>
                        <a:p>
                          <a:pPr marL="0" lvl="0" indent="-54864" algn="l" rtl="0" eaLnBrk="1" latinLnBrk="0" hangingPunct="1">
                            <a:buFont typeface="Verdana"/>
                            <a:buNone/>
                          </a:pPr>
                          <a:r>
                            <a:rPr kumimoji="0" lang="es-AR" sz="12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ECUACION DE EQUILIBRIO</a:t>
                          </a:r>
                        </a:p>
                        <a:p>
                          <a:endParaRPr lang="es-AR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36851">
                    <a:tc gridSpan="2">
                      <a:txBody>
                        <a:bodyPr/>
                        <a:lstStyle/>
                        <a:p>
                          <a:pPr marL="230886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Char char="•"/>
                            <a:tabLst/>
                            <a:defRPr/>
                          </a:pPr>
                          <a:r>
                            <a:rPr lang="es-AR" sz="1200" dirty="0" smtClean="0"/>
                            <a:t>3 </a:t>
                          </a:r>
                          <a:r>
                            <a:rPr lang="es-AR" sz="1200" dirty="0" smtClean="0"/>
                            <a:t>Ecuaciones Proyección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158095" r="-91393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9663" t="-158095" r="-225" b="-626667"/>
                          </a:stretch>
                        </a:blipFill>
                      </a:tcPr>
                    </a:tc>
                  </a:tr>
                  <a:tr h="656064">
                    <a:tc gridSpan="2">
                      <a:txBody>
                        <a:bodyPr/>
                        <a:lstStyle/>
                        <a:p>
                          <a:pPr marL="171450" marR="0" lvl="1" indent="-1714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Char char="•"/>
                            <a:tabLst/>
                            <a:defRPr/>
                          </a:pPr>
                          <a:r>
                            <a:rPr lang="es-AR" sz="1200" dirty="0" smtClean="0"/>
                            <a:t>2 </a:t>
                          </a:r>
                          <a:r>
                            <a:rPr lang="es-AR" sz="1200" dirty="0" smtClean="0"/>
                            <a:t>Ecuación Proyección sobre </a:t>
                          </a:r>
                          <a:r>
                            <a:rPr lang="es-AR" sz="1200" dirty="0" smtClean="0"/>
                            <a:t>dos Ejes</a:t>
                          </a:r>
                          <a:r>
                            <a:rPr lang="es-AR" sz="1200" baseline="0" dirty="0" smtClean="0"/>
                            <a:t> </a:t>
                          </a:r>
                          <a:r>
                            <a:rPr lang="es-AR" sz="1200" dirty="0" smtClean="0"/>
                            <a:t>+ </a:t>
                          </a:r>
                          <a:r>
                            <a:rPr lang="es-AR" sz="1200" dirty="0" smtClean="0"/>
                            <a:t>1 Momentos </a:t>
                          </a:r>
                          <a:r>
                            <a:rPr lang="es-AR" sz="1200" dirty="0" smtClean="0"/>
                            <a:t>con respecto a un 3er eje (no corte recta de</a:t>
                          </a:r>
                          <a:r>
                            <a:rPr lang="es-AR" sz="1200" baseline="0" dirty="0" smtClean="0"/>
                            <a:t> intersección planos que pasen por </a:t>
                          </a:r>
                          <a:r>
                            <a:rPr lang="es-AR" sz="1200" baseline="0" dirty="0" err="1" smtClean="0"/>
                            <a:t>pto</a:t>
                          </a:r>
                          <a:r>
                            <a:rPr lang="es-AR" sz="1200" baseline="0" dirty="0" smtClean="0"/>
                            <a:t> concurrencia sistema fuerzas (A) y sean normales a los ejes de </a:t>
                          </a:r>
                          <a:r>
                            <a:rPr lang="es-AR" sz="1200" baseline="0" dirty="0" err="1" smtClean="0"/>
                            <a:t>proyeccion</a:t>
                          </a:r>
                          <a:r>
                            <a:rPr lang="es-AR" sz="1200" baseline="0" dirty="0" smtClean="0"/>
                            <a:t>.)</a:t>
                          </a:r>
                          <a:endParaRPr lang="es-AR" sz="1200" i="1" dirty="0" smtClean="0">
                            <a:latin typeface="Cambria Math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640271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356604" r="-91393" b="-4198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9663" t="-356604" r="-225" b="-419811"/>
                          </a:stretch>
                        </a:blipFill>
                      </a:tcPr>
                    </a:tc>
                  </a:tr>
                  <a:tr h="457200">
                    <a:tc gridSpan="2">
                      <a:txBody>
                        <a:bodyPr/>
                        <a:lstStyle/>
                        <a:p>
                          <a:pPr marL="171450" marR="0" lvl="1" indent="-1714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Char char="•"/>
                            <a:tabLst/>
                            <a:defRPr/>
                          </a:pPr>
                          <a:r>
                            <a:rPr lang="es-AR" sz="1200" dirty="0" smtClean="0"/>
                            <a:t>2 Momentos con respecto a 2 ejes. + 1 Ecuación Proyección sobre un 3er Eje</a:t>
                          </a:r>
                          <a:r>
                            <a:rPr lang="es-AR" sz="1200" baseline="0" dirty="0" smtClean="0"/>
                            <a:t> (no puede ser </a:t>
                          </a:r>
                          <a:r>
                            <a:rPr lang="es-AR" sz="1200" baseline="0" dirty="0" smtClean="0">
                              <a:sym typeface="Symbol"/>
                            </a:rPr>
                            <a:t> a la recta A y la intersección de los ejes donde se tomó momentos)</a:t>
                          </a:r>
                          <a:endParaRPr lang="es-AR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</a:tr>
                  <a:tr h="693357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494690" r="-91393" b="-2274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9663" t="-494690" r="-225" b="-227434"/>
                          </a:stretch>
                        </a:blipFill>
                      </a:tcPr>
                    </a:tc>
                  </a:tr>
                  <a:tr h="457200">
                    <a:tc gridSpan="2">
                      <a:txBody>
                        <a:bodyPr/>
                        <a:lstStyle/>
                        <a:p>
                          <a:pPr marL="171450" marR="0" lvl="1" indent="-1714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Char char="•"/>
                            <a:tabLst/>
                            <a:defRPr/>
                          </a:pPr>
                          <a:r>
                            <a:rPr lang="es-AR" sz="1200" dirty="0" smtClean="0"/>
                            <a:t>3 </a:t>
                          </a:r>
                          <a:r>
                            <a:rPr lang="es-AR" sz="1200" dirty="0" smtClean="0"/>
                            <a:t>Momentos con respecto a </a:t>
                          </a:r>
                          <a:r>
                            <a:rPr lang="es-AR" sz="1200" dirty="0" smtClean="0"/>
                            <a:t> 3ejes</a:t>
                          </a:r>
                          <a:r>
                            <a:rPr lang="es-AR" sz="1200" dirty="0" smtClean="0"/>
                            <a:t>. </a:t>
                          </a:r>
                          <a:r>
                            <a:rPr lang="es-AR" sz="1200" baseline="0" dirty="0" smtClean="0"/>
                            <a:t> (3er eje no </a:t>
                          </a:r>
                          <a:r>
                            <a:rPr lang="es-AR" sz="1200" baseline="0" dirty="0" err="1" smtClean="0"/>
                            <a:t>coplanar</a:t>
                          </a:r>
                          <a:r>
                            <a:rPr lang="es-AR" sz="1200" baseline="0" dirty="0" smtClean="0"/>
                            <a:t> con la recta A-Punto Concurrencia de los otros 2 ejes)</a:t>
                          </a:r>
                          <a:endParaRPr lang="es-AR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684975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667857" r="-91393" b="-61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9663" t="-667857" r="-225" b="-6160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5283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SISTEMA ESPACIAL DE FUERZAS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75160" y="876156"/>
            <a:ext cx="7498080" cy="663280"/>
          </a:xfrm>
        </p:spPr>
        <p:txBody>
          <a:bodyPr>
            <a:normAutofit/>
          </a:bodyPr>
          <a:lstStyle/>
          <a:p>
            <a:pPr marL="402336" lvl="1" indent="0">
              <a:buNone/>
            </a:pPr>
            <a:r>
              <a:rPr lang="es-AR" sz="2400" b="1" dirty="0" smtClean="0"/>
              <a:t>FUERZAS NO CONCURRENTES</a:t>
            </a:r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sz="2400" dirty="0" smtClean="0"/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/>
          </a:p>
          <a:p>
            <a:pPr marL="402336" lvl="1" indent="0" algn="ctr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639048" y="5805264"/>
            <a:ext cx="7498080" cy="22433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  <a:p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2 Marcador de contenido"/>
              <p:cNvSpPr txBox="1">
                <a:spLocks/>
              </p:cNvSpPr>
              <p:nvPr/>
            </p:nvSpPr>
            <p:spPr>
              <a:xfrm>
                <a:off x="1215076" y="4725144"/>
                <a:ext cx="5661180" cy="1899041"/>
              </a:xfrm>
              <a:prstGeom prst="rect">
                <a:avLst/>
              </a:prstGeom>
            </p:spPr>
            <p:txBody>
              <a:bodyPr>
                <a:normAutofit fontScale="85000" lnSpcReduction="10000"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128016" indent="0">
                  <a:buFont typeface="Verdana"/>
                  <a:buNone/>
                </a:pPr>
                <a:r>
                  <a:rPr lang="es-AR" sz="1900" b="1" dirty="0" smtClean="0"/>
                  <a:t>EQUILIBRANTE: E+ME</a:t>
                </a:r>
              </a:p>
              <a:p>
                <a:pPr marL="128016" indent="0">
                  <a:buFont typeface="Verdana"/>
                  <a:buNone/>
                </a:pPr>
                <a:r>
                  <a:rPr lang="es-AR" sz="1900" dirty="0" smtClean="0"/>
                  <a:t>Modulo de E: </a:t>
                </a:r>
                <a14:m>
                  <m:oMath xmlns:m="http://schemas.openxmlformats.org/officeDocument/2006/math">
                    <m:r>
                      <a:rPr lang="es-AR" sz="1900" b="0" i="0" dirty="0" smtClean="0">
                        <a:latin typeface="Cambria Math"/>
                        <a:sym typeface="Symbol"/>
                      </a:rPr>
                      <m:t> </m:t>
                    </m:r>
                    <m:r>
                      <a:rPr lang="es-AR" sz="1900" b="0" i="1" dirty="0" smtClean="0">
                        <a:latin typeface="Cambria Math"/>
                        <a:sym typeface="Symbol"/>
                      </a:rPr>
                      <m:t> </m:t>
                    </m:r>
                    <m:r>
                      <a:rPr lang="es-AR" sz="1900" b="0" i="1" dirty="0" smtClean="0">
                        <a:latin typeface="Cambria Math"/>
                      </a:rPr>
                      <m:t>𝐸</m:t>
                    </m:r>
                    <m:r>
                      <a:rPr lang="es-AR" sz="1900" b="0" i="1" dirty="0" smtClean="0">
                        <a:latin typeface="Cambria Math"/>
                        <a:sym typeface="Symbol"/>
                      </a:rPr>
                      <m:t></m:t>
                    </m:r>
                    <m:r>
                      <a:rPr lang="es-AR" sz="1900" i="1" dirty="0" smtClean="0">
                        <a:latin typeface="Cambria Math"/>
                      </a:rPr>
                      <m:t>=</m:t>
                    </m:r>
                    <m:r>
                      <a:rPr lang="es-AR" sz="1900" i="1" dirty="0" smtClean="0">
                        <a:latin typeface="Cambria Math"/>
                        <a:ea typeface="Cambria Math"/>
                      </a:rPr>
                      <m:t>√</m:t>
                    </m:r>
                    <m:r>
                      <a:rPr lang="es-AR" sz="1900" b="0" i="1" dirty="0" smtClean="0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s-AR" sz="19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AR" sz="1900" b="0" i="1" dirty="0" smtClean="0">
                            <a:latin typeface="Cambria Math"/>
                            <a:ea typeface="Cambria Math"/>
                          </a:rPr>
                          <m:t>𝐸𝑥</m:t>
                        </m:r>
                      </m:e>
                      <m:sup>
                        <m:r>
                          <a:rPr lang="es-AR" sz="1900" b="0" i="1" dirty="0" smtClean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s-AR" sz="1900" dirty="0" smtClean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19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AR" sz="1900" b="0" i="1" dirty="0" smtClean="0">
                            <a:latin typeface="Cambria Math"/>
                            <a:ea typeface="Cambria Math"/>
                          </a:rPr>
                          <m:t>𝐸𝑦</m:t>
                        </m:r>
                      </m:e>
                      <m:sup>
                        <m:r>
                          <a:rPr lang="es-AR" sz="1900" i="1" dirty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s-AR" sz="1900" dirty="0" smtClean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19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AR" sz="1900" i="1" dirty="0">
                            <a:latin typeface="Cambria Math"/>
                            <a:ea typeface="Cambria Math"/>
                          </a:rPr>
                          <m:t>𝐸</m:t>
                        </m:r>
                        <m:r>
                          <a:rPr lang="es-AR" sz="1900" b="0" i="1" dirty="0" smtClean="0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p>
                        <m:r>
                          <a:rPr lang="es-AR" sz="1900" i="1" dirty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s-AR" sz="1900" dirty="0" smtClean="0"/>
                  <a:t>)</a:t>
                </a:r>
              </a:p>
              <a:p>
                <a:pPr marL="128016" indent="0">
                  <a:buNone/>
                </a:pPr>
                <a:r>
                  <a:rPr lang="es-AR" sz="1900" dirty="0" smtClean="0"/>
                  <a:t>Argumento E:</a:t>
                </a:r>
                <a14:m>
                  <m:oMath xmlns:m="http://schemas.openxmlformats.org/officeDocument/2006/math">
                    <m:r>
                      <a:rPr lang="es-AR" sz="1900" b="0" i="0" smtClean="0"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s-AR" sz="19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AR" sz="19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s-AR" sz="19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s-AR" sz="19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s-AR" sz="19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s-AR" sz="1900" b="0" i="1" smtClean="0">
                                <a:latin typeface="Cambria Math"/>
                                <a:ea typeface="Cambria Math"/>
                              </a:rPr>
                              <m:t>𝐸𝑦</m:t>
                            </m:r>
                          </m:num>
                          <m:den>
                            <m:r>
                              <a:rPr lang="es-AR" sz="19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  <m:r>
                              <a:rPr lang="es-AR" sz="1900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  <m:r>
                              <a:rPr lang="es-AR" sz="19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</m:den>
                        </m:f>
                      </m:e>
                    </m:func>
                  </m:oMath>
                </a14:m>
                <a:r>
                  <a:rPr lang="es-AR" sz="1900" dirty="0" smtClean="0"/>
                  <a:t>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AR" sz="19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AR" sz="19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s-AR" sz="1900" b="0" i="1" smtClean="0">
                            <a:latin typeface="Cambria Math"/>
                            <a:ea typeface="Cambria Math"/>
                            <a:sym typeface="Symbol"/>
                          </a:rPr>
                          <m:t></m:t>
                        </m:r>
                        <m:r>
                          <a:rPr lang="es-AR" sz="1900" i="1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s-AR" sz="19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s-AR" sz="1900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  <m:r>
                              <a:rPr lang="es-AR" sz="19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s-AR" sz="1900" i="1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  <m:r>
                              <a:rPr lang="es-AR" sz="1900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  <m:r>
                              <a:rPr lang="es-AR" sz="1900" i="1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</m:den>
                        </m:f>
                      </m:e>
                    </m:func>
                    <m:func>
                      <m:funcPr>
                        <m:ctrlPr>
                          <a:rPr lang="es-AR" sz="19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s-AR" sz="1900" b="0" i="0" smtClean="0">
                            <a:latin typeface="Cambria Math"/>
                          </a:rPr>
                          <m:t>     </m:t>
                        </m:r>
                        <m:r>
                          <m:rPr>
                            <m:sty m:val="p"/>
                          </m:rPr>
                          <a:rPr lang="es-AR" sz="19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s-AR" sz="1900" i="1" smtClean="0"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es-AR" sz="1900" i="1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s-AR" sz="19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s-AR" sz="1900" i="1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  <m:r>
                              <a:rPr lang="es-AR" sz="1900" b="0" i="1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num>
                          <m:den>
                            <m:r>
                              <a:rPr lang="es-AR" sz="1900" i="1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  <m:r>
                              <a:rPr lang="es-AR" sz="1900" i="1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  <m:r>
                              <a:rPr lang="es-AR" sz="1900" i="1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</m:den>
                        </m:f>
                      </m:e>
                    </m:func>
                  </m:oMath>
                </a14:m>
                <a:endParaRPr lang="es-AR" sz="1900" i="1" dirty="0" smtClean="0">
                  <a:latin typeface="Cambria Math"/>
                  <a:ea typeface="Cambria Math"/>
                  <a:sym typeface="Symbol"/>
                </a:endParaRPr>
              </a:p>
              <a:p>
                <a:pPr marL="128016" indent="0">
                  <a:buNone/>
                </a:pPr>
                <a:r>
                  <a:rPr lang="es-AR" sz="1700" dirty="0" smtClean="0">
                    <a:sym typeface="Symbol"/>
                  </a:rPr>
                  <a:t>Modulo ME</a:t>
                </a:r>
                <a14:m>
                  <m:oMath xmlns:m="http://schemas.openxmlformats.org/officeDocument/2006/math">
                    <m:r>
                      <a:rPr lang="es-AR" sz="1700" dirty="0">
                        <a:latin typeface="Cambria Math"/>
                        <a:sym typeface="Symbol"/>
                      </a:rPr>
                      <m:t> </m:t>
                    </m:r>
                    <m:r>
                      <a:rPr lang="es-AR" sz="1700" b="0" i="0" dirty="0" smtClean="0">
                        <a:latin typeface="Cambria Math"/>
                        <a:sym typeface="Symbol"/>
                      </a:rPr>
                      <m:t>: </m:t>
                    </m:r>
                    <m:r>
                      <a:rPr lang="es-AR" sz="1700" i="1" dirty="0" smtClean="0">
                        <a:latin typeface="Cambria Math"/>
                        <a:sym typeface="Symbol"/>
                      </a:rPr>
                      <m:t></m:t>
                    </m:r>
                    <m:r>
                      <a:rPr lang="es-AR" sz="1700" i="1" dirty="0">
                        <a:latin typeface="Cambria Math"/>
                        <a:sym typeface="Symbol"/>
                      </a:rPr>
                      <m:t>𝑀</m:t>
                    </m:r>
                    <m:r>
                      <a:rPr lang="es-AR" sz="1700" b="0" i="1" dirty="0" smtClean="0">
                        <a:latin typeface="Cambria Math"/>
                      </a:rPr>
                      <m:t>𝐸</m:t>
                    </m:r>
                    <m:r>
                      <a:rPr lang="es-AR" sz="1700" i="1" dirty="0">
                        <a:latin typeface="Cambria Math"/>
                        <a:sym typeface="Symbol"/>
                      </a:rPr>
                      <m:t></m:t>
                    </m:r>
                    <m:r>
                      <a:rPr lang="es-AR" sz="1700" i="1" dirty="0">
                        <a:latin typeface="Cambria Math"/>
                      </a:rPr>
                      <m:t>=</m:t>
                    </m:r>
                    <m:r>
                      <a:rPr lang="es-AR" sz="1700" i="1" dirty="0">
                        <a:latin typeface="Cambria Math"/>
                        <a:ea typeface="Cambria Math"/>
                      </a:rPr>
                      <m:t>√(</m:t>
                    </m:r>
                    <m:sSup>
                      <m:sSupPr>
                        <m:ctrlPr>
                          <a:rPr lang="es-AR" sz="17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AR" sz="1700" i="1" dirty="0">
                            <a:latin typeface="Cambria Math"/>
                            <a:ea typeface="Cambria Math"/>
                          </a:rPr>
                          <m:t>𝑀</m:t>
                        </m:r>
                        <m:r>
                          <a:rPr lang="es-AR" sz="1700" b="0" i="1" dirty="0" smtClean="0">
                            <a:latin typeface="Cambria Math"/>
                            <a:ea typeface="Cambria Math"/>
                          </a:rPr>
                          <m:t>𝐸</m:t>
                        </m:r>
                        <m:r>
                          <a:rPr lang="es-AR" sz="1700" i="1" dirty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s-AR" sz="1700" i="1" dirty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s-AR" sz="1700" dirty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17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AR" sz="1700" i="1" dirty="0">
                            <a:latin typeface="Cambria Math"/>
                            <a:ea typeface="Cambria Math"/>
                          </a:rPr>
                          <m:t>𝑀</m:t>
                        </m:r>
                        <m:r>
                          <a:rPr lang="es-AR" sz="1700" b="0" i="1" dirty="0" smtClean="0">
                            <a:latin typeface="Cambria Math"/>
                            <a:ea typeface="Cambria Math"/>
                          </a:rPr>
                          <m:t>𝐸</m:t>
                        </m:r>
                        <m:r>
                          <a:rPr lang="es-AR" sz="1700" i="1" dirty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p>
                        <m:r>
                          <a:rPr lang="es-AR" sz="1700" i="1" dirty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s-AR" sz="1700" dirty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17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AR" sz="1700" i="1" dirty="0">
                            <a:latin typeface="Cambria Math"/>
                            <a:ea typeface="Cambria Math"/>
                          </a:rPr>
                          <m:t>𝑀</m:t>
                        </m:r>
                        <m:r>
                          <a:rPr lang="es-AR" sz="1700" b="0" i="1" dirty="0" smtClean="0">
                            <a:latin typeface="Cambria Math"/>
                            <a:ea typeface="Cambria Math"/>
                          </a:rPr>
                          <m:t>𝐸</m:t>
                        </m:r>
                        <m:r>
                          <a:rPr lang="es-AR" sz="1700" i="1" dirty="0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p>
                        <m:r>
                          <a:rPr lang="es-AR" sz="1700" i="1" dirty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s-AR" sz="1700" dirty="0"/>
                  <a:t>)</a:t>
                </a:r>
                <a:endParaRPr lang="es-AR" sz="1700" dirty="0" smtClean="0"/>
              </a:p>
              <a:p>
                <a:pPr marL="128016" indent="0">
                  <a:buNone/>
                </a:pPr>
                <a:r>
                  <a:rPr lang="es-AR" sz="1700" dirty="0" smtClean="0"/>
                  <a:t>Argumento ME:</a:t>
                </a:r>
                <a14:m>
                  <m:oMath xmlns:m="http://schemas.openxmlformats.org/officeDocument/2006/math">
                    <m:r>
                      <a:rPr lang="es-AR" sz="1700" b="0" i="0" smtClean="0"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s-AR" sz="17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AR" sz="17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s-AR" sz="1700" i="1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s-AR" sz="1700" i="1">
                            <a:latin typeface="Cambria Math"/>
                            <a:ea typeface="Cambria Math"/>
                          </a:rPr>
                          <m:t>𝑀𝐸</m:t>
                        </m:r>
                        <m:r>
                          <a:rPr lang="es-AR" sz="1700" i="1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s-AR" sz="17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s-AR" sz="1700" i="1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  <m:r>
                              <a:rPr lang="es-AR" sz="1700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  <m:r>
                              <a:rPr lang="es-AR" sz="17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s-AR" sz="1700" i="1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  <m:r>
                              <a:rPr lang="es-AR" sz="1700" i="1">
                                <a:latin typeface="Cambria Math"/>
                                <a:ea typeface="Cambria Math"/>
                                <a:sym typeface="Symbol"/>
                              </a:rPr>
                              <m:t>𝑀𝐸</m:t>
                            </m:r>
                            <m:r>
                              <a:rPr lang="es-AR" sz="1700" i="1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</m:den>
                        </m:f>
                      </m:e>
                    </m:func>
                  </m:oMath>
                </a14:m>
                <a:r>
                  <a:rPr lang="es-AR" sz="1700" dirty="0"/>
                  <a:t>    </a:t>
                </a:r>
                <a14:m>
                  <m:oMath xmlns:m="http://schemas.openxmlformats.org/officeDocument/2006/math">
                    <m:r>
                      <a:rPr lang="es-AR" sz="1700" i="1"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s-AR" sz="17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AR" sz="17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s-AR" sz="1700" i="1"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es-AR" sz="1700" i="1">
                            <a:latin typeface="Cambria Math"/>
                            <a:ea typeface="Cambria Math"/>
                          </a:rPr>
                          <m:t>𝑀𝑅</m:t>
                        </m:r>
                        <m:r>
                          <a:rPr lang="es-AR" sz="1700" i="1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s-AR" sz="17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s-AR" sz="1700" i="1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  <m:r>
                              <a:rPr lang="es-AR" sz="1700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  <m:r>
                              <a:rPr lang="es-AR" sz="1700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num>
                          <m:den>
                            <m:r>
                              <a:rPr lang="es-AR" sz="1700" i="1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  <m:r>
                              <a:rPr lang="es-AR" sz="1700" i="1">
                                <a:latin typeface="Cambria Math"/>
                                <a:ea typeface="Cambria Math"/>
                                <a:sym typeface="Symbol"/>
                              </a:rPr>
                              <m:t>𝑀𝐸</m:t>
                            </m:r>
                            <m:r>
                              <a:rPr lang="es-AR" sz="1700" i="1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</m:den>
                        </m:f>
                      </m:e>
                    </m:func>
                  </m:oMath>
                </a14:m>
                <a:r>
                  <a:rPr lang="es-AR" sz="1700" dirty="0"/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AR" sz="17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s-AR" sz="17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s-AR" sz="17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s-AR" sz="1700" i="1"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es-AR" sz="1700" i="1">
                            <a:latin typeface="Cambria Math"/>
                            <a:ea typeface="Cambria Math"/>
                          </a:rPr>
                          <m:t>𝑀𝐸</m:t>
                        </m:r>
                        <m:r>
                          <a:rPr lang="es-AR" sz="1700" i="1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s-AR" sz="17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s-AR" sz="1700" i="1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  <m:r>
                              <a:rPr lang="es-AR" sz="1700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  <m:r>
                              <a:rPr lang="es-AR" sz="1700" i="1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num>
                          <m:den>
                            <m:r>
                              <a:rPr lang="es-AR" sz="1700" i="1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  <m:r>
                              <a:rPr lang="es-AR" sz="1700" i="1">
                                <a:latin typeface="Cambria Math"/>
                                <a:ea typeface="Cambria Math"/>
                                <a:sym typeface="Symbol"/>
                              </a:rPr>
                              <m:t>𝑀𝐸</m:t>
                            </m:r>
                            <m:r>
                              <a:rPr lang="es-AR" sz="1700" i="1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</m:den>
                        </m:f>
                      </m:e>
                    </m:func>
                  </m:oMath>
                </a14:m>
                <a:endParaRPr lang="es-AR" sz="2400" dirty="0"/>
              </a:p>
              <a:p>
                <a:pPr marL="402336" lvl="1" indent="0">
                  <a:buNone/>
                </a:pPr>
                <a:endParaRPr lang="es-AR" sz="2400" dirty="0" smtClean="0"/>
              </a:p>
              <a:p>
                <a:pPr marL="402336" lvl="1" indent="0">
                  <a:buNone/>
                </a:pPr>
                <a:endParaRPr lang="es-AR" sz="2400" dirty="0" smtClean="0"/>
              </a:p>
              <a:p>
                <a:pPr marL="402336" lvl="1" indent="0">
                  <a:buFont typeface="Verdana"/>
                  <a:buNone/>
                </a:pPr>
                <a:endParaRPr lang="es-AR" sz="2400" dirty="0" smtClean="0"/>
              </a:p>
              <a:p>
                <a:pPr marL="402336" lvl="1" indent="0">
                  <a:buFont typeface="Verdana"/>
                  <a:buNone/>
                </a:pPr>
                <a:endParaRPr lang="es-AR" sz="2400" dirty="0"/>
              </a:p>
              <a:p>
                <a:pPr marL="402336" lvl="1" indent="0">
                  <a:buFont typeface="Verdana"/>
                  <a:buNone/>
                </a:pPr>
                <a:endParaRPr lang="es-AR" sz="2400" dirty="0" smtClean="0"/>
              </a:p>
              <a:p>
                <a:pPr marL="402336" lvl="1" indent="0">
                  <a:buFont typeface="Verdana"/>
                  <a:buNone/>
                </a:pPr>
                <a:endParaRPr lang="es-AR" sz="2400" dirty="0" smtClean="0"/>
              </a:p>
              <a:p>
                <a:pPr marL="402336" lvl="1" indent="0">
                  <a:buFont typeface="Verdana"/>
                  <a:buNone/>
                </a:pPr>
                <a:endParaRPr lang="es-AR" sz="2400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/>
              </a:p>
              <a:p>
                <a:pPr marL="402336" lvl="1" indent="0" algn="ctr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/>
              </a:p>
            </p:txBody>
          </p:sp>
        </mc:Choice>
        <mc:Fallback xmlns="">
          <p:sp>
            <p:nvSpPr>
              <p:cNvPr id="35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076" y="4725144"/>
                <a:ext cx="5661180" cy="1899041"/>
              </a:xfrm>
              <a:prstGeom prst="rect">
                <a:avLst/>
              </a:prstGeom>
              <a:blipFill rotWithShape="1">
                <a:blip r:embed="rId3"/>
                <a:stretch>
                  <a:fillRect t="-224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2 Marcador de contenido"/>
              <p:cNvSpPr txBox="1">
                <a:spLocks/>
              </p:cNvSpPr>
              <p:nvPr/>
            </p:nvSpPr>
            <p:spPr>
              <a:xfrm>
                <a:off x="4644008" y="1445058"/>
                <a:ext cx="4176464" cy="3280085"/>
              </a:xfrm>
              <a:prstGeom prst="rect">
                <a:avLst/>
              </a:prstGeom>
            </p:spPr>
            <p:txBody>
              <a:bodyPr>
                <a:normAutofit fontScale="85000" lnSpcReduction="20000"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402336" lvl="1" indent="0">
                  <a:buFont typeface="Verdana"/>
                  <a:buNone/>
                </a:pPr>
                <a:r>
                  <a:rPr lang="es-AR" sz="2000" b="1" dirty="0" smtClean="0"/>
                  <a:t>RESULTANTE: R+MR</a:t>
                </a:r>
              </a:p>
              <a:p>
                <a:pPr marL="402336" lvl="1" indent="0">
                  <a:buFont typeface="Verdana"/>
                  <a:buNone/>
                </a:pPr>
                <a:r>
                  <a:rPr lang="es-AR" sz="1700" dirty="0" smtClean="0"/>
                  <a:t>Modulo de R:</a:t>
                </a:r>
              </a:p>
              <a:p>
                <a:pPr marL="402336" lvl="1" indent="0">
                  <a:buNone/>
                </a:pPr>
                <a14:m>
                  <m:oMath xmlns:m="http://schemas.openxmlformats.org/officeDocument/2006/math">
                    <m:r>
                      <a:rPr lang="es-AR" sz="1700" b="0" i="1" dirty="0" smtClean="0">
                        <a:latin typeface="Cambria Math"/>
                        <a:sym typeface="Symbol"/>
                      </a:rPr>
                      <m:t></m:t>
                    </m:r>
                    <m:r>
                      <a:rPr lang="es-AR" sz="1700" b="0" i="1" dirty="0" smtClean="0">
                        <a:latin typeface="Cambria Math"/>
                      </a:rPr>
                      <m:t>𝑅</m:t>
                    </m:r>
                    <m:r>
                      <a:rPr lang="es-AR" sz="1700" b="0" i="1" dirty="0" smtClean="0">
                        <a:latin typeface="Cambria Math"/>
                        <a:sym typeface="Symbol"/>
                      </a:rPr>
                      <m:t></m:t>
                    </m:r>
                    <m:r>
                      <a:rPr lang="es-AR" sz="1700" i="1" dirty="0" smtClean="0">
                        <a:latin typeface="Cambria Math"/>
                      </a:rPr>
                      <m:t>=</m:t>
                    </m:r>
                    <m:r>
                      <a:rPr lang="es-AR" sz="1700" i="1" dirty="0" smtClean="0">
                        <a:latin typeface="Cambria Math"/>
                        <a:ea typeface="Cambria Math"/>
                      </a:rPr>
                      <m:t>√</m:t>
                    </m:r>
                    <m:r>
                      <a:rPr lang="es-AR" sz="1700" b="0" i="1" dirty="0" smtClean="0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s-AR" sz="17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AR" sz="1700" b="0" i="1" dirty="0" smtClean="0">
                            <a:latin typeface="Cambria Math"/>
                            <a:ea typeface="Cambria Math"/>
                          </a:rPr>
                          <m:t>𝑅𝑥</m:t>
                        </m:r>
                      </m:e>
                      <m:sup>
                        <m:r>
                          <a:rPr lang="es-AR" sz="1700" b="0" i="1" dirty="0" smtClean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s-AR" sz="1700" dirty="0" smtClean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17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AR" sz="1700" b="0" i="1" dirty="0" smtClean="0">
                            <a:latin typeface="Cambria Math"/>
                            <a:ea typeface="Cambria Math"/>
                          </a:rPr>
                          <m:t>𝑅𝑦</m:t>
                        </m:r>
                      </m:e>
                      <m:sup>
                        <m:r>
                          <a:rPr lang="es-AR" sz="1700" i="1" dirty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s-AR" sz="1700" dirty="0" smtClean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17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AR" sz="1700" i="1" dirty="0">
                            <a:latin typeface="Cambria Math"/>
                            <a:ea typeface="Cambria Math"/>
                          </a:rPr>
                          <m:t>𝑅</m:t>
                        </m:r>
                        <m:r>
                          <a:rPr lang="es-AR" sz="1700" b="0" i="1" dirty="0" smtClean="0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p>
                        <m:r>
                          <a:rPr lang="es-AR" sz="1700" i="1" dirty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s-AR" sz="1700" dirty="0" smtClean="0"/>
                  <a:t>)</a:t>
                </a:r>
              </a:p>
              <a:p>
                <a:pPr marL="402336" lvl="1" indent="0">
                  <a:buNone/>
                </a:pPr>
                <a:r>
                  <a:rPr lang="es-AR" sz="1700" dirty="0" smtClean="0"/>
                  <a:t>Argumento R:</a:t>
                </a:r>
              </a:p>
              <a:p>
                <a:pPr marL="402336" lvl="1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s-AR" sz="17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AR" sz="17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s-AR" sz="1700" i="1" smtClean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s-AR" sz="17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s-AR" sz="17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s-AR" sz="1700" b="0" i="1" smtClean="0">
                                <a:latin typeface="Cambria Math"/>
                                <a:ea typeface="Cambria Math"/>
                              </a:rPr>
                              <m:t>𝑅𝑥</m:t>
                            </m:r>
                          </m:num>
                          <m:den>
                            <m:r>
                              <a:rPr lang="es-AR" sz="17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  <m:r>
                              <a:rPr lang="es-AR" sz="1700" b="0" i="1" smtClean="0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  <m:r>
                              <a:rPr lang="es-AR" sz="17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</m:den>
                        </m:f>
                      </m:e>
                    </m:func>
                  </m:oMath>
                </a14:m>
                <a:r>
                  <a:rPr lang="es-AR" sz="1700" dirty="0" smtClean="0"/>
                  <a:t>    </a:t>
                </a:r>
                <a14:m>
                  <m:oMath xmlns:m="http://schemas.openxmlformats.org/officeDocument/2006/math">
                    <m:r>
                      <a:rPr lang="es-AR" sz="1700" b="0" i="1" smtClean="0"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s-AR" sz="17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AR" sz="17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s-AR" sz="1700" i="1" smtClean="0"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es-AR" sz="1700" i="1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s-AR" sz="17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s-AR" sz="1700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  <m:r>
                              <a:rPr lang="es-AR" sz="1700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num>
                          <m:den>
                            <m:r>
                              <a:rPr lang="es-AR" sz="1700" i="1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  <m:r>
                              <a:rPr lang="es-AR" sz="1700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  <m:r>
                              <a:rPr lang="es-AR" sz="1700" i="1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</m:den>
                        </m:f>
                      </m:e>
                    </m:func>
                  </m:oMath>
                </a14:m>
                <a:r>
                  <a:rPr lang="es-AR" sz="1700" dirty="0"/>
                  <a:t>  </a:t>
                </a:r>
              </a:p>
              <a:p>
                <a:pPr marL="40233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AR" sz="17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s-AR" sz="17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AR" sz="17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s-AR" sz="170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s-AR" sz="1700" i="1"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s-AR" sz="17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s-AR" sz="1700" i="1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  <m:r>
                                <a:rPr lang="es-AR" sz="17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s-AR" sz="170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</m:t>
                              </m:r>
                              <m:r>
                                <a:rPr lang="es-AR" sz="1700" i="1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  <m:r>
                                <a:rPr lang="es-AR" sz="170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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s-AR" sz="1700" dirty="0" smtClean="0"/>
              </a:p>
              <a:p>
                <a:pPr marL="402336" lvl="1" indent="0">
                  <a:buNone/>
                </a:pPr>
                <a14:m>
                  <m:oMath xmlns:m="http://schemas.openxmlformats.org/officeDocument/2006/math">
                    <m:r>
                      <a:rPr lang="es-AR" sz="1700" i="1" dirty="0">
                        <a:latin typeface="Cambria Math"/>
                        <a:sym typeface="Symbol"/>
                      </a:rPr>
                      <m:t></m:t>
                    </m:r>
                    <m:r>
                      <a:rPr lang="es-AR" sz="1700" b="0" i="1" dirty="0" smtClean="0">
                        <a:latin typeface="Cambria Math"/>
                        <a:sym typeface="Symbol"/>
                      </a:rPr>
                      <m:t>𝑀</m:t>
                    </m:r>
                    <m:r>
                      <a:rPr lang="es-AR" sz="1700" i="1" dirty="0">
                        <a:latin typeface="Cambria Math"/>
                      </a:rPr>
                      <m:t>𝑅</m:t>
                    </m:r>
                    <m:r>
                      <a:rPr lang="es-AR" sz="1700" i="1" dirty="0" smtClean="0">
                        <a:latin typeface="Cambria Math"/>
                        <a:sym typeface="Symbol"/>
                      </a:rPr>
                      <m:t></m:t>
                    </m:r>
                    <m:r>
                      <a:rPr lang="es-AR" sz="1700" i="1" dirty="0">
                        <a:latin typeface="Cambria Math"/>
                      </a:rPr>
                      <m:t>=</m:t>
                    </m:r>
                    <m:r>
                      <a:rPr lang="es-AR" sz="1700" i="1" dirty="0">
                        <a:latin typeface="Cambria Math"/>
                        <a:ea typeface="Cambria Math"/>
                      </a:rPr>
                      <m:t>√(</m:t>
                    </m:r>
                    <m:sSup>
                      <m:sSupPr>
                        <m:ctrlPr>
                          <a:rPr lang="es-AR" sz="17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AR" sz="1700" b="0" i="1" dirty="0" smtClean="0">
                            <a:latin typeface="Cambria Math"/>
                            <a:ea typeface="Cambria Math"/>
                          </a:rPr>
                          <m:t>𝑀</m:t>
                        </m:r>
                        <m:r>
                          <a:rPr lang="es-AR" sz="1700" i="1" dirty="0">
                            <a:latin typeface="Cambria Math"/>
                            <a:ea typeface="Cambria Math"/>
                          </a:rPr>
                          <m:t>𝑅𝑥</m:t>
                        </m:r>
                      </m:e>
                      <m:sup>
                        <m:r>
                          <a:rPr lang="es-AR" sz="1700" i="1" dirty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s-AR" sz="1700" dirty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17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AR" sz="1700" b="0" i="1" dirty="0" smtClean="0">
                            <a:latin typeface="Cambria Math"/>
                            <a:ea typeface="Cambria Math"/>
                          </a:rPr>
                          <m:t>𝑀</m:t>
                        </m:r>
                        <m:r>
                          <a:rPr lang="es-AR" sz="1700" i="1" dirty="0">
                            <a:latin typeface="Cambria Math"/>
                            <a:ea typeface="Cambria Math"/>
                          </a:rPr>
                          <m:t>𝑅𝑦</m:t>
                        </m:r>
                      </m:e>
                      <m:sup>
                        <m:r>
                          <a:rPr lang="es-AR" sz="1700" i="1" dirty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s-AR" sz="1700" dirty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17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AR" sz="1700" b="0" i="1" dirty="0" smtClean="0">
                            <a:latin typeface="Cambria Math"/>
                            <a:ea typeface="Cambria Math"/>
                          </a:rPr>
                          <m:t>𝑀</m:t>
                        </m:r>
                        <m:r>
                          <a:rPr lang="es-AR" sz="1700" i="1" dirty="0">
                            <a:latin typeface="Cambria Math"/>
                            <a:ea typeface="Cambria Math"/>
                          </a:rPr>
                          <m:t>𝑅𝑧</m:t>
                        </m:r>
                      </m:e>
                      <m:sup>
                        <m:r>
                          <a:rPr lang="es-AR" sz="1700" i="1" dirty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s-AR" sz="1700" dirty="0"/>
                  <a:t>)</a:t>
                </a:r>
              </a:p>
              <a:p>
                <a:pPr marL="402336" lvl="1" indent="0">
                  <a:buNone/>
                </a:pPr>
                <a:r>
                  <a:rPr lang="es-AR" sz="1700" dirty="0"/>
                  <a:t>Argumento:</a:t>
                </a:r>
              </a:p>
              <a:p>
                <a:pPr marL="402336" lvl="1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s-AR" sz="17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AR" sz="17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s-AR" sz="1700" i="1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s-AR" sz="1700" b="0" i="1" smtClean="0">
                            <a:latin typeface="Cambria Math"/>
                            <a:ea typeface="Cambria Math"/>
                          </a:rPr>
                          <m:t>𝑀𝑅</m:t>
                        </m:r>
                        <m:r>
                          <a:rPr lang="es-AR" sz="1700" i="1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s-AR" sz="17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s-AR" sz="1700" b="0" i="1" smtClean="0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  <m:r>
                              <a:rPr lang="es-AR" sz="1700" i="1">
                                <a:latin typeface="Cambria Math"/>
                                <a:ea typeface="Cambria Math"/>
                              </a:rPr>
                              <m:t>𝑅𝑥</m:t>
                            </m:r>
                          </m:num>
                          <m:den>
                            <m:r>
                              <a:rPr lang="es-AR" sz="1700" i="1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  <m:r>
                              <a:rPr lang="es-AR" sz="17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𝑀</m:t>
                            </m:r>
                            <m:r>
                              <a:rPr lang="es-AR" sz="1700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  <m:r>
                              <a:rPr lang="es-AR" sz="1700" i="1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</m:den>
                        </m:f>
                      </m:e>
                    </m:func>
                  </m:oMath>
                </a14:m>
                <a:r>
                  <a:rPr lang="es-AR" sz="1700" dirty="0"/>
                  <a:t>    </a:t>
                </a:r>
                <a14:m>
                  <m:oMath xmlns:m="http://schemas.openxmlformats.org/officeDocument/2006/math">
                    <m:r>
                      <a:rPr lang="es-AR" sz="1700" i="1"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s-AR" sz="17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AR" sz="17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s-AR" sz="1700" i="1"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es-AR" sz="1700" b="0" i="1" smtClean="0">
                            <a:latin typeface="Cambria Math"/>
                            <a:ea typeface="Cambria Math"/>
                          </a:rPr>
                          <m:t>𝑀𝑅</m:t>
                        </m:r>
                        <m:r>
                          <a:rPr lang="es-AR" sz="1700" i="1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s-AR" sz="17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s-AR" sz="1700" b="0" i="1" smtClean="0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  <m:r>
                              <a:rPr lang="es-AR" sz="1700" i="1">
                                <a:latin typeface="Cambria Math"/>
                                <a:ea typeface="Cambria Math"/>
                              </a:rPr>
                              <m:t>𝑅𝑦</m:t>
                            </m:r>
                          </m:num>
                          <m:den>
                            <m:r>
                              <a:rPr lang="es-AR" sz="1700" i="1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  <m:r>
                              <a:rPr lang="es-AR" sz="17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𝑀</m:t>
                            </m:r>
                            <m:r>
                              <a:rPr lang="es-AR" sz="1700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  <m:r>
                              <a:rPr lang="es-AR" sz="1700" i="1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</m:den>
                        </m:f>
                      </m:e>
                    </m:func>
                  </m:oMath>
                </a14:m>
                <a:r>
                  <a:rPr lang="es-AR" sz="1700" dirty="0"/>
                  <a:t>  </a:t>
                </a:r>
              </a:p>
              <a:p>
                <a:pPr marL="40233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AR" sz="17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s-AR" sz="170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AR" sz="17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s-AR" sz="1700" i="1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s-AR" sz="1700" b="0" i="1" smtClean="0">
                              <a:latin typeface="Cambria Math"/>
                              <a:ea typeface="Cambria Math"/>
                            </a:rPr>
                            <m:t>𝑀𝑅</m:t>
                          </m:r>
                          <m:r>
                            <a:rPr lang="es-AR" sz="1700" i="1"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s-AR" sz="17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s-AR" sz="1700" b="0" i="1" smtClean="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  <m:r>
                                <a:rPr lang="es-AR" sz="1700" i="1">
                                  <a:latin typeface="Cambria Math"/>
                                  <a:ea typeface="Cambria Math"/>
                                </a:rPr>
                                <m:t>𝑅𝑧</m:t>
                              </m:r>
                            </m:num>
                            <m:den>
                              <m:r>
                                <a:rPr lang="es-AR" sz="170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</m:t>
                              </m:r>
                              <m:r>
                                <a:rPr lang="es-AR" sz="1700" b="0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𝑀</m:t>
                              </m:r>
                              <m:r>
                                <a:rPr lang="es-AR" sz="1700" i="1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  <m:r>
                                <a:rPr lang="es-AR" sz="170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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s-AR" sz="1700" dirty="0" smtClean="0"/>
              </a:p>
              <a:p>
                <a:pPr marL="402336" lvl="1" indent="0">
                  <a:buNone/>
                </a:pPr>
                <a:endParaRPr lang="es-AR" sz="2400" dirty="0" smtClean="0"/>
              </a:p>
              <a:p>
                <a:pPr marL="402336" lvl="1" indent="0">
                  <a:buNone/>
                </a:pPr>
                <a:endParaRPr lang="es-AR" sz="2400" dirty="0"/>
              </a:p>
              <a:p>
                <a:pPr marL="402336" lvl="1" indent="0">
                  <a:buNone/>
                </a:pPr>
                <a:endParaRPr lang="es-AR" sz="2400" dirty="0" smtClean="0"/>
              </a:p>
              <a:p>
                <a:pPr marL="402336" lvl="1" indent="0">
                  <a:buNone/>
                </a:pPr>
                <a:endParaRPr lang="es-AR" sz="2400" dirty="0" smtClean="0"/>
              </a:p>
              <a:p>
                <a:pPr marL="402336" lvl="1" indent="0">
                  <a:buFont typeface="Verdana"/>
                  <a:buNone/>
                </a:pPr>
                <a:endParaRPr lang="es-AR" sz="2400" dirty="0" smtClean="0"/>
              </a:p>
              <a:p>
                <a:pPr marL="402336" lvl="1" indent="0">
                  <a:buFont typeface="Verdana"/>
                  <a:buNone/>
                </a:pPr>
                <a:endParaRPr lang="es-AR" sz="2400" dirty="0"/>
              </a:p>
              <a:p>
                <a:pPr marL="402336" lvl="1" indent="0">
                  <a:buFont typeface="Verdana"/>
                  <a:buNone/>
                </a:pPr>
                <a:endParaRPr lang="es-AR" sz="2400" dirty="0" smtClean="0"/>
              </a:p>
              <a:p>
                <a:pPr marL="402336" lvl="1" indent="0">
                  <a:buFont typeface="Verdana"/>
                  <a:buNone/>
                </a:pPr>
                <a:endParaRPr lang="es-AR" sz="2400" dirty="0" smtClean="0"/>
              </a:p>
              <a:p>
                <a:pPr marL="402336" lvl="1" indent="0">
                  <a:buFont typeface="Verdana"/>
                  <a:buNone/>
                </a:pPr>
                <a:endParaRPr lang="es-AR" sz="2400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/>
              </a:p>
              <a:p>
                <a:pPr marL="402336" lvl="1" indent="0" algn="ctr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/>
              </a:p>
            </p:txBody>
          </p:sp>
        </mc:Choice>
        <mc:Fallback xmlns="">
          <p:sp>
            <p:nvSpPr>
              <p:cNvPr id="32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445058"/>
                <a:ext cx="4176464" cy="3280085"/>
              </a:xfrm>
              <a:prstGeom prst="rect">
                <a:avLst/>
              </a:prstGeom>
              <a:blipFill rotWithShape="1">
                <a:blip r:embed="rId4"/>
                <a:stretch>
                  <a:fillRect t="-204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36 CuadroTexto"/>
          <p:cNvSpPr txBox="1"/>
          <p:nvPr/>
        </p:nvSpPr>
        <p:spPr>
          <a:xfrm>
            <a:off x="1907704" y="3359077"/>
            <a:ext cx="501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x</a:t>
            </a:r>
            <a:endParaRPr lang="es-AR" dirty="0"/>
          </a:p>
        </p:txBody>
      </p:sp>
      <p:sp>
        <p:nvSpPr>
          <p:cNvPr id="38" name="37 CuadroTexto"/>
          <p:cNvSpPr txBox="1"/>
          <p:nvPr/>
        </p:nvSpPr>
        <p:spPr>
          <a:xfrm>
            <a:off x="3995935" y="2526339"/>
            <a:ext cx="369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y</a:t>
            </a:r>
            <a:endParaRPr lang="es-AR" dirty="0"/>
          </a:p>
        </p:txBody>
      </p:sp>
      <p:cxnSp>
        <p:nvCxnSpPr>
          <p:cNvPr id="39" name="38 Conector recto de flecha"/>
          <p:cNvCxnSpPr/>
          <p:nvPr/>
        </p:nvCxnSpPr>
        <p:spPr>
          <a:xfrm>
            <a:off x="2872107" y="2895671"/>
            <a:ext cx="14031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/>
          <p:nvPr/>
        </p:nvCxnSpPr>
        <p:spPr>
          <a:xfrm flipH="1">
            <a:off x="1826955" y="2895671"/>
            <a:ext cx="1045153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/>
          <p:nvPr/>
        </p:nvCxnSpPr>
        <p:spPr>
          <a:xfrm flipV="1">
            <a:off x="2867207" y="1465768"/>
            <a:ext cx="0" cy="14235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CuadroTexto"/>
          <p:cNvSpPr txBox="1"/>
          <p:nvPr/>
        </p:nvSpPr>
        <p:spPr>
          <a:xfrm>
            <a:off x="2621374" y="1465768"/>
            <a:ext cx="501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z</a:t>
            </a:r>
            <a:endParaRPr lang="es-AR" dirty="0"/>
          </a:p>
        </p:txBody>
      </p:sp>
      <p:cxnSp>
        <p:nvCxnSpPr>
          <p:cNvPr id="22" name="21 Conector recto"/>
          <p:cNvCxnSpPr/>
          <p:nvPr/>
        </p:nvCxnSpPr>
        <p:spPr>
          <a:xfrm flipH="1" flipV="1">
            <a:off x="2158438" y="2348880"/>
            <a:ext cx="37298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/>
          <p:nvPr/>
        </p:nvCxnSpPr>
        <p:spPr>
          <a:xfrm flipH="1" flipV="1">
            <a:off x="3441769" y="2348880"/>
            <a:ext cx="37298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2177087" y="2348880"/>
            <a:ext cx="12646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>
            <a:off x="2195736" y="3284984"/>
            <a:ext cx="1288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/>
          <p:nvPr/>
        </p:nvCxnSpPr>
        <p:spPr>
          <a:xfrm flipV="1">
            <a:off x="2158438" y="1966173"/>
            <a:ext cx="713670" cy="382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 flipV="1">
            <a:off x="3431449" y="1966172"/>
            <a:ext cx="564486" cy="382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"/>
          <p:cNvCxnSpPr/>
          <p:nvPr/>
        </p:nvCxnSpPr>
        <p:spPr>
          <a:xfrm flipV="1">
            <a:off x="2872108" y="1966171"/>
            <a:ext cx="1123828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"/>
          <p:cNvCxnSpPr/>
          <p:nvPr/>
        </p:nvCxnSpPr>
        <p:spPr>
          <a:xfrm flipV="1">
            <a:off x="3479067" y="2889330"/>
            <a:ext cx="516868" cy="395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"/>
          <p:cNvCxnSpPr/>
          <p:nvPr/>
        </p:nvCxnSpPr>
        <p:spPr>
          <a:xfrm>
            <a:off x="3995936" y="1966171"/>
            <a:ext cx="0" cy="929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 de flecha"/>
          <p:cNvCxnSpPr/>
          <p:nvPr/>
        </p:nvCxnSpPr>
        <p:spPr>
          <a:xfrm flipH="1">
            <a:off x="1279559" y="2363375"/>
            <a:ext cx="916178" cy="6418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recto de flecha"/>
          <p:cNvCxnSpPr/>
          <p:nvPr/>
        </p:nvCxnSpPr>
        <p:spPr>
          <a:xfrm flipV="1">
            <a:off x="3493953" y="3284984"/>
            <a:ext cx="871801" cy="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 de flecha"/>
          <p:cNvCxnSpPr/>
          <p:nvPr/>
        </p:nvCxnSpPr>
        <p:spPr>
          <a:xfrm flipV="1">
            <a:off x="3995935" y="1543415"/>
            <a:ext cx="576065" cy="42275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81 Conector recto de flecha"/>
          <p:cNvCxnSpPr/>
          <p:nvPr/>
        </p:nvCxnSpPr>
        <p:spPr>
          <a:xfrm flipH="1" flipV="1">
            <a:off x="3206986" y="1570128"/>
            <a:ext cx="227036" cy="79209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"/>
          <p:cNvCxnSpPr/>
          <p:nvPr/>
        </p:nvCxnSpPr>
        <p:spPr>
          <a:xfrm flipH="1" flipV="1">
            <a:off x="2158438" y="1570128"/>
            <a:ext cx="37298" cy="1714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88 CuadroTexto"/>
          <p:cNvSpPr txBox="1"/>
          <p:nvPr/>
        </p:nvSpPr>
        <p:spPr>
          <a:xfrm>
            <a:off x="2098797" y="1570128"/>
            <a:ext cx="501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z’</a:t>
            </a:r>
            <a:endParaRPr lang="es-AR" dirty="0"/>
          </a:p>
        </p:txBody>
      </p:sp>
      <p:cxnSp>
        <p:nvCxnSpPr>
          <p:cNvPr id="33" name="32 Conector recto de flecha"/>
          <p:cNvCxnSpPr/>
          <p:nvPr/>
        </p:nvCxnSpPr>
        <p:spPr>
          <a:xfrm flipH="1">
            <a:off x="2349531" y="2895671"/>
            <a:ext cx="522577" cy="3240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/>
          <p:nvPr/>
        </p:nvCxnSpPr>
        <p:spPr>
          <a:xfrm>
            <a:off x="2872108" y="2889330"/>
            <a:ext cx="475756" cy="63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/>
          <p:nvPr/>
        </p:nvCxnSpPr>
        <p:spPr>
          <a:xfrm flipH="1" flipV="1">
            <a:off x="2867207" y="2177549"/>
            <a:ext cx="4901" cy="71812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CuadroTexto"/>
          <p:cNvSpPr txBox="1"/>
          <p:nvPr/>
        </p:nvSpPr>
        <p:spPr>
          <a:xfrm>
            <a:off x="2520709" y="2384520"/>
            <a:ext cx="501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1400"/>
            </a:lvl1pPr>
          </a:lstStyle>
          <a:p>
            <a:r>
              <a:rPr lang="es-AR" dirty="0" err="1"/>
              <a:t>Rz</a:t>
            </a:r>
            <a:endParaRPr lang="es-AR" dirty="0"/>
          </a:p>
        </p:txBody>
      </p:sp>
      <p:sp>
        <p:nvSpPr>
          <p:cNvPr id="46" name="45 CuadroTexto"/>
          <p:cNvSpPr txBox="1"/>
          <p:nvPr/>
        </p:nvSpPr>
        <p:spPr>
          <a:xfrm>
            <a:off x="3069770" y="2925393"/>
            <a:ext cx="501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1400"/>
            </a:lvl1pPr>
          </a:lstStyle>
          <a:p>
            <a:r>
              <a:rPr lang="es-AR" dirty="0" err="1"/>
              <a:t>Ry</a:t>
            </a:r>
            <a:endParaRPr lang="es-AR" dirty="0"/>
          </a:p>
        </p:txBody>
      </p:sp>
      <p:sp>
        <p:nvSpPr>
          <p:cNvPr id="47" name="46 CuadroTexto"/>
          <p:cNvSpPr txBox="1"/>
          <p:nvPr/>
        </p:nvSpPr>
        <p:spPr>
          <a:xfrm>
            <a:off x="2409172" y="3077770"/>
            <a:ext cx="501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err="1" smtClean="0"/>
              <a:t>Rx</a:t>
            </a:r>
            <a:endParaRPr lang="es-AR" sz="1400" dirty="0"/>
          </a:p>
        </p:txBody>
      </p:sp>
      <p:cxnSp>
        <p:nvCxnSpPr>
          <p:cNvPr id="13" name="12 Conector recto"/>
          <p:cNvCxnSpPr/>
          <p:nvPr/>
        </p:nvCxnSpPr>
        <p:spPr>
          <a:xfrm flipH="1">
            <a:off x="2349531" y="2204864"/>
            <a:ext cx="490395" cy="226057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flipV="1">
            <a:off x="2349531" y="2427556"/>
            <a:ext cx="0" cy="792151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V="1">
            <a:off x="2349531" y="2430921"/>
            <a:ext cx="664780" cy="8469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2867207" y="2204864"/>
            <a:ext cx="480658" cy="1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 flipH="1" flipV="1">
            <a:off x="3347864" y="2204865"/>
            <a:ext cx="1" cy="690806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"/>
          <p:cNvCxnSpPr/>
          <p:nvPr/>
        </p:nvCxnSpPr>
        <p:spPr>
          <a:xfrm>
            <a:off x="3014311" y="2430921"/>
            <a:ext cx="0" cy="788786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"/>
          <p:cNvCxnSpPr/>
          <p:nvPr/>
        </p:nvCxnSpPr>
        <p:spPr>
          <a:xfrm>
            <a:off x="2409172" y="3219707"/>
            <a:ext cx="605139" cy="1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 flipV="1">
            <a:off x="3014311" y="2204865"/>
            <a:ext cx="333554" cy="226056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 flipH="1">
            <a:off x="3014311" y="2896728"/>
            <a:ext cx="333554" cy="322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 de flecha"/>
          <p:cNvCxnSpPr/>
          <p:nvPr/>
        </p:nvCxnSpPr>
        <p:spPr>
          <a:xfrm flipV="1">
            <a:off x="2872109" y="2427556"/>
            <a:ext cx="150068" cy="46177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86 CuadroTexto"/>
          <p:cNvSpPr txBox="1"/>
          <p:nvPr/>
        </p:nvSpPr>
        <p:spPr>
          <a:xfrm>
            <a:off x="2973527" y="2439390"/>
            <a:ext cx="501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R</a:t>
            </a:r>
            <a:endParaRPr lang="es-AR" dirty="0"/>
          </a:p>
        </p:txBody>
      </p:sp>
      <p:cxnSp>
        <p:nvCxnSpPr>
          <p:cNvPr id="90" name="89 Conector recto de flecha"/>
          <p:cNvCxnSpPr/>
          <p:nvPr/>
        </p:nvCxnSpPr>
        <p:spPr>
          <a:xfrm flipH="1">
            <a:off x="2594728" y="2896728"/>
            <a:ext cx="277382" cy="16149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90 Conector recto de flecha"/>
          <p:cNvCxnSpPr/>
          <p:nvPr/>
        </p:nvCxnSpPr>
        <p:spPr>
          <a:xfrm flipH="1">
            <a:off x="2699792" y="2876298"/>
            <a:ext cx="198393" cy="120654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91 CuadroTexto"/>
          <p:cNvSpPr txBox="1"/>
          <p:nvPr/>
        </p:nvSpPr>
        <p:spPr>
          <a:xfrm>
            <a:off x="2940855" y="3460358"/>
            <a:ext cx="626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1400"/>
            </a:lvl1pPr>
          </a:lstStyle>
          <a:p>
            <a:r>
              <a:rPr lang="es-AR" dirty="0" err="1"/>
              <a:t>MRz</a:t>
            </a:r>
            <a:endParaRPr lang="es-AR" dirty="0"/>
          </a:p>
        </p:txBody>
      </p:sp>
      <p:cxnSp>
        <p:nvCxnSpPr>
          <p:cNvPr id="93" name="92 Conector recto de flecha"/>
          <p:cNvCxnSpPr/>
          <p:nvPr/>
        </p:nvCxnSpPr>
        <p:spPr>
          <a:xfrm flipH="1">
            <a:off x="2339752" y="2889330"/>
            <a:ext cx="489013" cy="6341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95 Conector recto de flecha"/>
          <p:cNvCxnSpPr/>
          <p:nvPr/>
        </p:nvCxnSpPr>
        <p:spPr>
          <a:xfrm flipH="1">
            <a:off x="2483768" y="2882989"/>
            <a:ext cx="362743" cy="6341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101 Conector recto de flecha"/>
          <p:cNvCxnSpPr/>
          <p:nvPr/>
        </p:nvCxnSpPr>
        <p:spPr>
          <a:xfrm flipH="1" flipV="1">
            <a:off x="2874961" y="2936625"/>
            <a:ext cx="4901" cy="718122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102 Conector recto de flecha"/>
          <p:cNvCxnSpPr/>
          <p:nvPr/>
        </p:nvCxnSpPr>
        <p:spPr>
          <a:xfrm flipH="1" flipV="1">
            <a:off x="2881823" y="2860648"/>
            <a:ext cx="8181" cy="64036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104 CuadroTexto"/>
          <p:cNvSpPr txBox="1"/>
          <p:nvPr/>
        </p:nvSpPr>
        <p:spPr>
          <a:xfrm>
            <a:off x="2146818" y="2598752"/>
            <a:ext cx="626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1400"/>
            </a:lvl1pPr>
          </a:lstStyle>
          <a:p>
            <a:r>
              <a:rPr lang="es-AR" dirty="0" err="1" smtClean="0"/>
              <a:t>MRy</a:t>
            </a:r>
            <a:endParaRPr lang="es-AR" dirty="0"/>
          </a:p>
        </p:txBody>
      </p:sp>
      <p:sp>
        <p:nvSpPr>
          <p:cNvPr id="106" name="105 CuadroTexto"/>
          <p:cNvSpPr txBox="1"/>
          <p:nvPr/>
        </p:nvSpPr>
        <p:spPr>
          <a:xfrm>
            <a:off x="2191267" y="2843063"/>
            <a:ext cx="626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1400"/>
            </a:lvl1pPr>
          </a:lstStyle>
          <a:p>
            <a:r>
              <a:rPr lang="es-AR" dirty="0" err="1" smtClean="0"/>
              <a:t>MRx</a:t>
            </a:r>
            <a:endParaRPr lang="es-AR" dirty="0"/>
          </a:p>
        </p:txBody>
      </p:sp>
      <p:cxnSp>
        <p:nvCxnSpPr>
          <p:cNvPr id="108" name="107 Conector recto"/>
          <p:cNvCxnSpPr/>
          <p:nvPr/>
        </p:nvCxnSpPr>
        <p:spPr>
          <a:xfrm flipH="1">
            <a:off x="1953971" y="2876298"/>
            <a:ext cx="395560" cy="210859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109 Conector recto"/>
          <p:cNvCxnSpPr/>
          <p:nvPr/>
        </p:nvCxnSpPr>
        <p:spPr>
          <a:xfrm flipV="1">
            <a:off x="1953971" y="3042941"/>
            <a:ext cx="667403" cy="4098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113 Conector recto"/>
          <p:cNvCxnSpPr/>
          <p:nvPr/>
        </p:nvCxnSpPr>
        <p:spPr>
          <a:xfrm>
            <a:off x="1953971" y="3087157"/>
            <a:ext cx="32602" cy="773891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115 Conector recto"/>
          <p:cNvCxnSpPr/>
          <p:nvPr/>
        </p:nvCxnSpPr>
        <p:spPr>
          <a:xfrm>
            <a:off x="1986573" y="3861048"/>
            <a:ext cx="624246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121 Conector recto"/>
          <p:cNvCxnSpPr/>
          <p:nvPr/>
        </p:nvCxnSpPr>
        <p:spPr>
          <a:xfrm>
            <a:off x="2610819" y="3057689"/>
            <a:ext cx="10555" cy="803359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123 Conector recto"/>
          <p:cNvCxnSpPr/>
          <p:nvPr/>
        </p:nvCxnSpPr>
        <p:spPr>
          <a:xfrm flipH="1">
            <a:off x="2621374" y="3654747"/>
            <a:ext cx="276811" cy="206301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129 Conector recto de flecha"/>
          <p:cNvCxnSpPr/>
          <p:nvPr/>
        </p:nvCxnSpPr>
        <p:spPr>
          <a:xfrm flipV="1">
            <a:off x="1970272" y="2906529"/>
            <a:ext cx="907139" cy="954519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132 Conector recto de flecha"/>
          <p:cNvCxnSpPr/>
          <p:nvPr/>
        </p:nvCxnSpPr>
        <p:spPr>
          <a:xfrm flipV="1">
            <a:off x="2066695" y="2921835"/>
            <a:ext cx="786438" cy="837299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134 CuadroTexto"/>
          <p:cNvSpPr txBox="1"/>
          <p:nvPr/>
        </p:nvSpPr>
        <p:spPr>
          <a:xfrm>
            <a:off x="2287672" y="3429580"/>
            <a:ext cx="501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MR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3283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530040" cy="994122"/>
          </a:xfrm>
        </p:spPr>
        <p:txBody>
          <a:bodyPr>
            <a:normAutofit fontScale="90000"/>
          </a:bodyPr>
          <a:lstStyle/>
          <a:p>
            <a:r>
              <a:rPr lang="es-AR" dirty="0"/>
              <a:t>SISTEMA ESPACIAL DE FUERZAS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403648" y="1052736"/>
            <a:ext cx="7498080" cy="504056"/>
          </a:xfrm>
        </p:spPr>
        <p:txBody>
          <a:bodyPr/>
          <a:lstStyle/>
          <a:p>
            <a:pPr marL="82296" lvl="1" indent="0">
              <a:spcBef>
                <a:spcPts val="600"/>
              </a:spcBef>
              <a:buSzPct val="80000"/>
              <a:buNone/>
            </a:pPr>
            <a:r>
              <a:rPr lang="es-AR" sz="2400" b="1" dirty="0" smtClean="0"/>
              <a:t>FUERZAS NO </a:t>
            </a:r>
            <a:r>
              <a:rPr lang="es-AR" sz="2400" b="1" dirty="0"/>
              <a:t>CONCURRENTES</a:t>
            </a:r>
          </a:p>
          <a:p>
            <a:pPr marL="82296" indent="0">
              <a:buNone/>
            </a:pP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5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1986575"/>
                  </p:ext>
                </p:extLst>
              </p:nvPr>
            </p:nvGraphicFramePr>
            <p:xfrm>
              <a:off x="1475656" y="1556792"/>
              <a:ext cx="6120680" cy="44644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985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2216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34025">
                    <a:tc>
                      <a:txBody>
                        <a:bodyPr/>
                        <a:lstStyle/>
                        <a:p>
                          <a:pPr marL="0" lvl="0" indent="-54864">
                            <a:buFont typeface="Verdana"/>
                            <a:buNone/>
                          </a:pPr>
                          <a:r>
                            <a:rPr lang="es-AR" sz="1200" b="1" dirty="0" smtClean="0">
                              <a:solidFill>
                                <a:schemeClr val="tx1"/>
                              </a:solidFill>
                            </a:rPr>
                            <a:t>REDUCCION – Mismo efecto</a:t>
                          </a:r>
                        </a:p>
                        <a:p>
                          <a:pPr marL="0" lvl="0" indent="-54864">
                            <a:buFont typeface="Verdana"/>
                            <a:buNone/>
                          </a:pPr>
                          <a:r>
                            <a:rPr lang="es-AR" sz="1200" b="1" dirty="0" smtClean="0">
                              <a:solidFill>
                                <a:schemeClr val="tx1"/>
                              </a:solidFill>
                            </a:rPr>
                            <a:t>ECUACION DE EQUIVALENCIA</a:t>
                          </a:r>
                          <a:endParaRPr lang="es-AR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-54864" algn="l" rtl="0" eaLnBrk="1" latinLnBrk="0" hangingPunct="1">
                            <a:buFont typeface="Verdana"/>
                            <a:buNone/>
                          </a:pPr>
                          <a:r>
                            <a:rPr kumimoji="0" lang="es-AR" sz="12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EQUILIBRIO – Sin Movimiento</a:t>
                          </a:r>
                        </a:p>
                        <a:p>
                          <a:pPr marL="0" lvl="0" indent="-54864" algn="l" rtl="0" eaLnBrk="1" latinLnBrk="0" hangingPunct="1">
                            <a:buFont typeface="Verdana"/>
                            <a:buNone/>
                          </a:pPr>
                          <a:r>
                            <a:rPr kumimoji="0" lang="es-AR" sz="12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ECUACION DE EQUILIBRIO</a:t>
                          </a:r>
                        </a:p>
                        <a:p>
                          <a:endParaRPr lang="es-AR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8347">
                    <a:tc gridSpan="2">
                      <a:txBody>
                        <a:bodyPr/>
                        <a:lstStyle/>
                        <a:p>
                          <a:pPr marL="230886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Char char="•"/>
                            <a:tabLst/>
                            <a:defRPr/>
                          </a:pPr>
                          <a:r>
                            <a:rPr lang="es-AR" sz="1200" dirty="0" smtClean="0"/>
                            <a:t>3 Ecuaciones Proyección + 3 Momentos sobre 3 ejes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748919">
                    <a:tc>
                      <a:txBody>
                        <a:bodyPr/>
                        <a:lstStyle/>
                        <a:p>
                          <a:pPr marL="402336" lvl="1" indent="0">
                            <a:buFont typeface="Verdana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1200" b="0" i="1" smtClean="0">
                                    <a:latin typeface="Cambria Math"/>
                                  </a:rPr>
                                  <m:t>𝑅𝑥</m:t>
                                </m:r>
                                <m:r>
                                  <a:rPr lang="es-AR" sz="1200" b="0" i="1" smtClean="0">
                                    <a:latin typeface="Cambria Math"/>
                                  </a:rPr>
                                  <m:t>=∑</m:t>
                                </m:r>
                                <m:r>
                                  <a:rPr lang="es-AR" sz="1200" b="0" i="1" smtClean="0">
                                    <a:latin typeface="Cambria Math"/>
                                  </a:rPr>
                                  <m:t>𝐹𝑥𝑖</m:t>
                                </m:r>
                              </m:oMath>
                            </m:oMathPara>
                          </a14:m>
                          <a:endParaRPr lang="es-AR" sz="1200" dirty="0" smtClean="0"/>
                        </a:p>
                        <a:p>
                          <a:pPr marL="402336" lvl="1" indent="0">
                            <a:buNone/>
                          </a:pPr>
                          <a:r>
                            <a:rPr lang="es-AR" sz="1200" dirty="0" smtClean="0"/>
                            <a:t>          </a:t>
                          </a:r>
                          <a14:m>
                            <m:oMath xmlns:m="http://schemas.openxmlformats.org/officeDocument/2006/math">
                              <m:r>
                                <a:rPr lang="es-AR" sz="1200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s-AR" sz="12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s-AR" sz="1200" i="1"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s-AR" sz="1200" dirty="0" smtClean="0">
                              <a:solidFill>
                                <a:schemeClr val="tx1"/>
                              </a:solidFill>
                              <a:sym typeface="Symbol"/>
                            </a:rPr>
                            <a:t></a:t>
                          </a:r>
                          <a14:m>
                            <m:oMath xmlns:m="http://schemas.openxmlformats.org/officeDocument/2006/math">
                              <m:r>
                                <a:rPr lang="es-AR" sz="1200" i="1" smtClean="0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s-AR" sz="12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s-AR" sz="1200" i="1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lang="es-AR" sz="12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402336" lvl="1" indent="0">
                            <a:buNone/>
                          </a:pPr>
                          <a:r>
                            <a:rPr lang="es-AR" sz="1200" dirty="0" smtClean="0"/>
                            <a:t>          </a:t>
                          </a:r>
                          <a14:m>
                            <m:oMath xmlns:m="http://schemas.openxmlformats.org/officeDocument/2006/math">
                              <m:r>
                                <a:rPr lang="es-AR" sz="1200" i="1" smtClean="0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s-AR" sz="1200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s-AR" sz="1200" i="1"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s-AR" sz="1200" dirty="0" smtClean="0">
                              <a:solidFill>
                                <a:schemeClr val="tx1"/>
                              </a:solidFill>
                              <a:sym typeface="Symbol"/>
                            </a:rPr>
                            <a:t></a:t>
                          </a:r>
                          <a14:m>
                            <m:oMath xmlns:m="http://schemas.openxmlformats.org/officeDocument/2006/math">
                              <m:r>
                                <a:rPr lang="es-AR" sz="1200" i="1" smtClean="0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s-AR" sz="1200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s-AR" sz="1200" i="1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lang="es-AR" sz="12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402336" lvl="1" indent="0">
                            <a:buNone/>
                          </a:pPr>
                          <a:endParaRPr lang="es-AR" sz="12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402336" lvl="1" indent="0">
                            <a:buNone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             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𝑅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bSup>
                              <m:r>
                                <a:rPr lang="es-AR" sz="1200" i="1"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s-AR" sz="1200" dirty="0" smtClean="0">
                              <a:solidFill>
                                <a:schemeClr val="tx1"/>
                              </a:solidFill>
                              <a:sym typeface="Symbol"/>
                            </a:rPr>
                            <a:t>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bSup>
                            </m:oMath>
                          </a14:m>
                          <a:endParaRPr lang="es-AR" sz="12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402336" lvl="1" indent="0">
                            <a:buNone/>
                          </a:pPr>
                          <a:r>
                            <a:rPr lang="es-AR" sz="1200" b="0" dirty="0" smtClean="0"/>
                            <a:t>          </a:t>
                          </a:r>
                          <a14:m>
                            <m:oMath xmlns:m="http://schemas.openxmlformats.org/officeDocument/2006/math">
                              <m:r>
                                <a:rPr lang="es-AR" sz="1200" b="0" i="1" smtClean="0">
                                  <a:latin typeface="Cambria Math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s-A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𝑅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𝑦</m:t>
                                  </m:r>
                                </m:sup>
                              </m:sSubSup>
                              <m:r>
                                <a:rPr lang="es-AR" sz="1200" i="1"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s-AR" sz="1200" dirty="0" smtClean="0">
                              <a:solidFill>
                                <a:schemeClr val="tx1"/>
                              </a:solidFill>
                              <a:sym typeface="Symbol"/>
                            </a:rPr>
                            <a:t>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𝑦</m:t>
                                  </m:r>
                                </m:sup>
                              </m:sSubSup>
                            </m:oMath>
                          </a14:m>
                          <a:endParaRPr lang="es-AR" sz="12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402336" lvl="1" indent="0">
                            <a:buNone/>
                          </a:pPr>
                          <a:r>
                            <a:rPr lang="es-AR" sz="1200" dirty="0" smtClean="0"/>
                            <a:t>          </a:t>
                          </a:r>
                          <a14:m>
                            <m:oMath xmlns:m="http://schemas.openxmlformats.org/officeDocument/2006/math">
                              <m:r>
                                <a:rPr lang="es-AR" sz="1200" b="0" i="1" smtClean="0">
                                  <a:latin typeface="Cambria Math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s-A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𝑅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𝑧</m:t>
                                  </m:r>
                                </m:sup>
                              </m:sSubSup>
                              <m:r>
                                <a:rPr lang="es-AR" sz="1200" i="1"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s-AR" sz="1200" dirty="0" smtClean="0">
                              <a:solidFill>
                                <a:schemeClr val="tx1"/>
                              </a:solidFill>
                              <a:sym typeface="Symbol"/>
                            </a:rPr>
                            <a:t>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𝑦</m:t>
                                  </m:r>
                                </m:sup>
                              </m:sSubSup>
                            </m:oMath>
                          </a14:m>
                          <a:endParaRPr lang="es-AR" sz="12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402336" lvl="1" indent="0">
                            <a:buNone/>
                          </a:pPr>
                          <a:endParaRPr lang="es-AR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402336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Verdana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s-AR" sz="1200" b="0" i="1" smtClean="0">
                                  <a:latin typeface="Cambria Math"/>
                                </a:rPr>
                                <m:t>0=∑</m:t>
                              </m:r>
                              <m:r>
                                <a:rPr lang="es-AR" sz="1200" b="0" i="1" smtClean="0">
                                  <a:latin typeface="Cambria Math"/>
                                </a:rPr>
                                <m:t>𝐹𝑥𝑖</m:t>
                              </m:r>
                            </m:oMath>
                          </a14:m>
                          <a:r>
                            <a:rPr lang="es-AR" sz="1200" dirty="0" smtClean="0"/>
                            <a:t> + Ex</a:t>
                          </a:r>
                        </a:p>
                        <a:p>
                          <a:pPr marL="402336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Verdana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1200" b="0" i="1" smtClean="0">
                                    <a:latin typeface="Cambria Math"/>
                                  </a:rPr>
                                  <m:t>0=∑</m:t>
                                </m:r>
                                <m:r>
                                  <a:rPr lang="es-AR" sz="1200" b="0" i="1" smtClean="0">
                                    <a:latin typeface="Cambria Math"/>
                                  </a:rPr>
                                  <m:t>𝐹𝑦𝑖</m:t>
                                </m:r>
                                <m:r>
                                  <m:rPr>
                                    <m:nor/>
                                  </m:rPr>
                                  <a:rPr lang="es-AR" sz="1200" dirty="0" smtClean="0"/>
                                  <m:t> + </m:t>
                                </m:r>
                                <m:r>
                                  <m:rPr>
                                    <m:nor/>
                                  </m:rPr>
                                  <a:rPr lang="es-AR" sz="1200" b="0" i="0" dirty="0" smtClean="0"/>
                                  <m:t>Ey</m:t>
                                </m:r>
                              </m:oMath>
                            </m:oMathPara>
                          </a14:m>
                          <a:endParaRPr lang="es-AR" sz="1200" dirty="0" smtClean="0"/>
                        </a:p>
                        <a:p>
                          <a:pPr marL="402336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Verdana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1200" b="0" i="1" smtClean="0">
                                    <a:latin typeface="Cambria Math"/>
                                  </a:rPr>
                                  <m:t>0=∑</m:t>
                                </m:r>
                                <m:r>
                                  <a:rPr lang="es-AR" sz="1200" b="0" i="1" smtClean="0">
                                    <a:latin typeface="Cambria Math"/>
                                  </a:rPr>
                                  <m:t>𝐹𝑧𝑖</m:t>
                                </m:r>
                                <m:r>
                                  <m:rPr>
                                    <m:nor/>
                                  </m:rPr>
                                  <a:rPr lang="es-AR" sz="1200" dirty="0" smtClean="0"/>
                                  <m:t> + </m:t>
                                </m:r>
                                <m:r>
                                  <m:rPr>
                                    <m:nor/>
                                  </m:rPr>
                                  <a:rPr lang="es-AR" sz="1200" b="0" i="0" dirty="0" smtClean="0"/>
                                  <m:t>Ez</m:t>
                                </m:r>
                              </m:oMath>
                            </m:oMathPara>
                          </a14:m>
                          <a:endParaRPr lang="es-AR" sz="1200" dirty="0" smtClean="0"/>
                        </a:p>
                        <a:p>
                          <a:pPr marL="402336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Verdana"/>
                            <a:buNone/>
                            <a:tabLst/>
                            <a:defRPr/>
                          </a:pPr>
                          <a:endParaRPr lang="es-AR" sz="1200" dirty="0" smtClean="0"/>
                        </a:p>
                        <a:p>
                          <a:pPr marL="402336" lvl="1" indent="0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s-AR" sz="12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s-AR" sz="1200" i="1"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s-AR" sz="1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s-AR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sup>
                                  </m:sSubSup>
                                </m:e>
                              </m:nary>
                            </m:oMath>
                          </a14:m>
                          <a:r>
                            <a:rPr lang="es-AR" sz="1200" dirty="0" smtClean="0">
                              <a:solidFill>
                                <a:schemeClr val="tx1"/>
                              </a:solidFill>
                            </a:rPr>
                            <a:t>+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bSup>
                            </m:oMath>
                          </a14:m>
                          <a:endParaRPr lang="es-AR" sz="12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402336" lvl="1" indent="0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s-AR" sz="12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s-AR" sz="1200" i="1"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s-AR" sz="1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s-AR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sup>
                                  </m:sSubSup>
                                </m:e>
                              </m:nary>
                            </m:oMath>
                          </a14:m>
                          <a:r>
                            <a:rPr lang="es-AR" sz="1200" dirty="0" smtClean="0">
                              <a:solidFill>
                                <a:schemeClr val="tx1"/>
                              </a:solidFill>
                            </a:rPr>
                            <a:t> +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𝑦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s-AR" sz="1200" b="0" i="1" dirty="0" smtClean="0">
                              <a:latin typeface="Cambria Math"/>
                            </a:rPr>
                            <a:t> </a:t>
                          </a:r>
                          <a:r>
                            <a:rPr lang="es-AR" sz="1200" b="0" i="1" baseline="0" dirty="0" smtClean="0">
                              <a:latin typeface="Cambria Math"/>
                            </a:rPr>
                            <a:t> </a:t>
                          </a:r>
                        </a:p>
                        <a:p>
                          <a:pPr marL="402336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s-AR" sz="12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s-AR" sz="1200" i="1"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s-AR" sz="1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s-AR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r>
                                        <a:rPr lang="es-AR" sz="1200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sup>
                                  </m:sSubSup>
                                </m:e>
                              </m:nary>
                            </m:oMath>
                          </a14:m>
                          <a:r>
                            <a:rPr lang="es-AR" sz="1200" dirty="0" smtClean="0">
                              <a:solidFill>
                                <a:schemeClr val="tx1"/>
                              </a:solidFill>
                            </a:rPr>
                            <a:t> +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s-AR" sz="1200" b="0" i="1" smtClean="0">
                                      <a:latin typeface="Cambria Math"/>
                                    </a:rPr>
                                    <m:t>𝑧</m:t>
                                  </m:r>
                                </m:sup>
                              </m:sSubSup>
                            </m:oMath>
                          </a14:m>
                          <a:endParaRPr lang="es-AR" sz="12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13307">
                    <a:tc gridSpan="2">
                      <a:txBody>
                        <a:bodyPr/>
                        <a:lstStyle/>
                        <a:p>
                          <a:pPr marL="171450" marR="0" lvl="1" indent="-1714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Char char="•"/>
                            <a:tabLst/>
                            <a:defRPr/>
                          </a:pPr>
                          <a:r>
                            <a:rPr lang="es-AR" sz="1200" dirty="0" smtClean="0"/>
                            <a:t>4 Ecuaciones</a:t>
                          </a:r>
                          <a:r>
                            <a:rPr lang="es-AR" sz="1200" baseline="0" dirty="0" smtClean="0"/>
                            <a:t> de Momentos con respecto a 4 ejes + 2</a:t>
                          </a:r>
                          <a:r>
                            <a:rPr lang="es-AR" sz="1200" dirty="0" smtClean="0"/>
                            <a:t> Ecuaciones Proyección sobre dos Ejes.</a:t>
                          </a:r>
                          <a:endParaRPr lang="es-AR" sz="1200" i="1" dirty="0" smtClean="0">
                            <a:latin typeface="Cambria Math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99949">
                    <a:tc gridSpan="2">
                      <a:txBody>
                        <a:bodyPr/>
                        <a:lstStyle/>
                        <a:p>
                          <a:pPr marL="171450" marR="0" lvl="1" indent="-1714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Char char="•"/>
                            <a:tabLst/>
                            <a:defRPr/>
                          </a:pPr>
                          <a:r>
                            <a:rPr lang="es-AR" sz="1200" dirty="0" smtClean="0"/>
                            <a:t>5 Ecuaciones de Momentos con respecto a 5 ejes. + 1 Ecuación Proyección sobre un  Eje</a:t>
                          </a:r>
                          <a:r>
                            <a:rPr lang="es-AR" sz="1200" baseline="0" dirty="0" smtClean="0"/>
                            <a:t> (no puede ser </a:t>
                          </a:r>
                          <a:r>
                            <a:rPr lang="es-AR" sz="1200" baseline="0" dirty="0" smtClean="0">
                              <a:sym typeface="Symbol"/>
                            </a:rPr>
                            <a:t> a R)</a:t>
                          </a:r>
                          <a:endParaRPr lang="es-AR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9949">
                    <a:tc gridSpan="2">
                      <a:txBody>
                        <a:bodyPr/>
                        <a:lstStyle/>
                        <a:p>
                          <a:pPr marL="171450" marR="0" lvl="1" indent="-1714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Char char="•"/>
                            <a:tabLst/>
                            <a:defRPr/>
                          </a:pPr>
                          <a:r>
                            <a:rPr lang="es-AR" sz="1200" dirty="0" smtClean="0"/>
                            <a:t>6 Ecuaciones</a:t>
                          </a:r>
                          <a:r>
                            <a:rPr lang="es-AR" sz="1200" baseline="0" dirty="0" smtClean="0"/>
                            <a:t> de</a:t>
                          </a:r>
                          <a:r>
                            <a:rPr lang="es-AR" sz="1200" dirty="0" smtClean="0"/>
                            <a:t> Momentos con respecto a  6 ejes. </a:t>
                          </a:r>
                          <a:r>
                            <a:rPr lang="es-AR" sz="1200" baseline="0" dirty="0" smtClean="0"/>
                            <a:t> (3 ejes pueden concurrir a un punto)</a:t>
                          </a:r>
                          <a:endParaRPr lang="es-AR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5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1986575"/>
                  </p:ext>
                </p:extLst>
              </p:nvPr>
            </p:nvGraphicFramePr>
            <p:xfrm>
              <a:off x="1475656" y="1556792"/>
              <a:ext cx="6120680" cy="44644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985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2216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34025">
                    <a:tc>
                      <a:txBody>
                        <a:bodyPr/>
                        <a:lstStyle/>
                        <a:p>
                          <a:pPr marL="0" lvl="0" indent="-54864">
                            <a:buFont typeface="Verdana"/>
                            <a:buNone/>
                          </a:pPr>
                          <a:r>
                            <a:rPr lang="es-AR" sz="1200" b="1" dirty="0" smtClean="0">
                              <a:solidFill>
                                <a:schemeClr val="tx1"/>
                              </a:solidFill>
                            </a:rPr>
                            <a:t>REDUCCION – Mismo efecto</a:t>
                          </a:r>
                        </a:p>
                        <a:p>
                          <a:pPr marL="0" lvl="0" indent="-54864">
                            <a:buFont typeface="Verdana"/>
                            <a:buNone/>
                          </a:pPr>
                          <a:r>
                            <a:rPr lang="es-AR" sz="1200" b="1" dirty="0" smtClean="0">
                              <a:solidFill>
                                <a:schemeClr val="tx1"/>
                              </a:solidFill>
                            </a:rPr>
                            <a:t>ECUACION DE EQUIVALENCIA</a:t>
                          </a:r>
                          <a:endParaRPr lang="es-AR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-54864" algn="l" rtl="0" eaLnBrk="1" latinLnBrk="0" hangingPunct="1">
                            <a:buFont typeface="Verdana"/>
                            <a:buNone/>
                          </a:pPr>
                          <a:r>
                            <a:rPr kumimoji="0" lang="es-AR" sz="12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EQUILIBRIO – Sin Movimiento</a:t>
                          </a:r>
                        </a:p>
                        <a:p>
                          <a:pPr marL="0" lvl="0" indent="-54864" algn="l" rtl="0" eaLnBrk="1" latinLnBrk="0" hangingPunct="1">
                            <a:buFont typeface="Verdana"/>
                            <a:buNone/>
                          </a:pPr>
                          <a:r>
                            <a:rPr kumimoji="0" lang="es-AR" sz="12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ECUACION DE EQUILIBRIO</a:t>
                          </a:r>
                        </a:p>
                        <a:p>
                          <a:endParaRPr lang="es-AR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8347">
                    <a:tc gridSpan="2">
                      <a:txBody>
                        <a:bodyPr/>
                        <a:lstStyle/>
                        <a:p>
                          <a:pPr marL="230886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Char char="•"/>
                            <a:tabLst/>
                            <a:defRPr/>
                          </a:pPr>
                          <a:r>
                            <a:rPr lang="es-AR" sz="1200" dirty="0" smtClean="0"/>
                            <a:t>3 Ecuaciones Proyección + 3 Momentos sobre </a:t>
                          </a:r>
                          <a:r>
                            <a:rPr lang="es-AR" sz="1200" dirty="0" smtClean="0"/>
                            <a:t>3 ejes</a:t>
                          </a:r>
                          <a:endParaRPr lang="es-AR" sz="12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7489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0" t="-63415" r="-91810" b="-930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9583" t="-63415" r="-417" b="-930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13307">
                    <a:tc gridSpan="2">
                      <a:txBody>
                        <a:bodyPr/>
                        <a:lstStyle/>
                        <a:p>
                          <a:pPr marL="171450" marR="0" lvl="1" indent="-1714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Char char="•"/>
                            <a:tabLst/>
                            <a:defRPr/>
                          </a:pPr>
                          <a:r>
                            <a:rPr lang="es-AR" sz="1200" dirty="0" smtClean="0"/>
                            <a:t>4 Ecuaciones</a:t>
                          </a:r>
                          <a:r>
                            <a:rPr lang="es-AR" sz="1200" baseline="0" dirty="0" smtClean="0"/>
                            <a:t> de Momentos con respecto a 4 ejes + 2</a:t>
                          </a:r>
                          <a:r>
                            <a:rPr lang="es-AR" sz="1200" dirty="0" smtClean="0"/>
                            <a:t> Ecuaciones Proyección sobre dos Ejes.</a:t>
                          </a:r>
                          <a:endParaRPr lang="es-AR" sz="1200" i="1" dirty="0" smtClean="0">
                            <a:latin typeface="Cambria Math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99949">
                    <a:tc gridSpan="2">
                      <a:txBody>
                        <a:bodyPr/>
                        <a:lstStyle/>
                        <a:p>
                          <a:pPr marL="171450" marR="0" lvl="1" indent="-1714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Char char="•"/>
                            <a:tabLst/>
                            <a:defRPr/>
                          </a:pPr>
                          <a:r>
                            <a:rPr lang="es-AR" sz="1200" dirty="0" smtClean="0"/>
                            <a:t>5 Ecuaciones de Momentos con respecto a 5 ejes. + 1 Ecuación Proyección sobre un  Eje</a:t>
                          </a:r>
                          <a:r>
                            <a:rPr lang="es-AR" sz="1200" baseline="0" dirty="0" smtClean="0"/>
                            <a:t> (no puede ser </a:t>
                          </a:r>
                          <a:r>
                            <a:rPr lang="es-AR" sz="1200" baseline="0" dirty="0" smtClean="0">
                              <a:sym typeface="Symbol"/>
                            </a:rPr>
                            <a:t> a R)</a:t>
                          </a:r>
                          <a:endParaRPr lang="es-AR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9949">
                    <a:tc gridSpan="2">
                      <a:txBody>
                        <a:bodyPr/>
                        <a:lstStyle/>
                        <a:p>
                          <a:pPr marL="171450" marR="0" lvl="1" indent="-1714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Char char="•"/>
                            <a:tabLst/>
                            <a:defRPr/>
                          </a:pPr>
                          <a:r>
                            <a:rPr lang="es-AR" sz="1200" dirty="0" smtClean="0"/>
                            <a:t>6 Ecuaciones</a:t>
                          </a:r>
                          <a:r>
                            <a:rPr lang="es-AR" sz="1200" baseline="0" dirty="0" smtClean="0"/>
                            <a:t> de</a:t>
                          </a:r>
                          <a:r>
                            <a:rPr lang="es-AR" sz="1200" dirty="0" smtClean="0"/>
                            <a:t> Momentos con respecto a  6 ejes. </a:t>
                          </a:r>
                          <a:r>
                            <a:rPr lang="es-AR" sz="1200" baseline="0" dirty="0" smtClean="0"/>
                            <a:t> (3 ejes pueden concurrir a un punto)</a:t>
                          </a:r>
                          <a:endParaRPr lang="es-AR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3731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530040" cy="994122"/>
          </a:xfrm>
        </p:spPr>
        <p:txBody>
          <a:bodyPr>
            <a:normAutofit fontScale="90000"/>
          </a:bodyPr>
          <a:lstStyle/>
          <a:p>
            <a:r>
              <a:rPr lang="es-AR" dirty="0"/>
              <a:t>SISTEMA ESPACIAL DE FUERZAS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403648" y="1052736"/>
            <a:ext cx="7498080" cy="504056"/>
          </a:xfrm>
        </p:spPr>
        <p:txBody>
          <a:bodyPr/>
          <a:lstStyle/>
          <a:p>
            <a:pPr marL="82296" lvl="1" indent="0">
              <a:spcBef>
                <a:spcPts val="600"/>
              </a:spcBef>
              <a:buSzPct val="80000"/>
              <a:buNone/>
            </a:pPr>
            <a:r>
              <a:rPr lang="es-AR" sz="2400" b="1" dirty="0" smtClean="0"/>
              <a:t>INVARIANTES</a:t>
            </a:r>
            <a:endParaRPr lang="es-AR" sz="2400" b="1" dirty="0"/>
          </a:p>
          <a:p>
            <a:pPr marL="82296" indent="0">
              <a:buNone/>
            </a:pP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1907704" y="1772816"/>
                <a:ext cx="6048672" cy="3304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b="1" dirty="0" smtClean="0"/>
                  <a:t>INVARIANTE VECTORIAL:</a:t>
                </a:r>
              </a:p>
              <a:p>
                <a:endParaRPr lang="es-AR" dirty="0"/>
              </a:p>
              <a:p>
                <a:r>
                  <a:rPr lang="es-AR" dirty="0" smtClean="0"/>
                  <a:t>Resultante de Reducción. </a:t>
                </a:r>
              </a:p>
              <a:p>
                <a:endParaRPr lang="es-AR" dirty="0"/>
              </a:p>
              <a:p>
                <a:r>
                  <a:rPr lang="es-AR" dirty="0" err="1" smtClean="0"/>
                  <a:t>Iv</a:t>
                </a:r>
                <a:r>
                  <a:rPr lang="es-AR" dirty="0" smtClean="0"/>
                  <a:t>= R</a:t>
                </a:r>
              </a:p>
              <a:p>
                <a:endParaRPr lang="es-AR" dirty="0"/>
              </a:p>
              <a:p>
                <a:r>
                  <a:rPr lang="es-AR" b="1" dirty="0" smtClean="0"/>
                  <a:t>INVARIANTE ESCALAR: </a:t>
                </a:r>
              </a:p>
              <a:p>
                <a:endParaRPr lang="es-AR" dirty="0"/>
              </a:p>
              <a:p>
                <a:r>
                  <a:rPr lang="es-AR" dirty="0" smtClean="0"/>
                  <a:t>La proyección de MR sobre la Resultante</a:t>
                </a:r>
              </a:p>
              <a:p>
                <a:endParaRPr lang="es-AR" dirty="0"/>
              </a:p>
              <a:p>
                <a:r>
                  <a:rPr lang="es-AR" dirty="0" err="1" smtClean="0"/>
                  <a:t>Ie</a:t>
                </a:r>
                <a:r>
                  <a:rPr lang="es-AR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0" i="1" smtClean="0">
                            <a:latin typeface="Cambria Math"/>
                          </a:rPr>
                          <m:t>𝑀𝑅</m:t>
                        </m:r>
                        <m:r>
                          <a:rPr lang="es-AR" b="0" i="1" smtClean="0">
                            <a:latin typeface="Cambria Math"/>
                          </a:rPr>
                          <m:t>.</m:t>
                        </m:r>
                        <m:r>
                          <a:rPr lang="es-AR" b="0" i="1" smtClean="0">
                            <a:latin typeface="Cambria Math"/>
                          </a:rPr>
                          <m:t>𝑅</m:t>
                        </m:r>
                      </m:num>
                      <m:den>
                        <m:r>
                          <a:rPr lang="es-AR" i="1" smtClean="0">
                            <a:latin typeface="Cambria Math"/>
                            <a:sym typeface="Symbol"/>
                          </a:rPr>
                          <m:t></m:t>
                        </m:r>
                        <m:r>
                          <a:rPr lang="es-AR" b="0" i="1" smtClean="0">
                            <a:latin typeface="Cambria Math"/>
                          </a:rPr>
                          <m:t>𝑅</m:t>
                        </m:r>
                        <m:r>
                          <m:rPr>
                            <m:nor/>
                          </m:rPr>
                          <a:rPr lang="es-AR" dirty="0">
                            <a:sym typeface="Symbol"/>
                          </a:rPr>
                          <m:t></m:t>
                        </m:r>
                      </m:den>
                    </m:f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772816"/>
                <a:ext cx="6048672" cy="3304751"/>
              </a:xfrm>
              <a:prstGeom prst="rect">
                <a:avLst/>
              </a:prstGeom>
              <a:blipFill rotWithShape="1">
                <a:blip r:embed="rId2"/>
                <a:stretch>
                  <a:fillRect l="-907" t="-923" b="-92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upo 40"/>
          <p:cNvGrpSpPr/>
          <p:nvPr/>
        </p:nvGrpSpPr>
        <p:grpSpPr>
          <a:xfrm>
            <a:off x="3325986" y="3210264"/>
            <a:ext cx="1696817" cy="1379779"/>
            <a:chOff x="3326275" y="3203467"/>
            <a:chExt cx="1696817" cy="1379779"/>
          </a:xfrm>
        </p:grpSpPr>
        <p:cxnSp>
          <p:nvCxnSpPr>
            <p:cNvPr id="31" name="Conector recto 30"/>
            <p:cNvCxnSpPr/>
            <p:nvPr/>
          </p:nvCxnSpPr>
          <p:spPr>
            <a:xfrm flipH="1">
              <a:off x="3487998" y="4004824"/>
              <a:ext cx="457056" cy="571625"/>
            </a:xfrm>
            <a:prstGeom prst="line">
              <a:avLst/>
            </a:prstGeom>
            <a:ln w="12700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upo 39"/>
            <p:cNvGrpSpPr/>
            <p:nvPr/>
          </p:nvGrpSpPr>
          <p:grpSpPr>
            <a:xfrm>
              <a:off x="3326275" y="3203467"/>
              <a:ext cx="1696817" cy="1379779"/>
              <a:chOff x="3326275" y="3203467"/>
              <a:chExt cx="1696817" cy="1379779"/>
            </a:xfrm>
          </p:grpSpPr>
          <p:sp>
            <p:nvSpPr>
              <p:cNvPr id="37" name="CuadroTexto 36"/>
              <p:cNvSpPr txBox="1"/>
              <p:nvPr/>
            </p:nvSpPr>
            <p:spPr>
              <a:xfrm>
                <a:off x="3326275" y="4306247"/>
                <a:ext cx="5131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dirty="0">
                    <a:solidFill>
                      <a:srgbClr val="FF0000"/>
                    </a:solidFill>
                  </a:rPr>
                  <a:t>y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6" name="Conector recto 25"/>
              <p:cNvCxnSpPr/>
              <p:nvPr/>
            </p:nvCxnSpPr>
            <p:spPr>
              <a:xfrm>
                <a:off x="3961694" y="3269136"/>
                <a:ext cx="6420" cy="700406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cto 29"/>
              <p:cNvCxnSpPr/>
              <p:nvPr/>
            </p:nvCxnSpPr>
            <p:spPr>
              <a:xfrm>
                <a:off x="3933080" y="4004824"/>
                <a:ext cx="720000" cy="0"/>
              </a:xfrm>
              <a:prstGeom prst="line">
                <a:avLst/>
              </a:prstGeom>
              <a:ln w="12700">
                <a:solidFill>
                  <a:srgbClr val="FF0000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CuadroTexto 34"/>
              <p:cNvSpPr txBox="1"/>
              <p:nvPr/>
            </p:nvSpPr>
            <p:spPr>
              <a:xfrm>
                <a:off x="3975556" y="3203467"/>
                <a:ext cx="5131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dirty="0" smtClean="0">
                    <a:solidFill>
                      <a:srgbClr val="FF0000"/>
                    </a:solidFill>
                  </a:rPr>
                  <a:t>z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CuadroTexto 35"/>
              <p:cNvSpPr txBox="1"/>
              <p:nvPr/>
            </p:nvSpPr>
            <p:spPr>
              <a:xfrm>
                <a:off x="4509964" y="4004824"/>
                <a:ext cx="5131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dirty="0">
                    <a:solidFill>
                      <a:srgbClr val="FF0000"/>
                    </a:solidFill>
                  </a:rPr>
                  <a:t>x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24" name="Grupo 123"/>
          <p:cNvGrpSpPr/>
          <p:nvPr/>
        </p:nvGrpSpPr>
        <p:grpSpPr>
          <a:xfrm>
            <a:off x="3403694" y="3351167"/>
            <a:ext cx="1457635" cy="1313768"/>
            <a:chOff x="3197945" y="3249080"/>
            <a:chExt cx="1457635" cy="1313768"/>
          </a:xfrm>
        </p:grpSpPr>
        <p:grpSp>
          <p:nvGrpSpPr>
            <p:cNvPr id="105" name="Grupo 104"/>
            <p:cNvGrpSpPr/>
            <p:nvPr/>
          </p:nvGrpSpPr>
          <p:grpSpPr>
            <a:xfrm>
              <a:off x="3745341" y="3902719"/>
              <a:ext cx="587476" cy="8322"/>
              <a:chOff x="4331478" y="3764623"/>
              <a:chExt cx="587476" cy="8322"/>
            </a:xfrm>
          </p:grpSpPr>
          <p:cxnSp>
            <p:nvCxnSpPr>
              <p:cNvPr id="94" name="Conector recto de flecha 93"/>
              <p:cNvCxnSpPr/>
              <p:nvPr/>
            </p:nvCxnSpPr>
            <p:spPr>
              <a:xfrm>
                <a:off x="4341433" y="3764623"/>
                <a:ext cx="512219" cy="643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ector recto de flecha 101"/>
              <p:cNvCxnSpPr/>
              <p:nvPr/>
            </p:nvCxnSpPr>
            <p:spPr>
              <a:xfrm>
                <a:off x="4331478" y="3767155"/>
                <a:ext cx="587476" cy="579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Grupo 122"/>
            <p:cNvGrpSpPr/>
            <p:nvPr/>
          </p:nvGrpSpPr>
          <p:grpSpPr>
            <a:xfrm>
              <a:off x="3197945" y="3249080"/>
              <a:ext cx="1457635" cy="1313768"/>
              <a:chOff x="3197945" y="3249080"/>
              <a:chExt cx="1457635" cy="1313768"/>
            </a:xfrm>
          </p:grpSpPr>
          <p:grpSp>
            <p:nvGrpSpPr>
              <p:cNvPr id="92" name="Grupo 91"/>
              <p:cNvGrpSpPr/>
              <p:nvPr/>
            </p:nvGrpSpPr>
            <p:grpSpPr>
              <a:xfrm>
                <a:off x="3739715" y="3297346"/>
                <a:ext cx="10666" cy="614663"/>
                <a:chOff x="3739715" y="3297346"/>
                <a:chExt cx="10666" cy="614663"/>
              </a:xfrm>
            </p:grpSpPr>
            <p:cxnSp>
              <p:nvCxnSpPr>
                <p:cNvPr id="87" name="Conector recto de flecha 86"/>
                <p:cNvCxnSpPr/>
                <p:nvPr/>
              </p:nvCxnSpPr>
              <p:spPr>
                <a:xfrm flipH="1" flipV="1">
                  <a:off x="3739715" y="3297346"/>
                  <a:ext cx="7315" cy="614663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Conector recto de flecha 89"/>
                <p:cNvCxnSpPr/>
                <p:nvPr/>
              </p:nvCxnSpPr>
              <p:spPr>
                <a:xfrm flipH="1" flipV="1">
                  <a:off x="3749244" y="3362531"/>
                  <a:ext cx="1137" cy="360642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8" name="Grupo 117"/>
              <p:cNvGrpSpPr/>
              <p:nvPr/>
            </p:nvGrpSpPr>
            <p:grpSpPr>
              <a:xfrm>
                <a:off x="3375864" y="3908023"/>
                <a:ext cx="363565" cy="466307"/>
                <a:chOff x="3375864" y="3908023"/>
                <a:chExt cx="363565" cy="466307"/>
              </a:xfrm>
            </p:grpSpPr>
            <p:cxnSp>
              <p:nvCxnSpPr>
                <p:cNvPr id="106" name="Conector recto de flecha 105"/>
                <p:cNvCxnSpPr/>
                <p:nvPr/>
              </p:nvCxnSpPr>
              <p:spPr>
                <a:xfrm flipH="1">
                  <a:off x="3375864" y="3908023"/>
                  <a:ext cx="355293" cy="466307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Conector recto de flecha 112"/>
                <p:cNvCxnSpPr/>
                <p:nvPr/>
              </p:nvCxnSpPr>
              <p:spPr>
                <a:xfrm flipH="1">
                  <a:off x="3435728" y="3908023"/>
                  <a:ext cx="303701" cy="38786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9" name="CuadroTexto 118"/>
              <p:cNvSpPr txBox="1"/>
              <p:nvPr/>
            </p:nvSpPr>
            <p:spPr>
              <a:xfrm>
                <a:off x="3197945" y="3249080"/>
                <a:ext cx="4977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 err="1"/>
                  <a:t>M</a:t>
                </a:r>
                <a:r>
                  <a:rPr lang="es-MX" dirty="0" err="1" smtClean="0"/>
                  <a:t>z</a:t>
                </a:r>
                <a:endParaRPr lang="en-US" dirty="0"/>
              </a:p>
            </p:txBody>
          </p:sp>
          <p:sp>
            <p:nvSpPr>
              <p:cNvPr id="121" name="CuadroTexto 120"/>
              <p:cNvSpPr txBox="1"/>
              <p:nvPr/>
            </p:nvSpPr>
            <p:spPr>
              <a:xfrm>
                <a:off x="4151524" y="4072956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 smtClean="0"/>
                  <a:t>Mx</a:t>
                </a:r>
                <a:endParaRPr lang="en-US" dirty="0"/>
              </a:p>
            </p:txBody>
          </p:sp>
          <p:sp>
            <p:nvSpPr>
              <p:cNvPr id="122" name="CuadroTexto 121"/>
              <p:cNvSpPr txBox="1"/>
              <p:nvPr/>
            </p:nvSpPr>
            <p:spPr>
              <a:xfrm>
                <a:off x="3381435" y="4193516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 err="1" smtClean="0"/>
                  <a:t>My</a:t>
                </a:r>
                <a:endParaRPr lang="en-US" dirty="0"/>
              </a:p>
            </p:txBody>
          </p:sp>
        </p:grpSp>
      </p:grpSp>
      <p:grpSp>
        <p:nvGrpSpPr>
          <p:cNvPr id="63" name="Grupo 62"/>
          <p:cNvGrpSpPr/>
          <p:nvPr/>
        </p:nvGrpSpPr>
        <p:grpSpPr>
          <a:xfrm>
            <a:off x="1799712" y="1844824"/>
            <a:ext cx="3789085" cy="2433960"/>
            <a:chOff x="1799712" y="1844824"/>
            <a:chExt cx="3789085" cy="2433960"/>
          </a:xfrm>
        </p:grpSpPr>
        <p:grpSp>
          <p:nvGrpSpPr>
            <p:cNvPr id="60" name="Grupo 59"/>
            <p:cNvGrpSpPr/>
            <p:nvPr/>
          </p:nvGrpSpPr>
          <p:grpSpPr>
            <a:xfrm>
              <a:off x="1799712" y="1844824"/>
              <a:ext cx="3789085" cy="2160000"/>
              <a:chOff x="1799712" y="1844824"/>
              <a:chExt cx="3789085" cy="2160000"/>
            </a:xfrm>
          </p:grpSpPr>
          <p:cxnSp>
            <p:nvCxnSpPr>
              <p:cNvPr id="18" name="Conector recto 17"/>
              <p:cNvCxnSpPr/>
              <p:nvPr/>
            </p:nvCxnSpPr>
            <p:spPr>
              <a:xfrm flipV="1">
                <a:off x="3959712" y="1844824"/>
                <a:ext cx="0" cy="2160000"/>
              </a:xfrm>
              <a:prstGeom prst="line">
                <a:avLst/>
              </a:prstGeom>
              <a:ln w="222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ector recto 6"/>
              <p:cNvCxnSpPr/>
              <p:nvPr/>
            </p:nvCxnSpPr>
            <p:spPr>
              <a:xfrm>
                <a:off x="1799712" y="1844824"/>
                <a:ext cx="21600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ctor recto 49"/>
              <p:cNvCxnSpPr/>
              <p:nvPr/>
            </p:nvCxnSpPr>
            <p:spPr>
              <a:xfrm flipV="1">
                <a:off x="1901610" y="3995388"/>
                <a:ext cx="2031470" cy="9436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headEnd type="diamond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CuadroTexto 50"/>
              <p:cNvSpPr txBox="1"/>
              <p:nvPr/>
            </p:nvSpPr>
            <p:spPr>
              <a:xfrm>
                <a:off x="2356160" y="3631366"/>
                <a:ext cx="7389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 smtClean="0"/>
                  <a:t>6 m</a:t>
                </a:r>
                <a:endParaRPr lang="en-US" dirty="0"/>
              </a:p>
            </p:txBody>
          </p:sp>
          <p:cxnSp>
            <p:nvCxnSpPr>
              <p:cNvPr id="52" name="Conector recto 51"/>
              <p:cNvCxnSpPr/>
              <p:nvPr/>
            </p:nvCxnSpPr>
            <p:spPr>
              <a:xfrm flipV="1">
                <a:off x="4794039" y="1844824"/>
                <a:ext cx="21471" cy="2150564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headEnd type="diamond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CuadroTexto 57"/>
              <p:cNvSpPr txBox="1"/>
              <p:nvPr/>
            </p:nvSpPr>
            <p:spPr>
              <a:xfrm>
                <a:off x="4849824" y="2533215"/>
                <a:ext cx="7389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/>
                  <a:t>5</a:t>
                </a:r>
                <a:r>
                  <a:rPr lang="es-MX" dirty="0" smtClean="0"/>
                  <a:t> m</a:t>
                </a:r>
                <a:endParaRPr lang="en-US" dirty="0"/>
              </a:p>
            </p:txBody>
          </p:sp>
        </p:grpSp>
        <p:sp>
          <p:nvSpPr>
            <p:cNvPr id="59" name="CuadroTexto 58"/>
            <p:cNvSpPr txBox="1"/>
            <p:nvPr/>
          </p:nvSpPr>
          <p:spPr>
            <a:xfrm>
              <a:off x="3874144" y="3971007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 smtClean="0">
                  <a:solidFill>
                    <a:srgbClr val="FF0000"/>
                  </a:solidFill>
                </a:rPr>
                <a:t>A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530040" cy="994122"/>
          </a:xfrm>
        </p:spPr>
        <p:txBody>
          <a:bodyPr>
            <a:normAutofit fontScale="90000"/>
          </a:bodyPr>
          <a:lstStyle/>
          <a:p>
            <a:r>
              <a:rPr lang="es-AR" dirty="0"/>
              <a:t>SISTEMA ESPACIAL DE FUERZAS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403648" y="1052736"/>
            <a:ext cx="7498080" cy="504056"/>
          </a:xfrm>
        </p:spPr>
        <p:txBody>
          <a:bodyPr>
            <a:normAutofit/>
          </a:bodyPr>
          <a:lstStyle/>
          <a:p>
            <a:pPr marL="82296" lvl="1" indent="0">
              <a:spcBef>
                <a:spcPts val="600"/>
              </a:spcBef>
              <a:buSzPct val="80000"/>
              <a:buNone/>
            </a:pPr>
            <a:r>
              <a:rPr lang="es-AR" sz="2400" b="1" dirty="0" smtClean="0"/>
              <a:t>EJERCICIO: </a:t>
            </a:r>
            <a:r>
              <a:rPr lang="es-AR" sz="2400" dirty="0" smtClean="0"/>
              <a:t>Reducir el Sistema de Fuerzas al </a:t>
            </a:r>
            <a:r>
              <a:rPr lang="es-AR" sz="2400" dirty="0" err="1" smtClean="0"/>
              <a:t>Pto</a:t>
            </a:r>
            <a:r>
              <a:rPr lang="es-AR" sz="2400" dirty="0" smtClean="0"/>
              <a:t> A</a:t>
            </a:r>
            <a:endParaRPr lang="es-AR" sz="2400" dirty="0"/>
          </a:p>
          <a:p>
            <a:pPr marL="82296" indent="0">
              <a:buNone/>
            </a:pPr>
            <a:endParaRPr lang="es-AR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004" y="1731725"/>
            <a:ext cx="2355994" cy="2454161"/>
          </a:xfrm>
          <a:prstGeom prst="rect">
            <a:avLst/>
          </a:prstGeom>
        </p:spPr>
      </p:pic>
      <p:grpSp>
        <p:nvGrpSpPr>
          <p:cNvPr id="62" name="Grupo 61"/>
          <p:cNvGrpSpPr/>
          <p:nvPr/>
        </p:nvGrpSpPr>
        <p:grpSpPr>
          <a:xfrm>
            <a:off x="1278830" y="1799528"/>
            <a:ext cx="3286836" cy="1503958"/>
            <a:chOff x="1278830" y="1799528"/>
            <a:chExt cx="3286836" cy="1503958"/>
          </a:xfrm>
        </p:grpSpPr>
        <p:cxnSp>
          <p:nvCxnSpPr>
            <p:cNvPr id="44" name="Conector recto de flecha 43"/>
            <p:cNvCxnSpPr/>
            <p:nvPr/>
          </p:nvCxnSpPr>
          <p:spPr>
            <a:xfrm>
              <a:off x="3968969" y="2533215"/>
              <a:ext cx="0" cy="64807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upo 60"/>
            <p:cNvGrpSpPr/>
            <p:nvPr/>
          </p:nvGrpSpPr>
          <p:grpSpPr>
            <a:xfrm>
              <a:off x="1278830" y="1799528"/>
              <a:ext cx="3286836" cy="1503958"/>
              <a:chOff x="1278830" y="1799528"/>
              <a:chExt cx="3286836" cy="1503958"/>
            </a:xfrm>
          </p:grpSpPr>
          <p:cxnSp>
            <p:nvCxnSpPr>
              <p:cNvPr id="22" name="Conector recto de flecha 21"/>
              <p:cNvCxnSpPr/>
              <p:nvPr/>
            </p:nvCxnSpPr>
            <p:spPr>
              <a:xfrm>
                <a:off x="1823950" y="1844825"/>
                <a:ext cx="0" cy="64807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ector recto de flecha 22"/>
              <p:cNvCxnSpPr/>
              <p:nvPr/>
            </p:nvCxnSpPr>
            <p:spPr>
              <a:xfrm flipH="1">
                <a:off x="1403648" y="1872054"/>
                <a:ext cx="396064" cy="47716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CuadroTexto 41"/>
              <p:cNvSpPr txBox="1"/>
              <p:nvPr/>
            </p:nvSpPr>
            <p:spPr>
              <a:xfrm>
                <a:off x="1931942" y="2132857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 smtClean="0"/>
                  <a:t>P</a:t>
                </a:r>
                <a:endParaRPr lang="en-US" dirty="0"/>
              </a:p>
            </p:txBody>
          </p:sp>
          <p:sp>
            <p:nvSpPr>
              <p:cNvPr id="43" name="CuadroTexto 42"/>
              <p:cNvSpPr txBox="1"/>
              <p:nvPr/>
            </p:nvSpPr>
            <p:spPr>
              <a:xfrm>
                <a:off x="1278830" y="1799528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 smtClean="0"/>
                  <a:t>V</a:t>
                </a:r>
                <a:endParaRPr lang="en-US" dirty="0"/>
              </a:p>
            </p:txBody>
          </p:sp>
          <p:sp>
            <p:nvSpPr>
              <p:cNvPr id="45" name="CuadroTexto 44"/>
              <p:cNvSpPr txBox="1"/>
              <p:nvPr/>
            </p:nvSpPr>
            <p:spPr>
              <a:xfrm>
                <a:off x="4061610" y="2934154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 smtClean="0"/>
                  <a:t>P</a:t>
                </a:r>
                <a:endParaRPr lang="en-US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uadroTexto 65"/>
              <p:cNvSpPr txBox="1"/>
              <p:nvPr/>
            </p:nvSpPr>
            <p:spPr>
              <a:xfrm>
                <a:off x="937834" y="4771962"/>
                <a:ext cx="1731410" cy="2104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𝑅𝑥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𝐹𝑥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MX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</m:oMath>
                  </m:oMathPara>
                </a14:m>
                <a:endParaRPr lang="es-MX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MX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CuadroTexto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834" y="4771962"/>
                <a:ext cx="1731410" cy="21046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uadroTexto 66"/>
              <p:cNvSpPr txBox="1"/>
              <p:nvPr/>
            </p:nvSpPr>
            <p:spPr>
              <a:xfrm>
                <a:off x="4934872" y="4583606"/>
                <a:ext cx="1731410" cy="2104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𝑀𝑥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𝑀𝑖𝑥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MX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𝑀𝑖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</m:oMath>
                  </m:oMathPara>
                </a14:m>
                <a:endParaRPr lang="es-MX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MX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𝑀𝑖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CuadroTexto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872" y="4583606"/>
                <a:ext cx="1731410" cy="21046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uadroTexto 67"/>
              <p:cNvSpPr txBox="1"/>
              <p:nvPr/>
            </p:nvSpPr>
            <p:spPr>
              <a:xfrm>
                <a:off x="2447046" y="4966092"/>
                <a:ext cx="2434557" cy="147732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b="1" i="1" smtClean="0">
                        <a:latin typeface="Cambria Math" panose="02040503050406030204" pitchFamily="18" charset="0"/>
                      </a:rPr>
                      <m:t>𝑹𝒙</m:t>
                    </m:r>
                    <m:r>
                      <a:rPr lang="es-MX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s-MX" b="1" i="1" smtClean="0">
                        <a:latin typeface="Cambria Math" panose="02040503050406030204" pitchFamily="18" charset="0"/>
                      </a:rPr>
                      <m:t>       </m:t>
                    </m:r>
                  </m:oMath>
                </a14:m>
                <a:r>
                  <a:rPr lang="es-MX" b="1" i="1" dirty="0" smtClean="0">
                    <a:latin typeface="Cambria Math" panose="02040503050406030204" pitchFamily="18" charset="0"/>
                  </a:rPr>
                  <a:t>   </a:t>
                </a:r>
              </a:p>
              <a:p>
                <a:endParaRPr lang="es-MX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MX" b="1" i="1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s-MX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s-MX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MX" b="1" i="1" smtClean="0">
                          <a:latin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es-MX" b="1" dirty="0" smtClean="0"/>
              </a:p>
              <a:p>
                <a:endParaRPr lang="es-MX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MX" b="1" i="1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s-MX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s-MX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MX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s-MX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MX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s-MX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MX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MX" b="1" i="1" smtClean="0"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8" name="CuadroTexto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046" y="4966092"/>
                <a:ext cx="2434557" cy="14773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Grupo 80"/>
          <p:cNvGrpSpPr/>
          <p:nvPr/>
        </p:nvGrpSpPr>
        <p:grpSpPr>
          <a:xfrm>
            <a:off x="3418533" y="3642662"/>
            <a:ext cx="1056829" cy="591810"/>
            <a:chOff x="3418922" y="3629111"/>
            <a:chExt cx="1056829" cy="655926"/>
          </a:xfrm>
        </p:grpSpPr>
        <p:sp>
          <p:nvSpPr>
            <p:cNvPr id="72" name="CuadroTexto 71"/>
            <p:cNvSpPr txBox="1"/>
            <p:nvPr/>
          </p:nvSpPr>
          <p:spPr>
            <a:xfrm>
              <a:off x="3418922" y="3915705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err="1" smtClean="0"/>
                <a:t>Ry</a:t>
              </a:r>
              <a:endParaRPr lang="en-US" dirty="0"/>
            </a:p>
          </p:txBody>
        </p:sp>
        <p:cxnSp>
          <p:nvCxnSpPr>
            <p:cNvPr id="77" name="Conector recto de flecha 76"/>
            <p:cNvCxnSpPr/>
            <p:nvPr/>
          </p:nvCxnSpPr>
          <p:spPr>
            <a:xfrm>
              <a:off x="3937817" y="4032904"/>
              <a:ext cx="305286" cy="103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Grupo 79"/>
            <p:cNvGrpSpPr/>
            <p:nvPr/>
          </p:nvGrpSpPr>
          <p:grpSpPr>
            <a:xfrm>
              <a:off x="3520884" y="3629111"/>
              <a:ext cx="954867" cy="644977"/>
              <a:chOff x="3520884" y="3629111"/>
              <a:chExt cx="954867" cy="644977"/>
            </a:xfrm>
          </p:grpSpPr>
          <p:cxnSp>
            <p:nvCxnSpPr>
              <p:cNvPr id="69" name="Conector recto de flecha 68"/>
              <p:cNvCxnSpPr/>
              <p:nvPr/>
            </p:nvCxnSpPr>
            <p:spPr>
              <a:xfrm flipH="1">
                <a:off x="3771419" y="4032906"/>
                <a:ext cx="171547" cy="24118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ector recto de flecha 72"/>
              <p:cNvCxnSpPr/>
              <p:nvPr/>
            </p:nvCxnSpPr>
            <p:spPr>
              <a:xfrm flipH="1" flipV="1">
                <a:off x="3950845" y="3686307"/>
                <a:ext cx="6568" cy="35176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CuadroTexto 73"/>
              <p:cNvSpPr txBox="1"/>
              <p:nvPr/>
            </p:nvSpPr>
            <p:spPr>
              <a:xfrm>
                <a:off x="3520884" y="3629111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 err="1" smtClean="0"/>
                  <a:t>Rz</a:t>
                </a:r>
                <a:endParaRPr lang="en-US" dirty="0"/>
              </a:p>
            </p:txBody>
          </p:sp>
          <p:sp>
            <p:nvSpPr>
              <p:cNvPr id="79" name="CuadroTexto 78"/>
              <p:cNvSpPr txBox="1"/>
              <p:nvPr/>
            </p:nvSpPr>
            <p:spPr>
              <a:xfrm>
                <a:off x="3952550" y="3663154"/>
                <a:ext cx="5232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 err="1" smtClean="0"/>
                  <a:t>Rx</a:t>
                </a:r>
                <a:endParaRPr lang="en-US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uadroTexto 74"/>
              <p:cNvSpPr txBox="1"/>
              <p:nvPr/>
            </p:nvSpPr>
            <p:spPr>
              <a:xfrm>
                <a:off x="6774594" y="4873628"/>
                <a:ext cx="182985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1" i="1" smtClean="0">
                          <a:latin typeface="Cambria Math" panose="02040503050406030204" pitchFamily="18" charset="0"/>
                        </a:rPr>
                        <m:t>𝑴𝒙</m:t>
                      </m:r>
                      <m:r>
                        <a:rPr lang="es-MX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s-MX" b="1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MX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s-MX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s-MX" b="1" dirty="0" smtClean="0"/>
              </a:p>
              <a:p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1" i="1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s-MX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s-MX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MX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s-MX" b="1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MX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s-MX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s-MX" b="1" i="1" dirty="0" smtClean="0">
                  <a:latin typeface="Cambria Math" panose="02040503050406030204" pitchFamily="18" charset="0"/>
                </a:endParaRPr>
              </a:p>
              <a:p>
                <a:endParaRPr lang="es-MX" b="1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s-MX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s-MX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s-MX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s-MX" b="1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s-MX" b="1" i="1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b="1" dirty="0" smtClean="0"/>
                  <a:t>m</a:t>
                </a:r>
                <a:endParaRPr lang="en-US" b="1" dirty="0"/>
              </a:p>
            </p:txBody>
          </p:sp>
        </mc:Choice>
        <mc:Fallback xmlns="">
          <p:sp>
            <p:nvSpPr>
              <p:cNvPr id="75" name="CuadroTexto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594" y="4873628"/>
                <a:ext cx="1829854" cy="1477328"/>
              </a:xfrm>
              <a:prstGeom prst="rect">
                <a:avLst/>
              </a:prstGeom>
              <a:blipFill>
                <a:blip r:embed="rId6"/>
                <a:stretch>
                  <a:fillRect b="-5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5" name="Grupo 124"/>
          <p:cNvGrpSpPr/>
          <p:nvPr/>
        </p:nvGrpSpPr>
        <p:grpSpPr>
          <a:xfrm>
            <a:off x="5390735" y="1877555"/>
            <a:ext cx="3789085" cy="2433960"/>
            <a:chOff x="1799712" y="1844824"/>
            <a:chExt cx="3789085" cy="2433960"/>
          </a:xfrm>
        </p:grpSpPr>
        <p:grpSp>
          <p:nvGrpSpPr>
            <p:cNvPr id="126" name="Grupo 125"/>
            <p:cNvGrpSpPr/>
            <p:nvPr/>
          </p:nvGrpSpPr>
          <p:grpSpPr>
            <a:xfrm>
              <a:off x="1799712" y="1844824"/>
              <a:ext cx="3789085" cy="2160000"/>
              <a:chOff x="1799712" y="1844824"/>
              <a:chExt cx="3789085" cy="2160000"/>
            </a:xfrm>
          </p:grpSpPr>
          <p:cxnSp>
            <p:nvCxnSpPr>
              <p:cNvPr id="128" name="Conector recto 127"/>
              <p:cNvCxnSpPr/>
              <p:nvPr/>
            </p:nvCxnSpPr>
            <p:spPr>
              <a:xfrm>
                <a:off x="1799712" y="1844824"/>
                <a:ext cx="21600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Conector recto 128"/>
              <p:cNvCxnSpPr/>
              <p:nvPr/>
            </p:nvCxnSpPr>
            <p:spPr>
              <a:xfrm flipV="1">
                <a:off x="3959712" y="1844824"/>
                <a:ext cx="0" cy="2160000"/>
              </a:xfrm>
              <a:prstGeom prst="line">
                <a:avLst/>
              </a:prstGeom>
              <a:ln w="222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CuadroTexto 132"/>
              <p:cNvSpPr txBox="1"/>
              <p:nvPr/>
            </p:nvSpPr>
            <p:spPr>
              <a:xfrm>
                <a:off x="4849824" y="2533215"/>
                <a:ext cx="7389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/>
                  <a:t>5</a:t>
                </a:r>
                <a:r>
                  <a:rPr lang="es-MX" dirty="0" smtClean="0"/>
                  <a:t> m</a:t>
                </a:r>
                <a:endParaRPr lang="en-US" dirty="0"/>
              </a:p>
            </p:txBody>
          </p:sp>
        </p:grpSp>
        <p:sp>
          <p:nvSpPr>
            <p:cNvPr id="127" name="CuadroTexto 126"/>
            <p:cNvSpPr txBox="1"/>
            <p:nvPr/>
          </p:nvSpPr>
          <p:spPr>
            <a:xfrm>
              <a:off x="3874144" y="3971007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 smtClean="0">
                  <a:solidFill>
                    <a:srgbClr val="FF0000"/>
                  </a:solidFill>
                </a:rPr>
                <a:t>A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6" name="Grupo 165"/>
          <p:cNvGrpSpPr/>
          <p:nvPr/>
        </p:nvGrpSpPr>
        <p:grpSpPr>
          <a:xfrm>
            <a:off x="7025078" y="3942183"/>
            <a:ext cx="1009923" cy="757553"/>
            <a:chOff x="7025078" y="3942183"/>
            <a:chExt cx="1009923" cy="757553"/>
          </a:xfrm>
        </p:grpSpPr>
        <p:cxnSp>
          <p:nvCxnSpPr>
            <p:cNvPr id="134" name="Conector recto de flecha 133"/>
            <p:cNvCxnSpPr/>
            <p:nvPr/>
          </p:nvCxnSpPr>
          <p:spPr>
            <a:xfrm>
              <a:off x="7550735" y="3971007"/>
              <a:ext cx="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CuadroTexto 134"/>
            <p:cNvSpPr txBox="1"/>
            <p:nvPr/>
          </p:nvSpPr>
          <p:spPr>
            <a:xfrm>
              <a:off x="7530945" y="433040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/>
                <a:t>2P</a:t>
              </a:r>
              <a:endParaRPr lang="en-US" dirty="0"/>
            </a:p>
          </p:txBody>
        </p:sp>
        <p:cxnSp>
          <p:nvCxnSpPr>
            <p:cNvPr id="136" name="Conector recto de flecha 135"/>
            <p:cNvCxnSpPr/>
            <p:nvPr/>
          </p:nvCxnSpPr>
          <p:spPr>
            <a:xfrm flipH="1">
              <a:off x="7154671" y="3983502"/>
              <a:ext cx="396064" cy="47716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CuadroTexto 136"/>
            <p:cNvSpPr txBox="1"/>
            <p:nvPr/>
          </p:nvSpPr>
          <p:spPr>
            <a:xfrm>
              <a:off x="7025078" y="3942183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/>
                <a:t>V</a:t>
              </a:r>
              <a:endParaRPr lang="en-US" dirty="0"/>
            </a:p>
          </p:txBody>
        </p:sp>
      </p:grpSp>
      <p:grpSp>
        <p:nvGrpSpPr>
          <p:cNvPr id="142" name="Grupo 141"/>
          <p:cNvGrpSpPr/>
          <p:nvPr/>
        </p:nvGrpSpPr>
        <p:grpSpPr>
          <a:xfrm>
            <a:off x="6469620" y="3195745"/>
            <a:ext cx="2577017" cy="1218893"/>
            <a:chOff x="2868834" y="3241202"/>
            <a:chExt cx="2577017" cy="1218893"/>
          </a:xfrm>
        </p:grpSpPr>
        <p:grpSp>
          <p:nvGrpSpPr>
            <p:cNvPr id="143" name="Grupo 142"/>
            <p:cNvGrpSpPr/>
            <p:nvPr/>
          </p:nvGrpSpPr>
          <p:grpSpPr>
            <a:xfrm>
              <a:off x="3979529" y="4013443"/>
              <a:ext cx="483000" cy="3624"/>
              <a:chOff x="4565666" y="3875347"/>
              <a:chExt cx="483000" cy="3624"/>
            </a:xfrm>
          </p:grpSpPr>
          <p:cxnSp>
            <p:nvCxnSpPr>
              <p:cNvPr id="154" name="Conector recto de flecha 153"/>
              <p:cNvCxnSpPr/>
              <p:nvPr/>
            </p:nvCxnSpPr>
            <p:spPr>
              <a:xfrm flipV="1">
                <a:off x="4565666" y="3878970"/>
                <a:ext cx="429713" cy="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Conector recto de flecha 154"/>
              <p:cNvCxnSpPr/>
              <p:nvPr/>
            </p:nvCxnSpPr>
            <p:spPr>
              <a:xfrm flipV="1">
                <a:off x="4618953" y="3875347"/>
                <a:ext cx="429713" cy="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" name="Grupo 143"/>
            <p:cNvGrpSpPr/>
            <p:nvPr/>
          </p:nvGrpSpPr>
          <p:grpSpPr>
            <a:xfrm>
              <a:off x="2868834" y="3241202"/>
              <a:ext cx="2577017" cy="1218893"/>
              <a:chOff x="2868834" y="3241202"/>
              <a:chExt cx="2577017" cy="1218893"/>
            </a:xfrm>
          </p:grpSpPr>
          <p:grpSp>
            <p:nvGrpSpPr>
              <p:cNvPr id="145" name="Grupo 144"/>
              <p:cNvGrpSpPr/>
              <p:nvPr/>
            </p:nvGrpSpPr>
            <p:grpSpPr>
              <a:xfrm>
                <a:off x="3949708" y="3380725"/>
                <a:ext cx="7315" cy="614663"/>
                <a:chOff x="3949708" y="3380725"/>
                <a:chExt cx="7315" cy="614663"/>
              </a:xfrm>
            </p:grpSpPr>
            <p:cxnSp>
              <p:nvCxnSpPr>
                <p:cNvPr id="152" name="Conector recto de flecha 151"/>
                <p:cNvCxnSpPr/>
                <p:nvPr/>
              </p:nvCxnSpPr>
              <p:spPr>
                <a:xfrm flipH="1" flipV="1">
                  <a:off x="3949708" y="3380725"/>
                  <a:ext cx="7315" cy="614663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Conector recto de flecha 152"/>
                <p:cNvCxnSpPr/>
                <p:nvPr/>
              </p:nvCxnSpPr>
              <p:spPr>
                <a:xfrm flipH="1" flipV="1">
                  <a:off x="3951642" y="3466349"/>
                  <a:ext cx="1137" cy="360642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upo 145"/>
              <p:cNvGrpSpPr/>
              <p:nvPr/>
            </p:nvGrpSpPr>
            <p:grpSpPr>
              <a:xfrm>
                <a:off x="3957023" y="3564650"/>
                <a:ext cx="396968" cy="462045"/>
                <a:chOff x="3957023" y="3564650"/>
                <a:chExt cx="396968" cy="462045"/>
              </a:xfrm>
            </p:grpSpPr>
            <p:cxnSp>
              <p:nvCxnSpPr>
                <p:cNvPr id="150" name="Conector recto de flecha 149"/>
                <p:cNvCxnSpPr/>
                <p:nvPr/>
              </p:nvCxnSpPr>
              <p:spPr>
                <a:xfrm flipV="1">
                  <a:off x="3957023" y="3662973"/>
                  <a:ext cx="313046" cy="363722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Conector recto de flecha 150"/>
                <p:cNvCxnSpPr/>
                <p:nvPr/>
              </p:nvCxnSpPr>
              <p:spPr>
                <a:xfrm flipV="1">
                  <a:off x="3957024" y="3564650"/>
                  <a:ext cx="396967" cy="455459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CuadroTexto 146"/>
              <p:cNvSpPr txBox="1"/>
              <p:nvPr/>
            </p:nvSpPr>
            <p:spPr>
              <a:xfrm>
                <a:off x="2868834" y="3465800"/>
                <a:ext cx="15519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 err="1" smtClean="0"/>
                  <a:t>Mz</a:t>
                </a:r>
                <a:r>
                  <a:rPr lang="es-MX" dirty="0" smtClean="0"/>
                  <a:t>=V*6m</a:t>
                </a:r>
                <a:endParaRPr lang="en-US" dirty="0"/>
              </a:p>
            </p:txBody>
          </p:sp>
          <p:sp>
            <p:nvSpPr>
              <p:cNvPr id="148" name="CuadroTexto 147"/>
              <p:cNvSpPr txBox="1"/>
              <p:nvPr/>
            </p:nvSpPr>
            <p:spPr>
              <a:xfrm>
                <a:off x="4197129" y="4090763"/>
                <a:ext cx="12348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 smtClean="0"/>
                  <a:t>Mx=V*5m</a:t>
                </a:r>
                <a:endParaRPr lang="en-US" dirty="0"/>
              </a:p>
            </p:txBody>
          </p:sp>
          <p:sp>
            <p:nvSpPr>
              <p:cNvPr id="149" name="CuadroTexto 148"/>
              <p:cNvSpPr txBox="1"/>
              <p:nvPr/>
            </p:nvSpPr>
            <p:spPr>
              <a:xfrm>
                <a:off x="4020328" y="3241202"/>
                <a:ext cx="14255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 err="1" smtClean="0"/>
                  <a:t>My</a:t>
                </a:r>
                <a:r>
                  <a:rPr lang="es-MX" dirty="0" smtClean="0"/>
                  <a:t>= P*6m</a:t>
                </a:r>
                <a:endParaRPr lang="en-US" dirty="0"/>
              </a:p>
            </p:txBody>
          </p:sp>
        </p:grpSp>
      </p:grpSp>
      <p:grpSp>
        <p:nvGrpSpPr>
          <p:cNvPr id="82" name="Grupo 81"/>
          <p:cNvGrpSpPr/>
          <p:nvPr/>
        </p:nvGrpSpPr>
        <p:grpSpPr>
          <a:xfrm>
            <a:off x="3478386" y="3362664"/>
            <a:ext cx="1696817" cy="1379779"/>
            <a:chOff x="3326275" y="3203467"/>
            <a:chExt cx="1696817" cy="1379779"/>
          </a:xfrm>
        </p:grpSpPr>
        <p:cxnSp>
          <p:nvCxnSpPr>
            <p:cNvPr id="83" name="Conector recto 82"/>
            <p:cNvCxnSpPr/>
            <p:nvPr/>
          </p:nvCxnSpPr>
          <p:spPr>
            <a:xfrm flipH="1">
              <a:off x="3487998" y="4004824"/>
              <a:ext cx="457056" cy="571625"/>
            </a:xfrm>
            <a:prstGeom prst="line">
              <a:avLst/>
            </a:prstGeom>
            <a:ln w="12700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upo 83"/>
            <p:cNvGrpSpPr/>
            <p:nvPr/>
          </p:nvGrpSpPr>
          <p:grpSpPr>
            <a:xfrm>
              <a:off x="3326275" y="3203467"/>
              <a:ext cx="1696817" cy="1379779"/>
              <a:chOff x="3326275" y="3203467"/>
              <a:chExt cx="1696817" cy="1379779"/>
            </a:xfrm>
          </p:grpSpPr>
          <p:sp>
            <p:nvSpPr>
              <p:cNvPr id="85" name="CuadroTexto 84"/>
              <p:cNvSpPr txBox="1"/>
              <p:nvPr/>
            </p:nvSpPr>
            <p:spPr>
              <a:xfrm>
                <a:off x="3326275" y="4306247"/>
                <a:ext cx="5131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dirty="0">
                    <a:solidFill>
                      <a:srgbClr val="FF0000"/>
                    </a:solidFill>
                  </a:rPr>
                  <a:t>y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86" name="Conector recto 85"/>
              <p:cNvCxnSpPr/>
              <p:nvPr/>
            </p:nvCxnSpPr>
            <p:spPr>
              <a:xfrm>
                <a:off x="3961694" y="3269136"/>
                <a:ext cx="6420" cy="700406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ector recto 87"/>
              <p:cNvCxnSpPr/>
              <p:nvPr/>
            </p:nvCxnSpPr>
            <p:spPr>
              <a:xfrm>
                <a:off x="3933080" y="4004824"/>
                <a:ext cx="720000" cy="0"/>
              </a:xfrm>
              <a:prstGeom prst="line">
                <a:avLst/>
              </a:prstGeom>
              <a:ln w="12700">
                <a:solidFill>
                  <a:srgbClr val="FF0000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CuadroTexto 88"/>
              <p:cNvSpPr txBox="1"/>
              <p:nvPr/>
            </p:nvSpPr>
            <p:spPr>
              <a:xfrm>
                <a:off x="3975556" y="3203467"/>
                <a:ext cx="5131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dirty="0" smtClean="0">
                    <a:solidFill>
                      <a:srgbClr val="FF0000"/>
                    </a:solidFill>
                  </a:rPr>
                  <a:t>z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1" name="CuadroTexto 90"/>
              <p:cNvSpPr txBox="1"/>
              <p:nvPr/>
            </p:nvSpPr>
            <p:spPr>
              <a:xfrm>
                <a:off x="4509964" y="4004824"/>
                <a:ext cx="5131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dirty="0">
                    <a:solidFill>
                      <a:srgbClr val="FF0000"/>
                    </a:solidFill>
                  </a:rPr>
                  <a:t>x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522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7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530040" cy="994122"/>
          </a:xfrm>
        </p:spPr>
        <p:txBody>
          <a:bodyPr>
            <a:normAutofit fontScale="90000"/>
          </a:bodyPr>
          <a:lstStyle/>
          <a:p>
            <a:r>
              <a:rPr lang="es-AR" dirty="0"/>
              <a:t>SISTEMA ESPACIAL DE FUERZAS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403648" y="1052736"/>
            <a:ext cx="7498080" cy="504056"/>
          </a:xfrm>
        </p:spPr>
        <p:txBody>
          <a:bodyPr>
            <a:normAutofit/>
          </a:bodyPr>
          <a:lstStyle/>
          <a:p>
            <a:pPr marL="82296" lvl="1" indent="0">
              <a:spcBef>
                <a:spcPts val="600"/>
              </a:spcBef>
              <a:buSzPct val="80000"/>
              <a:buNone/>
            </a:pPr>
            <a:r>
              <a:rPr lang="es-AR" sz="2400" b="1" dirty="0" smtClean="0"/>
              <a:t>EJERCICIO: </a:t>
            </a:r>
            <a:r>
              <a:rPr lang="es-AR" sz="2400" dirty="0" smtClean="0"/>
              <a:t>Reducir el Sistema de Fuerzas al </a:t>
            </a:r>
            <a:r>
              <a:rPr lang="es-AR" sz="2400" dirty="0" err="1" smtClean="0"/>
              <a:t>Pto</a:t>
            </a:r>
            <a:r>
              <a:rPr lang="es-AR" sz="2400" dirty="0" smtClean="0"/>
              <a:t> A</a:t>
            </a:r>
            <a:endParaRPr lang="es-AR" sz="2400" dirty="0"/>
          </a:p>
          <a:p>
            <a:pPr marL="82296" indent="0">
              <a:buNone/>
            </a:pPr>
            <a:endParaRPr lang="es-AR" dirty="0"/>
          </a:p>
        </p:txBody>
      </p:sp>
      <p:grpSp>
        <p:nvGrpSpPr>
          <p:cNvPr id="125" name="Grupo 124"/>
          <p:cNvGrpSpPr/>
          <p:nvPr/>
        </p:nvGrpSpPr>
        <p:grpSpPr>
          <a:xfrm>
            <a:off x="5390735" y="1877555"/>
            <a:ext cx="3789085" cy="2433960"/>
            <a:chOff x="1799712" y="1844824"/>
            <a:chExt cx="3789085" cy="2433960"/>
          </a:xfrm>
        </p:grpSpPr>
        <p:grpSp>
          <p:nvGrpSpPr>
            <p:cNvPr id="126" name="Grupo 125"/>
            <p:cNvGrpSpPr/>
            <p:nvPr/>
          </p:nvGrpSpPr>
          <p:grpSpPr>
            <a:xfrm>
              <a:off x="1799712" y="1844824"/>
              <a:ext cx="3789085" cy="2160000"/>
              <a:chOff x="1799712" y="1844824"/>
              <a:chExt cx="3789085" cy="2160000"/>
            </a:xfrm>
          </p:grpSpPr>
          <p:cxnSp>
            <p:nvCxnSpPr>
              <p:cNvPr id="128" name="Conector recto 127"/>
              <p:cNvCxnSpPr/>
              <p:nvPr/>
            </p:nvCxnSpPr>
            <p:spPr>
              <a:xfrm>
                <a:off x="1799712" y="1844824"/>
                <a:ext cx="21600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Conector recto 128"/>
              <p:cNvCxnSpPr/>
              <p:nvPr/>
            </p:nvCxnSpPr>
            <p:spPr>
              <a:xfrm flipV="1">
                <a:off x="3959712" y="1844824"/>
                <a:ext cx="0" cy="2160000"/>
              </a:xfrm>
              <a:prstGeom prst="line">
                <a:avLst/>
              </a:prstGeom>
              <a:ln w="222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CuadroTexto 132"/>
              <p:cNvSpPr txBox="1"/>
              <p:nvPr/>
            </p:nvSpPr>
            <p:spPr>
              <a:xfrm>
                <a:off x="4849824" y="2533215"/>
                <a:ext cx="7389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/>
                  <a:t>5</a:t>
                </a:r>
                <a:r>
                  <a:rPr lang="es-MX" dirty="0" smtClean="0"/>
                  <a:t> m</a:t>
                </a:r>
                <a:endParaRPr lang="en-US" dirty="0"/>
              </a:p>
            </p:txBody>
          </p:sp>
        </p:grpSp>
        <p:sp>
          <p:nvSpPr>
            <p:cNvPr id="127" name="CuadroTexto 126"/>
            <p:cNvSpPr txBox="1"/>
            <p:nvPr/>
          </p:nvSpPr>
          <p:spPr>
            <a:xfrm>
              <a:off x="3874144" y="3971007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 smtClean="0">
                  <a:solidFill>
                    <a:srgbClr val="FF0000"/>
                  </a:solidFill>
                </a:rPr>
                <a:t>A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6" name="Grupo 165"/>
          <p:cNvGrpSpPr/>
          <p:nvPr/>
        </p:nvGrpSpPr>
        <p:grpSpPr>
          <a:xfrm>
            <a:off x="7025078" y="3942183"/>
            <a:ext cx="1009923" cy="757553"/>
            <a:chOff x="7025078" y="3942183"/>
            <a:chExt cx="1009923" cy="757553"/>
          </a:xfrm>
        </p:grpSpPr>
        <p:cxnSp>
          <p:nvCxnSpPr>
            <p:cNvPr id="134" name="Conector recto de flecha 133"/>
            <p:cNvCxnSpPr/>
            <p:nvPr/>
          </p:nvCxnSpPr>
          <p:spPr>
            <a:xfrm>
              <a:off x="7550735" y="3971007"/>
              <a:ext cx="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CuadroTexto 134"/>
            <p:cNvSpPr txBox="1"/>
            <p:nvPr/>
          </p:nvSpPr>
          <p:spPr>
            <a:xfrm>
              <a:off x="7530945" y="433040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/>
                <a:t>2P</a:t>
              </a:r>
              <a:endParaRPr lang="en-US" dirty="0"/>
            </a:p>
          </p:txBody>
        </p:sp>
        <p:cxnSp>
          <p:nvCxnSpPr>
            <p:cNvPr id="136" name="Conector recto de flecha 135"/>
            <p:cNvCxnSpPr/>
            <p:nvPr/>
          </p:nvCxnSpPr>
          <p:spPr>
            <a:xfrm flipH="1">
              <a:off x="7154671" y="3983502"/>
              <a:ext cx="396064" cy="47716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CuadroTexto 136"/>
            <p:cNvSpPr txBox="1"/>
            <p:nvPr/>
          </p:nvSpPr>
          <p:spPr>
            <a:xfrm>
              <a:off x="7025078" y="3942183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/>
                <a:t>V</a:t>
              </a:r>
              <a:endParaRPr lang="en-US" dirty="0"/>
            </a:p>
          </p:txBody>
        </p:sp>
      </p:grpSp>
      <p:grpSp>
        <p:nvGrpSpPr>
          <p:cNvPr id="142" name="Grupo 141"/>
          <p:cNvGrpSpPr/>
          <p:nvPr/>
        </p:nvGrpSpPr>
        <p:grpSpPr>
          <a:xfrm>
            <a:off x="6469620" y="3195745"/>
            <a:ext cx="2577017" cy="1218893"/>
            <a:chOff x="2868834" y="3241202"/>
            <a:chExt cx="2577017" cy="1218893"/>
          </a:xfrm>
        </p:grpSpPr>
        <p:grpSp>
          <p:nvGrpSpPr>
            <p:cNvPr id="143" name="Grupo 142"/>
            <p:cNvGrpSpPr/>
            <p:nvPr/>
          </p:nvGrpSpPr>
          <p:grpSpPr>
            <a:xfrm>
              <a:off x="3979529" y="4013443"/>
              <a:ext cx="483000" cy="3624"/>
              <a:chOff x="4565666" y="3875347"/>
              <a:chExt cx="483000" cy="3624"/>
            </a:xfrm>
          </p:grpSpPr>
          <p:cxnSp>
            <p:nvCxnSpPr>
              <p:cNvPr id="154" name="Conector recto de flecha 153"/>
              <p:cNvCxnSpPr/>
              <p:nvPr/>
            </p:nvCxnSpPr>
            <p:spPr>
              <a:xfrm flipV="1">
                <a:off x="4565666" y="3878970"/>
                <a:ext cx="429713" cy="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Conector recto de flecha 154"/>
              <p:cNvCxnSpPr/>
              <p:nvPr/>
            </p:nvCxnSpPr>
            <p:spPr>
              <a:xfrm flipV="1">
                <a:off x="4618953" y="3875347"/>
                <a:ext cx="429713" cy="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" name="Grupo 143"/>
            <p:cNvGrpSpPr/>
            <p:nvPr/>
          </p:nvGrpSpPr>
          <p:grpSpPr>
            <a:xfrm>
              <a:off x="2868834" y="3241202"/>
              <a:ext cx="2577017" cy="1218893"/>
              <a:chOff x="2868834" y="3241202"/>
              <a:chExt cx="2577017" cy="1218893"/>
            </a:xfrm>
          </p:grpSpPr>
          <p:grpSp>
            <p:nvGrpSpPr>
              <p:cNvPr id="145" name="Grupo 144"/>
              <p:cNvGrpSpPr/>
              <p:nvPr/>
            </p:nvGrpSpPr>
            <p:grpSpPr>
              <a:xfrm>
                <a:off x="3949708" y="3380725"/>
                <a:ext cx="7315" cy="614663"/>
                <a:chOff x="3949708" y="3380725"/>
                <a:chExt cx="7315" cy="614663"/>
              </a:xfrm>
            </p:grpSpPr>
            <p:cxnSp>
              <p:nvCxnSpPr>
                <p:cNvPr id="152" name="Conector recto de flecha 151"/>
                <p:cNvCxnSpPr/>
                <p:nvPr/>
              </p:nvCxnSpPr>
              <p:spPr>
                <a:xfrm flipH="1" flipV="1">
                  <a:off x="3949708" y="3380725"/>
                  <a:ext cx="7315" cy="614663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Conector recto de flecha 152"/>
                <p:cNvCxnSpPr/>
                <p:nvPr/>
              </p:nvCxnSpPr>
              <p:spPr>
                <a:xfrm flipH="1" flipV="1">
                  <a:off x="3951642" y="3466349"/>
                  <a:ext cx="1137" cy="360642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upo 145"/>
              <p:cNvGrpSpPr/>
              <p:nvPr/>
            </p:nvGrpSpPr>
            <p:grpSpPr>
              <a:xfrm>
                <a:off x="3957023" y="3564650"/>
                <a:ext cx="396968" cy="462045"/>
                <a:chOff x="3957023" y="3564650"/>
                <a:chExt cx="396968" cy="462045"/>
              </a:xfrm>
            </p:grpSpPr>
            <p:cxnSp>
              <p:nvCxnSpPr>
                <p:cNvPr id="150" name="Conector recto de flecha 149"/>
                <p:cNvCxnSpPr/>
                <p:nvPr/>
              </p:nvCxnSpPr>
              <p:spPr>
                <a:xfrm flipV="1">
                  <a:off x="3957023" y="3662973"/>
                  <a:ext cx="313046" cy="363722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Conector recto de flecha 150"/>
                <p:cNvCxnSpPr/>
                <p:nvPr/>
              </p:nvCxnSpPr>
              <p:spPr>
                <a:xfrm flipV="1">
                  <a:off x="3957024" y="3564650"/>
                  <a:ext cx="396967" cy="455459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CuadroTexto 146"/>
              <p:cNvSpPr txBox="1"/>
              <p:nvPr/>
            </p:nvSpPr>
            <p:spPr>
              <a:xfrm>
                <a:off x="2868834" y="3465800"/>
                <a:ext cx="15519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 err="1" smtClean="0"/>
                  <a:t>Mz</a:t>
                </a:r>
                <a:r>
                  <a:rPr lang="es-MX" dirty="0" smtClean="0"/>
                  <a:t>=V*6m</a:t>
                </a:r>
                <a:endParaRPr lang="en-US" dirty="0"/>
              </a:p>
            </p:txBody>
          </p:sp>
          <p:sp>
            <p:nvSpPr>
              <p:cNvPr id="148" name="CuadroTexto 147"/>
              <p:cNvSpPr txBox="1"/>
              <p:nvPr/>
            </p:nvSpPr>
            <p:spPr>
              <a:xfrm>
                <a:off x="4197129" y="4090763"/>
                <a:ext cx="12348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 smtClean="0"/>
                  <a:t>Mx=V*5m</a:t>
                </a:r>
                <a:endParaRPr lang="en-US" dirty="0"/>
              </a:p>
            </p:txBody>
          </p:sp>
          <p:sp>
            <p:nvSpPr>
              <p:cNvPr id="149" name="CuadroTexto 148"/>
              <p:cNvSpPr txBox="1"/>
              <p:nvPr/>
            </p:nvSpPr>
            <p:spPr>
              <a:xfrm>
                <a:off x="4020328" y="3241202"/>
                <a:ext cx="14255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 err="1" smtClean="0"/>
                  <a:t>My</a:t>
                </a:r>
                <a:r>
                  <a:rPr lang="es-MX" dirty="0" smtClean="0"/>
                  <a:t>= P*6m</a:t>
                </a:r>
                <a:endParaRPr lang="en-US" dirty="0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ángulo 2"/>
              <p:cNvSpPr/>
              <p:nvPr/>
            </p:nvSpPr>
            <p:spPr>
              <a:xfrm>
                <a:off x="936767" y="1608328"/>
                <a:ext cx="3871900" cy="23416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02336" lvl="1" indent="0">
                  <a:buNone/>
                </a:pPr>
                <a14:m>
                  <m:oMath xmlns:m="http://schemas.openxmlformats.org/officeDocument/2006/math">
                    <m:r>
                      <a:rPr lang="es-AR" sz="1700" i="1" dirty="0" smtClean="0">
                        <a:latin typeface="Cambria Math"/>
                        <a:sym typeface="Symbol"/>
                      </a:rPr>
                      <m:t></m:t>
                    </m:r>
                    <m:r>
                      <a:rPr lang="es-AR" sz="1700" i="1" dirty="0">
                        <a:latin typeface="Cambria Math"/>
                      </a:rPr>
                      <m:t>𝑅</m:t>
                    </m:r>
                    <m:r>
                      <a:rPr lang="es-AR" sz="1700" i="1" dirty="0">
                        <a:latin typeface="Cambria Math"/>
                        <a:sym typeface="Symbol"/>
                      </a:rPr>
                      <m:t></m:t>
                    </m:r>
                    <m:r>
                      <a:rPr lang="es-AR" sz="1700" i="1" dirty="0">
                        <a:latin typeface="Cambria Math"/>
                      </a:rPr>
                      <m:t>=</m:t>
                    </m:r>
                    <m:r>
                      <a:rPr lang="es-AR" sz="1700" i="1" dirty="0">
                        <a:latin typeface="Cambria Math"/>
                        <a:ea typeface="Cambria Math"/>
                      </a:rPr>
                      <m:t>√(</m:t>
                    </m:r>
                    <m:sSup>
                      <m:sSupPr>
                        <m:ctrlPr>
                          <a:rPr lang="es-AR" sz="17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AR" sz="1700" i="1" dirty="0">
                            <a:latin typeface="Cambria Math"/>
                            <a:ea typeface="Cambria Math"/>
                          </a:rPr>
                          <m:t>𝑅𝑥</m:t>
                        </m:r>
                      </m:e>
                      <m:sup>
                        <m:r>
                          <a:rPr lang="es-AR" sz="1700" i="1" dirty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s-AR" sz="1700" dirty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17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AR" sz="1700" i="1" dirty="0">
                            <a:latin typeface="Cambria Math"/>
                            <a:ea typeface="Cambria Math"/>
                          </a:rPr>
                          <m:t>𝑅𝑦</m:t>
                        </m:r>
                      </m:e>
                      <m:sup>
                        <m:r>
                          <a:rPr lang="es-AR" sz="1700" i="1" dirty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s-AR" sz="1700" dirty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17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AR" sz="1700" i="1" dirty="0">
                            <a:latin typeface="Cambria Math"/>
                            <a:ea typeface="Cambria Math"/>
                          </a:rPr>
                          <m:t>𝑅</m:t>
                        </m:r>
                        <m:r>
                          <a:rPr lang="es-AR" sz="1700" i="1" dirty="0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p>
                        <m:r>
                          <a:rPr lang="es-AR" sz="1700" i="1" dirty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s-AR" sz="1700" dirty="0" smtClean="0"/>
                  <a:t>)</a:t>
                </a:r>
              </a:p>
              <a:p>
                <a:pPr marL="402336" lvl="1" indent="0">
                  <a:buNone/>
                </a:pPr>
                <a:r>
                  <a:rPr lang="es-AR" sz="1700" dirty="0"/>
                  <a:t> </a:t>
                </a:r>
                <a:r>
                  <a:rPr lang="es-AR" sz="1700" dirty="0" smtClean="0"/>
                  <a:t>     = </a:t>
                </a:r>
                <a14:m>
                  <m:oMath xmlns:m="http://schemas.openxmlformats.org/officeDocument/2006/math">
                    <m:r>
                      <a:rPr lang="es-AR" sz="1700" i="1" dirty="0">
                        <a:latin typeface="Cambria Math"/>
                        <a:ea typeface="Cambria Math"/>
                      </a:rPr>
                      <m:t>√(</m:t>
                    </m:r>
                    <m:sSup>
                      <m:sSupPr>
                        <m:ctrlPr>
                          <a:rPr lang="es-AR" sz="17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MX" sz="17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0</m:t>
                        </m:r>
                      </m:e>
                      <m:sup>
                        <m:r>
                          <a:rPr lang="es-AR" sz="1700" i="1" dirty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s-AR" sz="1700" dirty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17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MX" sz="17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(−</m:t>
                        </m:r>
                        <m:r>
                          <a:rPr lang="es-MX" sz="17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𝑉</m:t>
                        </m:r>
                        <m:r>
                          <a:rPr lang="es-MX" sz="17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s-AR" sz="1700" i="1" dirty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s-AR" sz="1700" dirty="0" smtClean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17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AR" sz="1700" dirty="0"/>
                          <m:t>(-2</m:t>
                        </m:r>
                        <m:r>
                          <m:rPr>
                            <m:nor/>
                          </m:rPr>
                          <a:rPr lang="es-AR" sz="1700" dirty="0"/>
                          <m:t>P</m:t>
                        </m:r>
                        <m:r>
                          <m:rPr>
                            <m:nor/>
                          </m:rPr>
                          <a:rPr lang="es-AR" sz="1700" dirty="0"/>
                          <m:t>)</m:t>
                        </m:r>
                      </m:e>
                      <m:sup>
                        <m:r>
                          <a:rPr lang="es-AR" sz="1700" i="1" dirty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s-AR" sz="1700" dirty="0" smtClean="0"/>
                  <a:t>)=</a:t>
                </a:r>
              </a:p>
              <a:p>
                <a:pPr marL="402336" lvl="1" indent="0">
                  <a:buNone/>
                </a:pPr>
                <a:r>
                  <a:rPr lang="es-AR" sz="1700" dirty="0"/>
                  <a:t> </a:t>
                </a:r>
                <a:r>
                  <a:rPr lang="es-AR" sz="1700" dirty="0" smtClean="0"/>
                  <a:t>      = </a:t>
                </a:r>
                <a14:m>
                  <m:oMath xmlns:m="http://schemas.openxmlformats.org/officeDocument/2006/math">
                    <m:r>
                      <a:rPr lang="es-AR" sz="1700" i="1" dirty="0">
                        <a:latin typeface="Cambria Math"/>
                        <a:ea typeface="Cambria Math"/>
                      </a:rPr>
                      <m:t>√(</m:t>
                    </m:r>
                    <m:sSup>
                      <m:sSupPr>
                        <m:ctrlPr>
                          <a:rPr lang="es-AR" sz="17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MX" sz="1700" i="1" dirty="0">
                            <a:latin typeface="Cambria Math" panose="02040503050406030204" pitchFamily="18" charset="0"/>
                            <a:ea typeface="Cambria Math"/>
                          </a:rPr>
                          <m:t>(</m:t>
                        </m:r>
                        <m:r>
                          <a:rPr lang="es-MX" sz="1700" i="1" dirty="0">
                            <a:latin typeface="Cambria Math" panose="02040503050406030204" pitchFamily="18" charset="0"/>
                            <a:ea typeface="Cambria Math"/>
                          </a:rPr>
                          <m:t>𝑉</m:t>
                        </m:r>
                        <m:r>
                          <a:rPr lang="es-MX" sz="1700" i="1" dirty="0">
                            <a:latin typeface="Cambria Math" panose="02040503050406030204" pitchFamily="18" charset="0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s-AR" sz="1700" i="1" dirty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s-AR" sz="1700" dirty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17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AR" sz="1700" dirty="0"/>
                          <m:t>(2</m:t>
                        </m:r>
                        <m:r>
                          <m:rPr>
                            <m:nor/>
                          </m:rPr>
                          <a:rPr lang="es-AR" sz="1700" dirty="0"/>
                          <m:t>P</m:t>
                        </m:r>
                        <m:r>
                          <m:rPr>
                            <m:nor/>
                          </m:rPr>
                          <a:rPr lang="es-AR" sz="1700" dirty="0"/>
                          <m:t>)</m:t>
                        </m:r>
                      </m:e>
                      <m:sup>
                        <m:r>
                          <a:rPr lang="es-AR" sz="1700" i="1" dirty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endParaRPr lang="es-AR" sz="1700" dirty="0" smtClean="0"/>
              </a:p>
              <a:p>
                <a:pPr marL="402336" lvl="1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s-AR" sz="17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AR" sz="17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s-AR" sz="1700" i="1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s-AR" sz="1700" i="1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s-AR" sz="17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s-AR" sz="1700" i="1">
                                <a:latin typeface="Cambria Math"/>
                                <a:ea typeface="Cambria Math"/>
                              </a:rPr>
                              <m:t>𝑅𝑥</m:t>
                            </m:r>
                          </m:num>
                          <m:den>
                            <m:r>
                              <a:rPr lang="es-AR" sz="1700" i="1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  <m:r>
                              <a:rPr lang="es-AR" sz="1700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  <m:r>
                              <a:rPr lang="es-AR" sz="1700" i="1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</m:den>
                        </m:f>
                      </m:e>
                    </m:func>
                  </m:oMath>
                </a14:m>
                <a:r>
                  <a:rPr lang="es-AR" sz="1700" dirty="0"/>
                  <a:t> </a:t>
                </a:r>
                <a:r>
                  <a:rPr lang="es-AR" sz="1700" dirty="0" smtClean="0"/>
                  <a:t>=0  </a:t>
                </a:r>
              </a:p>
              <a:p>
                <a:pPr marL="402336" lvl="1" indent="0">
                  <a:buNone/>
                </a:pPr>
                <a14:m>
                  <m:oMath xmlns:m="http://schemas.openxmlformats.org/officeDocument/2006/math">
                    <m:r>
                      <a:rPr lang="es-AR" sz="1700" i="1"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s-AR" sz="17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AR" sz="17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s-AR" sz="1700" i="1"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es-AR" sz="1700" i="1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s-AR" sz="17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s-AR" sz="1700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  <m:r>
                              <a:rPr lang="es-AR" sz="1700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num>
                          <m:den>
                            <m:r>
                              <a:rPr lang="es-AR" sz="1700" i="1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  <m:r>
                              <a:rPr lang="es-AR" sz="1700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  <m:r>
                              <a:rPr lang="es-AR" sz="1700" i="1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</m:den>
                        </m:f>
                      </m:e>
                    </m:func>
                  </m:oMath>
                </a14:m>
                <a:r>
                  <a:rPr lang="es-AR" sz="1700" dirty="0"/>
                  <a:t>  </a:t>
                </a:r>
                <a:r>
                  <a:rPr lang="es-AR" sz="17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17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s-MX" sz="1700" b="0" i="1" smtClean="0"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r>
                          <a:rPr lang="es-MX" sz="17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𝑉</m:t>
                        </m:r>
                      </m:num>
                      <m:den>
                        <m:r>
                          <a:rPr lang="es-AR" sz="1700" i="1">
                            <a:latin typeface="Cambria Math"/>
                            <a:ea typeface="Cambria Math"/>
                            <a:sym typeface="Symbol"/>
                          </a:rPr>
                          <m:t></m:t>
                        </m:r>
                        <m:r>
                          <a:rPr lang="es-AR" sz="1700" i="1" dirty="0">
                            <a:latin typeface="Cambria Math"/>
                            <a:ea typeface="Cambria Math"/>
                          </a:rPr>
                          <m:t>√(</m:t>
                        </m:r>
                        <m:sSup>
                          <m:sSupPr>
                            <m:ctrlPr>
                              <a:rPr lang="es-AR" sz="1700" i="1" dirty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s-MX" sz="1700" i="1" dirty="0">
                                <a:latin typeface="Cambria Math" panose="02040503050406030204" pitchFamily="18" charset="0"/>
                                <a:ea typeface="Cambria Math"/>
                              </a:rPr>
                              <m:t>(</m:t>
                            </m:r>
                            <m:r>
                              <a:rPr lang="es-MX" sz="1700" i="1" dirty="0">
                                <a:latin typeface="Cambria Math" panose="02040503050406030204" pitchFamily="18" charset="0"/>
                                <a:ea typeface="Cambria Math"/>
                              </a:rPr>
                              <m:t>𝑉</m:t>
                            </m:r>
                            <m:r>
                              <a:rPr lang="es-MX" sz="1700" i="1" dirty="0">
                                <a:latin typeface="Cambria Math" panose="02040503050406030204" pitchFamily="18" charset="0"/>
                                <a:ea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s-AR" sz="1700" i="1" dirty="0">
                                <a:latin typeface="Cambria Math"/>
                                <a:ea typeface="Cambria Math"/>
                              </a:rPr>
                              <m:t>2 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s-AR" sz="1700" dirty="0"/>
                          <m:t>+</m:t>
                        </m:r>
                        <m:sSup>
                          <m:sSupPr>
                            <m:ctrlPr>
                              <a:rPr lang="es-AR" sz="1700" i="1" dirty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s-AR" sz="1700" dirty="0"/>
                              <m:t>(2</m:t>
                            </m:r>
                            <m:r>
                              <m:rPr>
                                <m:nor/>
                              </m:rPr>
                              <a:rPr lang="es-AR" sz="1700" dirty="0"/>
                              <m:t>P</m:t>
                            </m:r>
                            <m:r>
                              <m:rPr>
                                <m:nor/>
                              </m:rPr>
                              <a:rPr lang="es-AR" sz="1700" dirty="0"/>
                              <m:t>)</m:t>
                            </m:r>
                          </m:e>
                          <m:sup>
                            <m:r>
                              <a:rPr lang="es-AR" sz="1700" i="1" dirty="0">
                                <a:latin typeface="Cambria Math"/>
                                <a:ea typeface="Cambria Math"/>
                              </a:rPr>
                              <m:t>2 </m:t>
                            </m:r>
                          </m:sup>
                        </m:sSup>
                        <m:r>
                          <a:rPr lang="es-AR" sz="1700" i="1">
                            <a:latin typeface="Cambria Math"/>
                            <a:ea typeface="Cambria Math"/>
                            <a:sym typeface="Symbol"/>
                          </a:rPr>
                          <m:t></m:t>
                        </m:r>
                      </m:den>
                    </m:f>
                  </m:oMath>
                </a14:m>
                <a:endParaRPr lang="es-AR" sz="1700" dirty="0" smtClean="0"/>
              </a:p>
              <a:p>
                <a:pPr marL="402336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AR" sz="17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s-AR" sz="170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AR" sz="17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s-AR" sz="1700" i="1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s-AR" sz="1700" i="1"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s-AR" sz="17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s-MX" sz="17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−2</m:t>
                              </m:r>
                              <m:r>
                                <a:rPr lang="es-MX" sz="17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𝑃</m:t>
                              </m:r>
                            </m:num>
                            <m:den>
                              <m:r>
                                <a:rPr lang="es-AR" sz="170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</m:t>
                              </m:r>
                              <m:r>
                                <a:rPr lang="es-AR" sz="1700" i="1" dirty="0">
                                  <a:latin typeface="Cambria Math"/>
                                  <a:ea typeface="Cambria Math"/>
                                </a:rPr>
                                <m:t>√(</m:t>
                              </m:r>
                              <m:sSup>
                                <m:sSupPr>
                                  <m:ctrlPr>
                                    <a:rPr lang="es-AR" sz="1700" i="1" dirty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MX" sz="1700" i="1" dirty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s-MX" sz="1700" i="1" dirty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𝑉</m:t>
                                  </m:r>
                                  <m:r>
                                    <a:rPr lang="es-MX" sz="1700" i="1" dirty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s-AR" sz="1700" i="1" dirty="0">
                                      <a:latin typeface="Cambria Math"/>
                                      <a:ea typeface="Cambria Math"/>
                                    </a:rPr>
                                    <m:t>2 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s-AR" sz="1700" dirty="0"/>
                                <m:t>+</m:t>
                              </m:r>
                              <m:sSup>
                                <m:sSupPr>
                                  <m:ctrlPr>
                                    <a:rPr lang="es-AR" sz="1700" i="1" dirty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s-AR" sz="1700" dirty="0"/>
                                    <m:t>(2</m:t>
                                  </m:r>
                                  <m:r>
                                    <m:rPr>
                                      <m:nor/>
                                    </m:rPr>
                                    <a:rPr lang="es-AR" sz="1700" dirty="0"/>
                                    <m:t>P</m:t>
                                  </m:r>
                                  <m:r>
                                    <m:rPr>
                                      <m:nor/>
                                    </m:rPr>
                                    <a:rPr lang="es-AR" sz="1700" dirty="0"/>
                                    <m:t>)</m:t>
                                  </m:r>
                                </m:e>
                                <m:sup>
                                  <m:r>
                                    <a:rPr lang="es-AR" sz="1700" i="1" dirty="0">
                                      <a:latin typeface="Cambria Math"/>
                                      <a:ea typeface="Cambria Math"/>
                                    </a:rPr>
                                    <m:t>2 </m:t>
                                  </m:r>
                                </m:sup>
                              </m:sSup>
                              <m:r>
                                <a:rPr lang="es-AR" sz="170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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s-AR" sz="1700" dirty="0"/>
              </a:p>
            </p:txBody>
          </p:sp>
        </mc:Choice>
        <mc:Fallback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67" y="1608328"/>
                <a:ext cx="3871900" cy="2341603"/>
              </a:xfrm>
              <a:prstGeom prst="rect">
                <a:avLst/>
              </a:prstGeom>
              <a:blipFill>
                <a:blip r:embed="rId2"/>
                <a:stretch>
                  <a:fillRect t="-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Rectángulo 82"/>
              <p:cNvSpPr/>
              <p:nvPr/>
            </p:nvSpPr>
            <p:spPr>
              <a:xfrm>
                <a:off x="885299" y="4155486"/>
                <a:ext cx="5110646" cy="26096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02336" lvl="1" indent="0">
                  <a:buNone/>
                </a:pPr>
                <a14:m>
                  <m:oMath xmlns:m="http://schemas.openxmlformats.org/officeDocument/2006/math">
                    <m:r>
                      <a:rPr lang="es-AR" sz="1700" i="1" dirty="0" smtClean="0">
                        <a:latin typeface="Cambria Math"/>
                        <a:sym typeface="Symbol"/>
                      </a:rPr>
                      <m:t></m:t>
                    </m:r>
                    <m:r>
                      <a:rPr lang="es-MX" sz="1700" b="0" i="1" dirty="0" smtClean="0">
                        <a:latin typeface="Cambria Math" panose="02040503050406030204" pitchFamily="18" charset="0"/>
                        <a:sym typeface="Symbol"/>
                      </a:rPr>
                      <m:t>𝑀</m:t>
                    </m:r>
                    <m:r>
                      <a:rPr lang="es-AR" sz="1700" i="1" dirty="0">
                        <a:latin typeface="Cambria Math"/>
                      </a:rPr>
                      <m:t>𝑅</m:t>
                    </m:r>
                    <m:r>
                      <a:rPr lang="es-AR" sz="1700" i="1" dirty="0">
                        <a:latin typeface="Cambria Math"/>
                        <a:sym typeface="Symbol"/>
                      </a:rPr>
                      <m:t></m:t>
                    </m:r>
                    <m:r>
                      <a:rPr lang="es-AR" sz="1700" i="1" dirty="0">
                        <a:latin typeface="Cambria Math"/>
                      </a:rPr>
                      <m:t>=</m:t>
                    </m:r>
                    <m:r>
                      <a:rPr lang="es-AR" sz="1700" i="1" dirty="0">
                        <a:latin typeface="Cambria Math"/>
                        <a:ea typeface="Cambria Math"/>
                      </a:rPr>
                      <m:t>√(</m:t>
                    </m:r>
                    <m:sSup>
                      <m:sSupPr>
                        <m:ctrlPr>
                          <a:rPr lang="es-AR" sz="17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MX" sz="17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𝑀</m:t>
                        </m:r>
                        <m:r>
                          <a:rPr lang="es-AR" sz="1700" i="1" dirty="0">
                            <a:latin typeface="Cambria Math"/>
                            <a:ea typeface="Cambria Math"/>
                          </a:rPr>
                          <m:t>𝑅𝑥</m:t>
                        </m:r>
                      </m:e>
                      <m:sup>
                        <m:r>
                          <a:rPr lang="es-AR" sz="1700" i="1" dirty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s-AR" sz="1700" dirty="0"/>
                  <a:t>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MX" sz="1700" b="0" i="0" dirty="0" smtClean="0">
                        <a:latin typeface="Cambria Math" panose="02040503050406030204" pitchFamily="18" charset="0"/>
                        <a:ea typeface="Cambria Math"/>
                      </a:rPr>
                      <m:t>M</m:t>
                    </m:r>
                    <m:sSup>
                      <m:sSupPr>
                        <m:ctrlPr>
                          <a:rPr lang="es-AR" sz="17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AR" sz="1700" i="1" dirty="0">
                            <a:latin typeface="Cambria Math"/>
                            <a:ea typeface="Cambria Math"/>
                          </a:rPr>
                          <m:t>𝑅𝑦</m:t>
                        </m:r>
                      </m:e>
                      <m:sup>
                        <m:r>
                          <a:rPr lang="es-AR" sz="1700" i="1" dirty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s-AR" sz="1700" dirty="0" smtClean="0"/>
                  <a:t>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MX" sz="1700" b="0" i="0" dirty="0" smtClean="0">
                        <a:latin typeface="Cambria Math" panose="02040503050406030204" pitchFamily="18" charset="0"/>
                        <a:ea typeface="Cambria Math"/>
                      </a:rPr>
                      <m:t>M</m:t>
                    </m:r>
                    <m:sSup>
                      <m:sSupPr>
                        <m:ctrlPr>
                          <a:rPr lang="es-AR" sz="17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AR" sz="1700" i="1" dirty="0">
                            <a:latin typeface="Cambria Math"/>
                            <a:ea typeface="Cambria Math"/>
                          </a:rPr>
                          <m:t>𝑅</m:t>
                        </m:r>
                        <m:r>
                          <a:rPr lang="es-AR" sz="1700" i="1" dirty="0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p>
                        <m:r>
                          <a:rPr lang="es-AR" sz="1700" i="1" dirty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s-AR" sz="1700" dirty="0" smtClean="0"/>
                  <a:t>)</a:t>
                </a:r>
              </a:p>
              <a:p>
                <a:pPr marL="402336" lvl="1" indent="0">
                  <a:buNone/>
                </a:pPr>
                <a:r>
                  <a:rPr lang="es-AR" sz="1700" dirty="0"/>
                  <a:t> </a:t>
                </a:r>
                <a:r>
                  <a:rPr lang="es-AR" sz="1700" dirty="0" smtClean="0"/>
                  <a:t>     = </a:t>
                </a:r>
                <a14:m>
                  <m:oMath xmlns:m="http://schemas.openxmlformats.org/officeDocument/2006/math">
                    <m:r>
                      <a:rPr lang="es-AR" sz="1700" i="1" dirty="0">
                        <a:latin typeface="Cambria Math"/>
                        <a:ea typeface="Cambria Math"/>
                      </a:rPr>
                      <m:t>√(</m:t>
                    </m:r>
                    <m:sSup>
                      <m:sSupPr>
                        <m:ctrlPr>
                          <a:rPr lang="es-AR" sz="17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MX" sz="17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(</m:t>
                        </m:r>
                        <m:r>
                          <a:rPr lang="es-MX" sz="17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𝑉</m:t>
                        </m:r>
                        <m:r>
                          <a:rPr lang="es-MX" sz="17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∗5)</m:t>
                        </m:r>
                      </m:e>
                      <m:sup>
                        <m:r>
                          <a:rPr lang="es-AR" sz="1700" i="1" dirty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s-AR" sz="1700" dirty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17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MX" sz="17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(−</m:t>
                        </m:r>
                        <m:r>
                          <a:rPr lang="es-MX" sz="17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𝑃</m:t>
                        </m:r>
                        <m:r>
                          <a:rPr lang="es-MX" sz="17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6)</m:t>
                        </m:r>
                      </m:e>
                      <m:sup>
                        <m:r>
                          <a:rPr lang="es-AR" sz="1700" i="1" dirty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s-AR" sz="1700" dirty="0" smtClean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17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AR" sz="1700" dirty="0"/>
                          <m:t>(</m:t>
                        </m:r>
                        <m:r>
                          <m:rPr>
                            <m:nor/>
                          </m:rPr>
                          <a:rPr lang="es-MX" sz="1700" b="0" i="0" dirty="0" smtClean="0"/>
                          <m:t>V</m:t>
                        </m:r>
                        <m:r>
                          <m:rPr>
                            <m:nor/>
                          </m:rPr>
                          <a:rPr lang="es-MX" sz="1700" b="0" i="0" dirty="0" smtClean="0"/>
                          <m:t>6</m:t>
                        </m:r>
                        <m:r>
                          <m:rPr>
                            <m:nor/>
                          </m:rPr>
                          <a:rPr lang="es-AR" sz="1700" dirty="0"/>
                          <m:t>)</m:t>
                        </m:r>
                      </m:e>
                      <m:sup>
                        <m:r>
                          <a:rPr lang="es-AR" sz="1700" i="1" dirty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s-AR" sz="1700" dirty="0" smtClean="0"/>
                  <a:t>)=</a:t>
                </a:r>
              </a:p>
              <a:p>
                <a:pPr marL="402336" lvl="1" indent="0">
                  <a:buNone/>
                </a:pPr>
                <a:r>
                  <a:rPr lang="es-AR" sz="1700" dirty="0"/>
                  <a:t> </a:t>
                </a:r>
                <a:r>
                  <a:rPr lang="es-AR" sz="1700" dirty="0" smtClean="0"/>
                  <a:t>      = </a:t>
                </a:r>
                <a14:m>
                  <m:oMath xmlns:m="http://schemas.openxmlformats.org/officeDocument/2006/math">
                    <m:r>
                      <a:rPr lang="es-AR" sz="1700" i="1" dirty="0">
                        <a:latin typeface="Cambria Math"/>
                        <a:ea typeface="Cambria Math"/>
                      </a:rPr>
                      <m:t>√(</m:t>
                    </m:r>
                    <m:sSup>
                      <m:sSupPr>
                        <m:ctrlPr>
                          <a:rPr lang="es-AR" sz="17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MX" sz="17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61</m:t>
                        </m:r>
                        <m:r>
                          <a:rPr lang="es-MX" sz="1700" i="1" dirty="0">
                            <a:latin typeface="Cambria Math" panose="02040503050406030204" pitchFamily="18" charset="0"/>
                            <a:ea typeface="Cambria Math"/>
                          </a:rPr>
                          <m:t>(</m:t>
                        </m:r>
                        <m:r>
                          <a:rPr lang="es-MX" sz="1700" i="1" dirty="0">
                            <a:latin typeface="Cambria Math" panose="02040503050406030204" pitchFamily="18" charset="0"/>
                            <a:ea typeface="Cambria Math"/>
                          </a:rPr>
                          <m:t>𝑉</m:t>
                        </m:r>
                        <m:r>
                          <a:rPr lang="es-MX" sz="1700" i="1" dirty="0">
                            <a:latin typeface="Cambria Math" panose="02040503050406030204" pitchFamily="18" charset="0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s-AR" sz="1700" i="1" dirty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s-AR" sz="1700" dirty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17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MX" sz="1700" b="0" i="0" dirty="0" smtClean="0">
                            <a:latin typeface="Cambria Math" panose="02040503050406030204" pitchFamily="18" charset="0"/>
                            <a:ea typeface="Cambria Math"/>
                          </a:rPr>
                          <m:t>36</m:t>
                        </m:r>
                        <m:r>
                          <m:rPr>
                            <m:nor/>
                          </m:rPr>
                          <a:rPr lang="es-AR" sz="1700" dirty="0"/>
                          <m:t>(</m:t>
                        </m:r>
                        <m:r>
                          <m:rPr>
                            <m:nor/>
                          </m:rPr>
                          <a:rPr lang="es-AR" sz="1700" dirty="0"/>
                          <m:t>P</m:t>
                        </m:r>
                        <m:r>
                          <m:rPr>
                            <m:nor/>
                          </m:rPr>
                          <a:rPr lang="es-AR" sz="1700" dirty="0"/>
                          <m:t>)</m:t>
                        </m:r>
                      </m:e>
                      <m:sup>
                        <m:r>
                          <a:rPr lang="es-AR" sz="1700" i="1" dirty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endParaRPr lang="es-AR" sz="1700" dirty="0" smtClean="0"/>
              </a:p>
              <a:p>
                <a:pPr marL="402336" lvl="1" indent="0">
                  <a:buNone/>
                </a:pPr>
                <a:endParaRPr lang="es-AR" sz="1700" dirty="0"/>
              </a:p>
              <a:p>
                <a:pPr marL="402336" lvl="1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s-AR" sz="17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AR" sz="17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s-MX" sz="1700" b="0" i="1" smtClean="0">
                            <a:latin typeface="Cambria Math" panose="02040503050406030204" pitchFamily="18" charset="0"/>
                          </a:rPr>
                          <m:t>𝑀𝑅</m:t>
                        </m:r>
                        <m:r>
                          <a:rPr lang="es-AR" sz="1700" i="1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s-AR" sz="1700" i="1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s-AR" sz="17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s-MX" sz="17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𝑀</m:t>
                            </m:r>
                            <m:r>
                              <a:rPr lang="es-AR" sz="1700" i="1">
                                <a:latin typeface="Cambria Math"/>
                                <a:ea typeface="Cambria Math"/>
                              </a:rPr>
                              <m:t>𝑅𝑥</m:t>
                            </m:r>
                          </m:num>
                          <m:den>
                            <m:r>
                              <a:rPr lang="es-AR" sz="1700" i="1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  <m:r>
                              <a:rPr lang="es-MX" sz="1700" b="0" i="1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  <m:t>𝑀</m:t>
                            </m:r>
                            <m:r>
                              <a:rPr lang="es-AR" sz="1700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  <m:r>
                              <a:rPr lang="es-AR" sz="1700" i="1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</m:den>
                        </m:f>
                      </m:e>
                    </m:func>
                  </m:oMath>
                </a14:m>
                <a:r>
                  <a:rPr lang="es-AR" sz="1700" dirty="0"/>
                  <a:t> </a:t>
                </a:r>
                <a:r>
                  <a:rPr lang="es-AR" sz="17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17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s-MX" sz="17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𝑉</m:t>
                        </m:r>
                        <m:r>
                          <a:rPr lang="es-MX" sz="1700" b="0" i="1" smtClean="0">
                            <a:latin typeface="Cambria Math" panose="02040503050406030204" pitchFamily="18" charset="0"/>
                            <a:ea typeface="Cambria Math"/>
                          </a:rPr>
                          <m:t>∗5</m:t>
                        </m:r>
                      </m:num>
                      <m:den>
                        <m:r>
                          <a:rPr lang="es-AR" sz="1700" i="1">
                            <a:latin typeface="Cambria Math"/>
                            <a:ea typeface="Cambria Math"/>
                            <a:sym typeface="Symbol"/>
                          </a:rPr>
                          <m:t></m:t>
                        </m:r>
                        <m:r>
                          <a:rPr lang="es-AR" sz="1700" i="1" dirty="0">
                            <a:latin typeface="Cambria Math"/>
                            <a:ea typeface="Cambria Math"/>
                          </a:rPr>
                          <m:t>√(</m:t>
                        </m:r>
                        <m:sSup>
                          <m:sSupPr>
                            <m:ctrlPr>
                              <a:rPr lang="es-AR" sz="1700" i="1" dirty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s-MX" sz="1700" i="1" dirty="0">
                                <a:latin typeface="Cambria Math" panose="02040503050406030204" pitchFamily="18" charset="0"/>
                                <a:ea typeface="Cambria Math"/>
                              </a:rPr>
                              <m:t>61</m:t>
                            </m:r>
                            <m:r>
                              <a:rPr lang="es-MX" sz="1700" i="1" dirty="0">
                                <a:latin typeface="Cambria Math" panose="02040503050406030204" pitchFamily="18" charset="0"/>
                                <a:ea typeface="Cambria Math"/>
                              </a:rPr>
                              <m:t>(</m:t>
                            </m:r>
                            <m:r>
                              <a:rPr lang="es-MX" sz="1700" i="1" dirty="0">
                                <a:latin typeface="Cambria Math" panose="02040503050406030204" pitchFamily="18" charset="0"/>
                                <a:ea typeface="Cambria Math"/>
                              </a:rPr>
                              <m:t>𝑉</m:t>
                            </m:r>
                            <m:r>
                              <a:rPr lang="es-MX" sz="1700" i="1" dirty="0">
                                <a:latin typeface="Cambria Math" panose="02040503050406030204" pitchFamily="18" charset="0"/>
                                <a:ea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s-AR" sz="1700" i="1" dirty="0">
                                <a:latin typeface="Cambria Math"/>
                                <a:ea typeface="Cambria Math"/>
                              </a:rPr>
                              <m:t>2 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s-AR" sz="1700" dirty="0"/>
                          <m:t>+</m:t>
                        </m:r>
                        <m:sSup>
                          <m:sSupPr>
                            <m:ctrlPr>
                              <a:rPr lang="es-AR" sz="1700" i="1" dirty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s-MX" sz="1700" dirty="0">
                                <a:latin typeface="Cambria Math" panose="02040503050406030204" pitchFamily="18" charset="0"/>
                                <a:ea typeface="Cambria Math"/>
                              </a:rPr>
                              <m:t>36</m:t>
                            </m:r>
                            <m:r>
                              <m:rPr>
                                <m:nor/>
                              </m:rPr>
                              <a:rPr lang="es-AR" sz="1700" dirty="0"/>
                              <m:t>(</m:t>
                            </m:r>
                            <m:r>
                              <m:rPr>
                                <m:nor/>
                              </m:rPr>
                              <a:rPr lang="es-AR" sz="1700" dirty="0"/>
                              <m:t>P</m:t>
                            </m:r>
                            <m:r>
                              <m:rPr>
                                <m:nor/>
                              </m:rPr>
                              <a:rPr lang="es-AR" sz="1700" dirty="0"/>
                              <m:t>)</m:t>
                            </m:r>
                          </m:e>
                          <m:sup>
                            <m:r>
                              <a:rPr lang="es-AR" sz="1700" i="1" dirty="0">
                                <a:latin typeface="Cambria Math"/>
                                <a:ea typeface="Cambria Math"/>
                              </a:rPr>
                              <m:t>2 </m:t>
                            </m:r>
                          </m:sup>
                        </m:sSup>
                        <m:r>
                          <a:rPr lang="es-AR" sz="1700" i="1">
                            <a:latin typeface="Cambria Math"/>
                            <a:ea typeface="Cambria Math"/>
                            <a:sym typeface="Symbol"/>
                          </a:rPr>
                          <m:t></m:t>
                        </m:r>
                      </m:den>
                    </m:f>
                  </m:oMath>
                </a14:m>
                <a:r>
                  <a:rPr lang="es-AR" sz="1700" dirty="0" smtClean="0"/>
                  <a:t>  </a:t>
                </a:r>
              </a:p>
              <a:p>
                <a:pPr marL="402336" lvl="1" indent="0">
                  <a:buNone/>
                </a:pPr>
                <a14:m>
                  <m:oMath xmlns:m="http://schemas.openxmlformats.org/officeDocument/2006/math">
                    <m:r>
                      <a:rPr lang="es-AR" sz="1700" i="1"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s-AR" sz="17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AR" sz="17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s-MX" sz="1700" b="0" i="1" smtClean="0">
                            <a:latin typeface="Cambria Math" panose="02040503050406030204" pitchFamily="18" charset="0"/>
                          </a:rPr>
                          <m:t>𝑀𝑅</m:t>
                        </m:r>
                        <m:r>
                          <a:rPr lang="es-AR" sz="1700" i="1"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es-AR" sz="1700" i="1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s-AR" sz="17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s-MX" sz="17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𝑀</m:t>
                            </m:r>
                            <m:r>
                              <a:rPr lang="es-AR" sz="1700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  <m:r>
                              <a:rPr lang="es-AR" sz="1700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num>
                          <m:den>
                            <m:r>
                              <a:rPr lang="es-AR" sz="1700" i="1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  <m:r>
                              <a:rPr lang="es-MX" sz="1700" b="0" i="1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  <m:t>𝑀</m:t>
                            </m:r>
                            <m:r>
                              <a:rPr lang="es-AR" sz="1700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  <m:r>
                              <a:rPr lang="es-AR" sz="1700" i="1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</m:den>
                        </m:f>
                      </m:e>
                    </m:func>
                  </m:oMath>
                </a14:m>
                <a:r>
                  <a:rPr lang="es-AR" sz="1700" dirty="0"/>
                  <a:t>  </a:t>
                </a:r>
                <a:r>
                  <a:rPr lang="es-AR" sz="17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17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s-MX" sz="1700" b="0" i="1" smtClean="0"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r>
                          <a:rPr lang="es-MX" sz="17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𝑃</m:t>
                        </m:r>
                        <m:r>
                          <a:rPr lang="es-MX" sz="1700" b="0" i="1" smtClean="0">
                            <a:latin typeface="Cambria Math" panose="02040503050406030204" pitchFamily="18" charset="0"/>
                            <a:ea typeface="Cambria Math"/>
                          </a:rPr>
                          <m:t>∗6</m:t>
                        </m:r>
                      </m:num>
                      <m:den>
                        <m:r>
                          <a:rPr lang="es-AR" sz="1700" i="1">
                            <a:latin typeface="Cambria Math"/>
                            <a:ea typeface="Cambria Math"/>
                            <a:sym typeface="Symbol"/>
                          </a:rPr>
                          <m:t></m:t>
                        </m:r>
                        <m:r>
                          <a:rPr lang="es-AR" sz="1700" i="1" dirty="0">
                            <a:latin typeface="Cambria Math"/>
                            <a:ea typeface="Cambria Math"/>
                          </a:rPr>
                          <m:t>√(</m:t>
                        </m:r>
                        <m:sSup>
                          <m:sSupPr>
                            <m:ctrlPr>
                              <a:rPr lang="es-AR" sz="1700" i="1" dirty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s-MX" sz="1700" i="1" dirty="0">
                                <a:latin typeface="Cambria Math" panose="02040503050406030204" pitchFamily="18" charset="0"/>
                                <a:ea typeface="Cambria Math"/>
                              </a:rPr>
                              <m:t>61(</m:t>
                            </m:r>
                            <m:r>
                              <a:rPr lang="es-MX" sz="1700" i="1" dirty="0">
                                <a:latin typeface="Cambria Math" panose="02040503050406030204" pitchFamily="18" charset="0"/>
                                <a:ea typeface="Cambria Math"/>
                              </a:rPr>
                              <m:t>𝑉</m:t>
                            </m:r>
                            <m:r>
                              <a:rPr lang="es-MX" sz="1700" i="1" dirty="0">
                                <a:latin typeface="Cambria Math" panose="02040503050406030204" pitchFamily="18" charset="0"/>
                                <a:ea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s-AR" sz="1700" i="1" dirty="0">
                                <a:latin typeface="Cambria Math"/>
                                <a:ea typeface="Cambria Math"/>
                              </a:rPr>
                              <m:t>2 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s-AR" sz="1700" dirty="0"/>
                          <m:t>+</m:t>
                        </m:r>
                        <m:sSup>
                          <m:sSupPr>
                            <m:ctrlPr>
                              <a:rPr lang="es-AR" sz="1700" i="1" dirty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s-MX" sz="1700" dirty="0">
                                <a:latin typeface="Cambria Math" panose="02040503050406030204" pitchFamily="18" charset="0"/>
                                <a:ea typeface="Cambria Math"/>
                              </a:rPr>
                              <m:t>36</m:t>
                            </m:r>
                            <m:r>
                              <m:rPr>
                                <m:nor/>
                              </m:rPr>
                              <a:rPr lang="es-AR" sz="1700" dirty="0"/>
                              <m:t>(</m:t>
                            </m:r>
                            <m:r>
                              <m:rPr>
                                <m:nor/>
                              </m:rPr>
                              <a:rPr lang="es-AR" sz="1700" dirty="0"/>
                              <m:t>P</m:t>
                            </m:r>
                            <m:r>
                              <m:rPr>
                                <m:nor/>
                              </m:rPr>
                              <a:rPr lang="es-AR" sz="1700" dirty="0"/>
                              <m:t>)</m:t>
                            </m:r>
                          </m:e>
                          <m:sup>
                            <m:r>
                              <a:rPr lang="es-AR" sz="1700" i="1" dirty="0">
                                <a:latin typeface="Cambria Math"/>
                                <a:ea typeface="Cambria Math"/>
                              </a:rPr>
                              <m:t>2 </m:t>
                            </m:r>
                          </m:sup>
                        </m:sSup>
                        <m:r>
                          <a:rPr lang="es-AR" sz="1700" i="1">
                            <a:latin typeface="Cambria Math"/>
                            <a:ea typeface="Cambria Math"/>
                            <a:sym typeface="Symbol"/>
                          </a:rPr>
                          <m:t></m:t>
                        </m:r>
                      </m:den>
                    </m:f>
                  </m:oMath>
                </a14:m>
                <a:endParaRPr lang="es-AR" sz="1700" dirty="0" smtClean="0"/>
              </a:p>
              <a:p>
                <a:pPr marL="402336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AR" sz="17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s-AR" sz="170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AR" sz="17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s-MX" sz="1700" b="0" i="1" smtClean="0">
                              <a:latin typeface="Cambria Math" panose="02040503050406030204" pitchFamily="18" charset="0"/>
                            </a:rPr>
                            <m:t>𝑀𝑅</m:t>
                          </m:r>
                          <m:r>
                            <a:rPr lang="es-AR" sz="1700" i="1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s-AR" sz="1700" i="1"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s-AR" sz="17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s-MX" sz="17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𝑉</m:t>
                              </m:r>
                              <m:r>
                                <a:rPr lang="es-MX" sz="17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∗6</m:t>
                              </m:r>
                            </m:num>
                            <m:den>
                              <m:r>
                                <a:rPr lang="es-AR" sz="170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</m:t>
                              </m:r>
                              <m:r>
                                <a:rPr lang="es-AR" sz="1700" i="1" dirty="0">
                                  <a:latin typeface="Cambria Math"/>
                                  <a:ea typeface="Cambria Math"/>
                                </a:rPr>
                                <m:t>√(</m:t>
                              </m:r>
                              <m:sSup>
                                <m:sSupPr>
                                  <m:ctrlPr>
                                    <a:rPr lang="es-AR" sz="1700" i="1" dirty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MX" sz="1700" i="1" dirty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61(</m:t>
                                  </m:r>
                                  <m:r>
                                    <a:rPr lang="es-MX" sz="1700" i="1" dirty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𝑉</m:t>
                                  </m:r>
                                  <m:r>
                                    <a:rPr lang="es-MX" sz="1700" i="1" dirty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s-AR" sz="1700" i="1" dirty="0">
                                      <a:latin typeface="Cambria Math"/>
                                      <a:ea typeface="Cambria Math"/>
                                    </a:rPr>
                                    <m:t>2 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s-AR" sz="1700" dirty="0"/>
                                <m:t>+</m:t>
                              </m:r>
                              <m:sSup>
                                <m:sSupPr>
                                  <m:ctrlPr>
                                    <a:rPr lang="es-AR" sz="1700" i="1" dirty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s-MX" sz="1700" dirty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36</m:t>
                                  </m:r>
                                  <m:r>
                                    <m:rPr>
                                      <m:nor/>
                                    </m:rPr>
                                    <a:rPr lang="es-AR" sz="1700" dirty="0"/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es-AR" sz="1700" dirty="0"/>
                                    <m:t>P</m:t>
                                  </m:r>
                                  <m:r>
                                    <m:rPr>
                                      <m:nor/>
                                    </m:rPr>
                                    <a:rPr lang="es-AR" sz="1700" dirty="0"/>
                                    <m:t>)</m:t>
                                  </m:r>
                                </m:e>
                                <m:sup>
                                  <m:r>
                                    <a:rPr lang="es-AR" sz="1700" i="1" dirty="0">
                                      <a:latin typeface="Cambria Math"/>
                                      <a:ea typeface="Cambria Math"/>
                                    </a:rPr>
                                    <m:t>2 </m:t>
                                  </m:r>
                                </m:sup>
                              </m:sSup>
                              <m:r>
                                <a:rPr lang="es-AR" sz="170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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s-AR" sz="1700" dirty="0"/>
              </a:p>
            </p:txBody>
          </p:sp>
        </mc:Choice>
        <mc:Fallback>
          <p:sp>
            <p:nvSpPr>
              <p:cNvPr id="83" name="Rectángulo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299" y="4155486"/>
                <a:ext cx="5110646" cy="2609689"/>
              </a:xfrm>
              <a:prstGeom prst="rect">
                <a:avLst/>
              </a:prstGeom>
              <a:blipFill>
                <a:blip r:embed="rId3"/>
                <a:stretch>
                  <a:fillRect t="-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727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530040" cy="994122"/>
          </a:xfrm>
        </p:spPr>
        <p:txBody>
          <a:bodyPr>
            <a:normAutofit fontScale="90000"/>
          </a:bodyPr>
          <a:lstStyle/>
          <a:p>
            <a:r>
              <a:rPr lang="es-AR" dirty="0"/>
              <a:t>SISTEMA </a:t>
            </a:r>
            <a:r>
              <a:rPr lang="es-AR" dirty="0" smtClean="0"/>
              <a:t>DE FUERZAS EN PLANO</a:t>
            </a:r>
            <a:endParaRPr lang="es-AR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403648" y="1052736"/>
            <a:ext cx="7498080" cy="504056"/>
          </a:xfrm>
        </p:spPr>
        <p:txBody>
          <a:bodyPr>
            <a:normAutofit/>
          </a:bodyPr>
          <a:lstStyle/>
          <a:p>
            <a:pPr marL="82296" lvl="1" indent="0">
              <a:spcBef>
                <a:spcPts val="600"/>
              </a:spcBef>
              <a:buSzPct val="80000"/>
              <a:buNone/>
            </a:pPr>
            <a:r>
              <a:rPr lang="es-AR" sz="2400" b="1" dirty="0" smtClean="0"/>
              <a:t>EJERCICIO: </a:t>
            </a:r>
            <a:r>
              <a:rPr lang="es-AR" sz="2400" dirty="0" smtClean="0"/>
              <a:t>Reducir el Sistema de Fuerzas al </a:t>
            </a:r>
            <a:r>
              <a:rPr lang="es-AR" sz="2400" dirty="0" err="1" smtClean="0"/>
              <a:t>Pto</a:t>
            </a:r>
            <a:r>
              <a:rPr lang="es-AR" sz="2400" dirty="0" smtClean="0"/>
              <a:t> A</a:t>
            </a:r>
            <a:endParaRPr lang="es-AR" sz="2400" dirty="0"/>
          </a:p>
          <a:p>
            <a:pPr marL="82296" indent="0">
              <a:buNone/>
            </a:pPr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1907704" y="2050329"/>
            <a:ext cx="2016224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upo 33"/>
          <p:cNvGrpSpPr/>
          <p:nvPr/>
        </p:nvGrpSpPr>
        <p:grpSpPr>
          <a:xfrm>
            <a:off x="7767414" y="1854294"/>
            <a:ext cx="992272" cy="924985"/>
            <a:chOff x="5369561" y="2322589"/>
            <a:chExt cx="992272" cy="924985"/>
          </a:xfrm>
        </p:grpSpPr>
        <p:sp>
          <p:nvSpPr>
            <p:cNvPr id="35" name="CuadroTexto 34"/>
            <p:cNvSpPr txBox="1"/>
            <p:nvPr/>
          </p:nvSpPr>
          <p:spPr>
            <a:xfrm>
              <a:off x="5420927" y="2322589"/>
              <a:ext cx="513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>
                  <a:solidFill>
                    <a:srgbClr val="FF0000"/>
                  </a:solidFill>
                </a:rPr>
                <a:t>y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36" name="Conector recto 35"/>
            <p:cNvCxnSpPr/>
            <p:nvPr/>
          </p:nvCxnSpPr>
          <p:spPr>
            <a:xfrm>
              <a:off x="5414507" y="2547168"/>
              <a:ext cx="6420" cy="700406"/>
            </a:xfrm>
            <a:prstGeom prst="line">
              <a:avLst/>
            </a:prstGeom>
            <a:ln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/>
            <p:cNvCxnSpPr/>
            <p:nvPr/>
          </p:nvCxnSpPr>
          <p:spPr>
            <a:xfrm>
              <a:off x="5369561" y="3208112"/>
              <a:ext cx="720000" cy="0"/>
            </a:xfrm>
            <a:prstGeom prst="line">
              <a:avLst/>
            </a:prstGeom>
            <a:ln w="12700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CuadroTexto 38"/>
            <p:cNvSpPr txBox="1"/>
            <p:nvPr/>
          </p:nvSpPr>
          <p:spPr>
            <a:xfrm>
              <a:off x="5848705" y="2897091"/>
              <a:ext cx="513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>
                  <a:solidFill>
                    <a:srgbClr val="FF0000"/>
                  </a:solidFill>
                </a:rPr>
                <a:t>x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" name="CuadroTexto 5"/>
          <p:cNvSpPr txBox="1"/>
          <p:nvPr/>
        </p:nvSpPr>
        <p:spPr>
          <a:xfrm>
            <a:off x="3939145" y="2204618"/>
            <a:ext cx="73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2m</a:t>
            </a:r>
            <a:endParaRPr lang="en-US" dirty="0"/>
          </a:p>
        </p:txBody>
      </p:sp>
      <p:sp>
        <p:nvSpPr>
          <p:cNvPr id="41" name="CuadroTexto 40"/>
          <p:cNvSpPr txBox="1"/>
          <p:nvPr/>
        </p:nvSpPr>
        <p:spPr>
          <a:xfrm>
            <a:off x="2313101" y="1696232"/>
            <a:ext cx="73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4m</a:t>
            </a:r>
            <a:endParaRPr lang="en-US" dirty="0"/>
          </a:p>
        </p:txBody>
      </p:sp>
      <p:cxnSp>
        <p:nvCxnSpPr>
          <p:cNvPr id="42" name="Conector recto de flecha 41"/>
          <p:cNvCxnSpPr/>
          <p:nvPr/>
        </p:nvCxnSpPr>
        <p:spPr>
          <a:xfrm flipV="1">
            <a:off x="1115616" y="2974293"/>
            <a:ext cx="589322" cy="121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1 Flecha circular"/>
          <p:cNvSpPr/>
          <p:nvPr/>
        </p:nvSpPr>
        <p:spPr>
          <a:xfrm rot="1563224" flipH="1">
            <a:off x="8012969" y="2064967"/>
            <a:ext cx="607824" cy="727867"/>
          </a:xfrm>
          <a:prstGeom prst="circularArrow">
            <a:avLst>
              <a:gd name="adj1" fmla="val 0"/>
              <a:gd name="adj2" fmla="val 1933194"/>
              <a:gd name="adj3" fmla="val 176307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4" name="42 CuadroTexto"/>
          <p:cNvSpPr txBox="1"/>
          <p:nvPr/>
        </p:nvSpPr>
        <p:spPr>
          <a:xfrm>
            <a:off x="8146782" y="2153187"/>
            <a:ext cx="467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+</a:t>
            </a:r>
            <a:endParaRPr lang="es-AR" sz="2400" dirty="0"/>
          </a:p>
        </p:txBody>
      </p:sp>
      <p:sp>
        <p:nvSpPr>
          <p:cNvPr id="48" name="CuadroTexto 47"/>
          <p:cNvSpPr txBox="1"/>
          <p:nvPr/>
        </p:nvSpPr>
        <p:spPr>
          <a:xfrm>
            <a:off x="972629" y="2542859"/>
            <a:ext cx="949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200 N</a:t>
            </a:r>
            <a:endParaRPr lang="en-US" dirty="0"/>
          </a:p>
        </p:txBody>
      </p:sp>
      <p:cxnSp>
        <p:nvCxnSpPr>
          <p:cNvPr id="49" name="Conector recto de flecha 48"/>
          <p:cNvCxnSpPr/>
          <p:nvPr/>
        </p:nvCxnSpPr>
        <p:spPr>
          <a:xfrm>
            <a:off x="3922970" y="1520788"/>
            <a:ext cx="0" cy="44767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uadroTexto 51"/>
          <p:cNvSpPr txBox="1"/>
          <p:nvPr/>
        </p:nvSpPr>
        <p:spPr>
          <a:xfrm>
            <a:off x="3929391" y="1495827"/>
            <a:ext cx="129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0,15 KN</a:t>
            </a:r>
            <a:endParaRPr lang="en-US" dirty="0"/>
          </a:p>
        </p:txBody>
      </p:sp>
      <p:cxnSp>
        <p:nvCxnSpPr>
          <p:cNvPr id="53" name="Conector recto de flecha 52"/>
          <p:cNvCxnSpPr/>
          <p:nvPr/>
        </p:nvCxnSpPr>
        <p:spPr>
          <a:xfrm>
            <a:off x="3899482" y="2986187"/>
            <a:ext cx="593880" cy="3115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uadroTexto 56"/>
          <p:cNvSpPr txBox="1"/>
          <p:nvPr/>
        </p:nvSpPr>
        <p:spPr>
          <a:xfrm>
            <a:off x="4213662" y="2801521"/>
            <a:ext cx="129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100 Kg</a:t>
            </a:r>
            <a:endParaRPr lang="en-US" dirty="0"/>
          </a:p>
        </p:txBody>
      </p:sp>
      <p:sp>
        <p:nvSpPr>
          <p:cNvPr id="58" name="CuadroTexto 57"/>
          <p:cNvSpPr txBox="1"/>
          <p:nvPr/>
        </p:nvSpPr>
        <p:spPr>
          <a:xfrm>
            <a:off x="6570611" y="3276512"/>
            <a:ext cx="2483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1N = 100 g= 0,1 Kg</a:t>
            </a:r>
          </a:p>
          <a:p>
            <a:r>
              <a:rPr lang="es-MX" dirty="0" smtClean="0"/>
              <a:t>1KN= 100 Kg = 0,1 Ton</a:t>
            </a:r>
            <a:endParaRPr lang="en-US" dirty="0"/>
          </a:p>
        </p:txBody>
      </p:sp>
      <p:sp>
        <p:nvSpPr>
          <p:cNvPr id="59" name="41 Flecha circular"/>
          <p:cNvSpPr/>
          <p:nvPr/>
        </p:nvSpPr>
        <p:spPr>
          <a:xfrm rot="1563224" flipH="1">
            <a:off x="2479495" y="2181761"/>
            <a:ext cx="607824" cy="727867"/>
          </a:xfrm>
          <a:prstGeom prst="circularArrow">
            <a:avLst>
              <a:gd name="adj1" fmla="val 0"/>
              <a:gd name="adj2" fmla="val 1933194"/>
              <a:gd name="adj3" fmla="val 176307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2980030" y="2148926"/>
            <a:ext cx="949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0,1 </a:t>
            </a:r>
            <a:r>
              <a:rPr lang="es-MX" dirty="0" err="1" smtClean="0"/>
              <a:t>tm</a:t>
            </a:r>
            <a:endParaRPr lang="en-US" dirty="0"/>
          </a:p>
        </p:txBody>
      </p:sp>
      <p:sp>
        <p:nvSpPr>
          <p:cNvPr id="61" name="CuadroTexto 60"/>
          <p:cNvSpPr txBox="1"/>
          <p:nvPr/>
        </p:nvSpPr>
        <p:spPr>
          <a:xfrm>
            <a:off x="3670230" y="3001095"/>
            <a:ext cx="363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3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u="sng" dirty="0">
                <a:effectLst/>
              </a:rPr>
              <a:t>HIPOTESIS ADOPTADAS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196752"/>
            <a:ext cx="6952816" cy="4752528"/>
          </a:xfrm>
        </p:spPr>
        <p:txBody>
          <a:bodyPr>
            <a:normAutofit fontScale="85000" lnSpcReduction="20000"/>
          </a:bodyPr>
          <a:lstStyle/>
          <a:p>
            <a:pPr marL="402336" lvl="1" indent="0">
              <a:buNone/>
            </a:pPr>
            <a:endParaRPr lang="es-AR" dirty="0" smtClean="0"/>
          </a:p>
          <a:p>
            <a:r>
              <a:rPr lang="es-AR" dirty="0" smtClean="0"/>
              <a:t>LINEALIDAD MECANICA</a:t>
            </a:r>
          </a:p>
          <a:p>
            <a:pPr marL="356616" lvl="1" indent="0">
              <a:buNone/>
            </a:pPr>
            <a:r>
              <a:rPr lang="es-AR" dirty="0" smtClean="0"/>
              <a:t>	Relación Lineal entre Carga aplicada y 	Desplazamientos.</a:t>
            </a:r>
          </a:p>
          <a:p>
            <a:pPr marL="356616" lvl="1" indent="0">
              <a:buNone/>
            </a:pPr>
            <a:endParaRPr lang="es-AR" dirty="0" smtClean="0"/>
          </a:p>
          <a:p>
            <a:r>
              <a:rPr lang="es-AR" dirty="0" smtClean="0"/>
              <a:t>LINEALIDAD ESTATICA</a:t>
            </a:r>
          </a:p>
          <a:p>
            <a:pPr marL="356616" lvl="1" indent="0">
              <a:buNone/>
            </a:pPr>
            <a:r>
              <a:rPr lang="es-AR" dirty="0" smtClean="0"/>
              <a:t>	Las cargas están aplicadas en su posición original</a:t>
            </a:r>
          </a:p>
          <a:p>
            <a:pPr marL="356616" lvl="1" indent="0">
              <a:buNone/>
            </a:pPr>
            <a:endParaRPr lang="es-AR" dirty="0" smtClean="0"/>
          </a:p>
          <a:p>
            <a:r>
              <a:rPr lang="es-AR" dirty="0" smtClean="0"/>
              <a:t>LINEALIDAD GEOMETRICA</a:t>
            </a:r>
          </a:p>
          <a:p>
            <a:pPr marL="82296" indent="0">
              <a:buNone/>
            </a:pPr>
            <a:r>
              <a:rPr lang="es-AR" dirty="0" smtClean="0"/>
              <a:t>	Pequeños desplazamientos.</a:t>
            </a:r>
          </a:p>
          <a:p>
            <a:pPr marL="82296" indent="0">
              <a:buNone/>
            </a:pPr>
            <a:r>
              <a:rPr lang="es-AR" dirty="0"/>
              <a:t>	</a:t>
            </a:r>
            <a:r>
              <a:rPr lang="es-AR" dirty="0" err="1" smtClean="0"/>
              <a:t>tg</a:t>
            </a:r>
            <a:r>
              <a:rPr lang="es-AR" dirty="0" err="1" smtClean="0">
                <a:latin typeface="Symbol" pitchFamily="18" charset="2"/>
              </a:rPr>
              <a:t>a</a:t>
            </a:r>
            <a:r>
              <a:rPr lang="es-AR" dirty="0" smtClean="0">
                <a:latin typeface="Symbol" pitchFamily="18" charset="2"/>
              </a:rPr>
              <a:t> </a:t>
            </a:r>
            <a:r>
              <a:rPr lang="es-AR" dirty="0" smtClean="0">
                <a:latin typeface="Symbol" pitchFamily="18" charset="2"/>
                <a:sym typeface="Symbol"/>
              </a:rPr>
              <a:t></a:t>
            </a:r>
            <a:r>
              <a:rPr lang="es-AR" dirty="0" smtClean="0">
                <a:latin typeface="Symbol" pitchFamily="18" charset="2"/>
              </a:rPr>
              <a:t> </a:t>
            </a:r>
            <a:r>
              <a:rPr lang="es-AR" dirty="0" err="1" smtClean="0"/>
              <a:t>sen</a:t>
            </a:r>
            <a:r>
              <a:rPr lang="es-AR" dirty="0" err="1" smtClean="0">
                <a:latin typeface="Symbol" pitchFamily="18" charset="2"/>
              </a:rPr>
              <a:t>a</a:t>
            </a:r>
            <a:r>
              <a:rPr lang="es-AR" dirty="0" smtClean="0">
                <a:latin typeface="Symbol" pitchFamily="18" charset="2"/>
                <a:sym typeface="Symbol"/>
              </a:rPr>
              <a:t></a:t>
            </a:r>
            <a:r>
              <a:rPr lang="es-AR" dirty="0" smtClean="0"/>
              <a:t> </a:t>
            </a:r>
            <a:r>
              <a:rPr lang="es-AR" dirty="0" smtClean="0">
                <a:latin typeface="Symbol" pitchFamily="18" charset="2"/>
              </a:rPr>
              <a:t>a</a:t>
            </a:r>
          </a:p>
          <a:p>
            <a:pPr marL="82296" indent="0">
              <a:buNone/>
            </a:pPr>
            <a:endParaRPr lang="es-AR" dirty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4611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530040" cy="994122"/>
          </a:xfrm>
        </p:spPr>
        <p:txBody>
          <a:bodyPr>
            <a:normAutofit fontScale="90000"/>
          </a:bodyPr>
          <a:lstStyle/>
          <a:p>
            <a:r>
              <a:rPr lang="es-AR" dirty="0"/>
              <a:t>SISTEMA </a:t>
            </a:r>
            <a:r>
              <a:rPr lang="es-AR" dirty="0" smtClean="0"/>
              <a:t>DE FUERZAS EN PLANO</a:t>
            </a:r>
            <a:endParaRPr lang="es-AR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403648" y="1052736"/>
            <a:ext cx="7498080" cy="504056"/>
          </a:xfrm>
        </p:spPr>
        <p:txBody>
          <a:bodyPr>
            <a:normAutofit fontScale="92500"/>
          </a:bodyPr>
          <a:lstStyle/>
          <a:p>
            <a:pPr marL="82296" lvl="1" indent="0">
              <a:spcBef>
                <a:spcPts val="600"/>
              </a:spcBef>
              <a:buSzPct val="80000"/>
              <a:buNone/>
            </a:pPr>
            <a:r>
              <a:rPr lang="es-AR" sz="2400" b="1" dirty="0" smtClean="0"/>
              <a:t>EJERCICIO: </a:t>
            </a:r>
            <a:r>
              <a:rPr lang="es-AR" sz="2400" dirty="0" smtClean="0"/>
              <a:t>Reducir el Sistema de Fuerzas </a:t>
            </a:r>
            <a:r>
              <a:rPr lang="es-AR" sz="2400" dirty="0" smtClean="0"/>
              <a:t>Plano al </a:t>
            </a:r>
            <a:r>
              <a:rPr lang="es-AR" sz="2400" dirty="0" err="1" smtClean="0"/>
              <a:t>Pto</a:t>
            </a:r>
            <a:r>
              <a:rPr lang="es-AR" sz="2400" dirty="0" smtClean="0"/>
              <a:t> A</a:t>
            </a:r>
            <a:endParaRPr lang="es-AR" sz="2400" dirty="0"/>
          </a:p>
          <a:p>
            <a:pPr marL="82296" indent="0">
              <a:buNone/>
            </a:pPr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1907704" y="2050329"/>
            <a:ext cx="2016224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upo 33"/>
          <p:cNvGrpSpPr/>
          <p:nvPr/>
        </p:nvGrpSpPr>
        <p:grpSpPr>
          <a:xfrm>
            <a:off x="7767414" y="1854294"/>
            <a:ext cx="992272" cy="924985"/>
            <a:chOff x="5369561" y="2322589"/>
            <a:chExt cx="992272" cy="924985"/>
          </a:xfrm>
        </p:grpSpPr>
        <p:sp>
          <p:nvSpPr>
            <p:cNvPr id="35" name="CuadroTexto 34"/>
            <p:cNvSpPr txBox="1"/>
            <p:nvPr/>
          </p:nvSpPr>
          <p:spPr>
            <a:xfrm>
              <a:off x="5420927" y="2322589"/>
              <a:ext cx="513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>
                  <a:solidFill>
                    <a:srgbClr val="FF0000"/>
                  </a:solidFill>
                </a:rPr>
                <a:t>y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36" name="Conector recto 35"/>
            <p:cNvCxnSpPr/>
            <p:nvPr/>
          </p:nvCxnSpPr>
          <p:spPr>
            <a:xfrm>
              <a:off x="5414507" y="2547168"/>
              <a:ext cx="6420" cy="700406"/>
            </a:xfrm>
            <a:prstGeom prst="line">
              <a:avLst/>
            </a:prstGeom>
            <a:ln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/>
            <p:cNvCxnSpPr/>
            <p:nvPr/>
          </p:nvCxnSpPr>
          <p:spPr>
            <a:xfrm>
              <a:off x="5369561" y="3208112"/>
              <a:ext cx="720000" cy="0"/>
            </a:xfrm>
            <a:prstGeom prst="line">
              <a:avLst/>
            </a:prstGeom>
            <a:ln w="12700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CuadroTexto 38"/>
            <p:cNvSpPr txBox="1"/>
            <p:nvPr/>
          </p:nvSpPr>
          <p:spPr>
            <a:xfrm>
              <a:off x="5848705" y="2897091"/>
              <a:ext cx="513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>
                  <a:solidFill>
                    <a:srgbClr val="FF0000"/>
                  </a:solidFill>
                </a:rPr>
                <a:t>x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" name="CuadroTexto 5"/>
          <p:cNvSpPr txBox="1"/>
          <p:nvPr/>
        </p:nvSpPr>
        <p:spPr>
          <a:xfrm>
            <a:off x="3939145" y="2204618"/>
            <a:ext cx="73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2m</a:t>
            </a:r>
            <a:endParaRPr lang="en-US" dirty="0"/>
          </a:p>
        </p:txBody>
      </p:sp>
      <p:sp>
        <p:nvSpPr>
          <p:cNvPr id="41" name="CuadroTexto 40"/>
          <p:cNvSpPr txBox="1"/>
          <p:nvPr/>
        </p:nvSpPr>
        <p:spPr>
          <a:xfrm>
            <a:off x="2313101" y="1696232"/>
            <a:ext cx="73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4m</a:t>
            </a:r>
            <a:endParaRPr lang="en-US" dirty="0"/>
          </a:p>
        </p:txBody>
      </p:sp>
      <p:cxnSp>
        <p:nvCxnSpPr>
          <p:cNvPr id="42" name="Conector recto de flecha 41"/>
          <p:cNvCxnSpPr/>
          <p:nvPr/>
        </p:nvCxnSpPr>
        <p:spPr>
          <a:xfrm flipV="1">
            <a:off x="1115616" y="2974293"/>
            <a:ext cx="589322" cy="121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1 Flecha circular"/>
          <p:cNvSpPr/>
          <p:nvPr/>
        </p:nvSpPr>
        <p:spPr>
          <a:xfrm rot="1563224" flipH="1">
            <a:off x="8012969" y="2064967"/>
            <a:ext cx="607824" cy="727867"/>
          </a:xfrm>
          <a:prstGeom prst="circularArrow">
            <a:avLst>
              <a:gd name="adj1" fmla="val 0"/>
              <a:gd name="adj2" fmla="val 1933194"/>
              <a:gd name="adj3" fmla="val 176307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4" name="42 CuadroTexto"/>
          <p:cNvSpPr txBox="1"/>
          <p:nvPr/>
        </p:nvSpPr>
        <p:spPr>
          <a:xfrm>
            <a:off x="8146782" y="2153187"/>
            <a:ext cx="467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+</a:t>
            </a:r>
            <a:endParaRPr lang="es-AR" sz="2400" dirty="0"/>
          </a:p>
        </p:txBody>
      </p:sp>
      <p:sp>
        <p:nvSpPr>
          <p:cNvPr id="48" name="CuadroTexto 47"/>
          <p:cNvSpPr txBox="1"/>
          <p:nvPr/>
        </p:nvSpPr>
        <p:spPr>
          <a:xfrm>
            <a:off x="972629" y="2542859"/>
            <a:ext cx="949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0,2 KN</a:t>
            </a:r>
            <a:endParaRPr lang="en-US" dirty="0"/>
          </a:p>
        </p:txBody>
      </p:sp>
      <p:cxnSp>
        <p:nvCxnSpPr>
          <p:cNvPr id="49" name="Conector recto de flecha 48"/>
          <p:cNvCxnSpPr/>
          <p:nvPr/>
        </p:nvCxnSpPr>
        <p:spPr>
          <a:xfrm>
            <a:off x="3922970" y="1520788"/>
            <a:ext cx="0" cy="44767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uadroTexto 51"/>
          <p:cNvSpPr txBox="1"/>
          <p:nvPr/>
        </p:nvSpPr>
        <p:spPr>
          <a:xfrm>
            <a:off x="3929391" y="1495827"/>
            <a:ext cx="129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0,15 KN</a:t>
            </a:r>
            <a:endParaRPr lang="en-US" dirty="0"/>
          </a:p>
        </p:txBody>
      </p:sp>
      <p:cxnSp>
        <p:nvCxnSpPr>
          <p:cNvPr id="53" name="Conector recto de flecha 52"/>
          <p:cNvCxnSpPr/>
          <p:nvPr/>
        </p:nvCxnSpPr>
        <p:spPr>
          <a:xfrm>
            <a:off x="3899482" y="2986187"/>
            <a:ext cx="593880" cy="3115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uadroTexto 56"/>
          <p:cNvSpPr txBox="1"/>
          <p:nvPr/>
        </p:nvSpPr>
        <p:spPr>
          <a:xfrm>
            <a:off x="4213662" y="2801521"/>
            <a:ext cx="129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 KN</a:t>
            </a:r>
            <a:endParaRPr lang="en-US" dirty="0"/>
          </a:p>
        </p:txBody>
      </p:sp>
      <p:sp>
        <p:nvSpPr>
          <p:cNvPr id="59" name="41 Flecha circular"/>
          <p:cNvSpPr/>
          <p:nvPr/>
        </p:nvSpPr>
        <p:spPr>
          <a:xfrm rot="1563224" flipH="1">
            <a:off x="2479495" y="2181761"/>
            <a:ext cx="607824" cy="727867"/>
          </a:xfrm>
          <a:prstGeom prst="circularArrow">
            <a:avLst>
              <a:gd name="adj1" fmla="val 0"/>
              <a:gd name="adj2" fmla="val 1933194"/>
              <a:gd name="adj3" fmla="val 176307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2980030" y="2148926"/>
            <a:ext cx="949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 </a:t>
            </a:r>
            <a:r>
              <a:rPr lang="es-MX" dirty="0" err="1" smtClean="0"/>
              <a:t>KNm</a:t>
            </a:r>
            <a:endParaRPr lang="en-US" dirty="0"/>
          </a:p>
        </p:txBody>
      </p:sp>
      <p:sp>
        <p:nvSpPr>
          <p:cNvPr id="61" name="CuadroTexto 60"/>
          <p:cNvSpPr txBox="1"/>
          <p:nvPr/>
        </p:nvSpPr>
        <p:spPr>
          <a:xfrm>
            <a:off x="3670230" y="3001095"/>
            <a:ext cx="363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uadroTexto 23"/>
              <p:cNvSpPr txBox="1"/>
              <p:nvPr/>
            </p:nvSpPr>
            <p:spPr>
              <a:xfrm>
                <a:off x="972629" y="3339663"/>
                <a:ext cx="1731410" cy="1657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1400" b="0" i="1" smtClean="0">
                          <a:latin typeface="Cambria Math" panose="02040503050406030204" pitchFamily="18" charset="0"/>
                        </a:rPr>
                        <m:t>𝑅𝑥</m:t>
                      </m:r>
                      <m:r>
                        <a:rPr lang="es-MX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MX" sz="1400" b="0" i="1" smtClean="0">
                              <a:latin typeface="Cambria Math" panose="02040503050406030204" pitchFamily="18" charset="0"/>
                            </a:rPr>
                            <m:t>𝐹𝑥</m:t>
                          </m:r>
                        </m:e>
                      </m:nary>
                    </m:oMath>
                  </m:oMathPara>
                </a14:m>
                <a:endParaRPr lang="en-US" sz="1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14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s-MX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MX" sz="1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s-MX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</m:oMath>
                  </m:oMathPara>
                </a14:m>
                <a:endParaRPr lang="es-MX" sz="1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1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MX" sz="14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s-MX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MX" sz="1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MX" sz="1400" b="0" i="1" smtClean="0">
                              <a:latin typeface="Cambria Math" panose="02040503050406030204" pitchFamily="18" charset="0"/>
                            </a:rPr>
                            <m:t>𝑀𝑖𝐴</m:t>
                          </m:r>
                        </m:e>
                      </m:nary>
                    </m:oMath>
                  </m:oMathPara>
                </a14:m>
                <a:endParaRPr lang="es-MX" sz="1400" dirty="0" smtClean="0"/>
              </a:p>
            </p:txBody>
          </p:sp>
        </mc:Choice>
        <mc:Fallback>
          <p:sp>
            <p:nvSpPr>
              <p:cNvPr id="24" name="Cuadro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29" y="3339663"/>
                <a:ext cx="1731410" cy="1657570"/>
              </a:xfrm>
              <a:prstGeom prst="rect">
                <a:avLst/>
              </a:prstGeom>
              <a:blipFill>
                <a:blip r:embed="rId2"/>
                <a:stretch>
                  <a:fillRect t="-43015" r="-40141" b="-6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uadroTexto 24"/>
              <p:cNvSpPr txBox="1"/>
              <p:nvPr/>
            </p:nvSpPr>
            <p:spPr>
              <a:xfrm>
                <a:off x="2489933" y="3598263"/>
                <a:ext cx="3881729" cy="116955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sz="1400" b="1" i="1" smtClean="0">
                        <a:latin typeface="Cambria Math" panose="02040503050406030204" pitchFamily="18" charset="0"/>
                      </a:rPr>
                      <m:t>𝑹𝒙</m:t>
                    </m:r>
                    <m:r>
                      <a:rPr lang="es-MX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sz="1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s-MX" sz="1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MX" sz="1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s-MX" sz="1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MX" sz="1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s-MX" sz="1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MX" sz="1400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es-MX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sz="1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s-MX" sz="1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MX" sz="1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s-MX" sz="1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MX" sz="1400" b="1" i="1" smtClean="0">
                        <a:latin typeface="Cambria Math" panose="02040503050406030204" pitchFamily="18" charset="0"/>
                      </a:rPr>
                      <m:t>𝑲𝑵</m:t>
                    </m:r>
                    <m:r>
                      <a:rPr lang="es-MX" sz="1400" b="1" i="1" smtClean="0">
                        <a:latin typeface="Cambria Math" panose="02040503050406030204" pitchFamily="18" charset="0"/>
                      </a:rPr>
                      <m:t>       </m:t>
                    </m:r>
                  </m:oMath>
                </a14:m>
                <a:r>
                  <a:rPr lang="es-MX" sz="1400" b="1" i="1" dirty="0" smtClean="0">
                    <a:latin typeface="Cambria Math" panose="02040503050406030204" pitchFamily="18" charset="0"/>
                  </a:rPr>
                  <a:t>   </a:t>
                </a:r>
              </a:p>
              <a:p>
                <a:endParaRPr lang="es-MX" sz="1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MX" sz="1400" b="1" i="1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s-MX" sz="1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s-MX" sz="1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MX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MX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MX" sz="1400" b="1" i="1" smtClean="0"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s-MX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MX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MX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MX" sz="1400" b="1" i="1" smtClean="0">
                          <a:latin typeface="Cambria Math" panose="02040503050406030204" pitchFamily="18" charset="0"/>
                        </a:rPr>
                        <m:t>𝟒𝟓</m:t>
                      </m:r>
                      <m:r>
                        <a:rPr lang="es-MX" sz="1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MX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MX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MX" sz="14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s-MX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1400" b="1" i="1" smtClean="0">
                          <a:latin typeface="Cambria Math" panose="02040503050406030204" pitchFamily="18" charset="0"/>
                        </a:rPr>
                        <m:t>𝑲𝑵</m:t>
                      </m:r>
                    </m:oMath>
                  </m:oMathPara>
                </a14:m>
                <a:endParaRPr lang="es-MX" sz="1400" b="1" dirty="0" smtClean="0"/>
              </a:p>
              <a:p>
                <a:pPr/>
                <a:endParaRPr lang="es-MX" sz="1400" b="1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MX" sz="1400" b="1" i="1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s-MX" sz="1400" b="1" i="1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s-MX" sz="1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s-MX" sz="1400" b="1" i="1" smtClean="0">
                          <a:latin typeface="Cambria Math" panose="02040503050406030204" pitchFamily="18" charset="0"/>
                        </a:rPr>
                        <m:t>𝑲𝑵𝒎</m:t>
                      </m:r>
                    </m:oMath>
                  </m:oMathPara>
                </a14:m>
                <a:endParaRPr lang="es-MX" sz="1400" b="1" dirty="0"/>
              </a:p>
            </p:txBody>
          </p:sp>
        </mc:Choice>
        <mc:Fallback>
          <p:sp>
            <p:nvSpPr>
              <p:cNvPr id="25" name="Cuadro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933" y="3598263"/>
                <a:ext cx="3881729" cy="11695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uadroTexto 25"/>
              <p:cNvSpPr txBox="1"/>
              <p:nvPr/>
            </p:nvSpPr>
            <p:spPr>
              <a:xfrm>
                <a:off x="4932616" y="1812420"/>
                <a:ext cx="3240018" cy="2063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s-AR" i="1" dirty="0" smtClean="0">
                        <a:latin typeface="Cambria Math"/>
                        <a:ea typeface="Cambria Math"/>
                      </a:rPr>
                      <m:t>√(</m:t>
                    </m:r>
                    <m:sSup>
                      <m:sSupPr>
                        <m:ctrlPr>
                          <a:rPr lang="es-AR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MX" b="0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4</m:t>
                        </m:r>
                      </m:e>
                      <m:sup>
                        <m:r>
                          <a:rPr lang="es-AR" i="1" dirty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  <m:r>
                      <m:rPr>
                        <m:nor/>
                      </m:rPr>
                      <a:rPr lang="es-AR" dirty="0"/>
                      <m:t>+ </m:t>
                    </m:r>
                    <m:sSup>
                      <m:sSupPr>
                        <m:ctrlPr>
                          <a:rPr lang="es-AR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MX" i="1" dirty="0">
                            <a:latin typeface="Cambria Math" panose="02040503050406030204" pitchFamily="18" charset="0"/>
                            <a:ea typeface="Cambria Math"/>
                          </a:rPr>
                          <m:t>(</m:t>
                        </m:r>
                        <m:r>
                          <a:rPr lang="es-MX" b="0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  <m:r>
                          <a:rPr lang="es-MX" i="1" dirty="0">
                            <a:latin typeface="Cambria Math" panose="02040503050406030204" pitchFamily="18" charset="0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s-AR" i="1" dirty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  <m:r>
                      <m:rPr>
                        <m:nor/>
                      </m:rPr>
                      <a:rPr lang="es-AR" dirty="0"/>
                      <m:t>)=</m:t>
                    </m:r>
                  </m:oMath>
                </a14:m>
                <a:r>
                  <a:rPr lang="en-US" dirty="0" smtClean="0"/>
                  <a:t> Diagonal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𝐹</m:t>
                          </m:r>
                          <m:r>
                            <a:rPr lang="es-AR" i="1">
                              <a:latin typeface="Cambria Math"/>
                              <a:ea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s-AR" i="1">
                              <a:latin typeface="Cambria Math"/>
                              <a:ea typeface="Cambria Math"/>
                              <a:sym typeface="Symbol"/>
                            </a:rPr>
                            <m:t>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𝐹</m:t>
                          </m:r>
                          <m:r>
                            <a:rPr lang="es-AR" i="1">
                              <a:latin typeface="Cambria Math"/>
                              <a:ea typeface="Cambria Math"/>
                              <a:sym typeface="Symbol"/>
                            </a:rPr>
                            <m:t></m:t>
                          </m:r>
                        </m:den>
                      </m:f>
                      <m:r>
                        <a:rPr lang="es-MX" b="0" i="1" smtClean="0">
                          <a:latin typeface="Cambria Math" panose="02040503050406030204" pitchFamily="18" charset="0"/>
                          <a:ea typeface="Cambria Math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s-AR" i="1">
                              <a:latin typeface="Cambria Math"/>
                              <a:ea typeface="Cambria Math"/>
                              <a:sym typeface="Symbol"/>
                            </a:rPr>
                            <m:t>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𝐷</m:t>
                          </m:r>
                          <m:r>
                            <a:rPr lang="es-AR" i="1">
                              <a:latin typeface="Cambria Math"/>
                              <a:ea typeface="Cambria Math"/>
                              <a:sym typeface="Symbol"/>
                            </a:rPr>
                            <m:t>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MX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/>
                              <a:sym typeface="Symbol"/>
                            </a:rPr>
                            <m:t>4,47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/>
                              <a:sym typeface="Symbol"/>
                            </a:rPr>
                            <m:t>𝑚</m:t>
                          </m:r>
                        </m:den>
                      </m:f>
                      <m:r>
                        <a:rPr lang="es-MX" b="0" i="1" smtClean="0">
                          <a:latin typeface="Cambria Math" panose="02040503050406030204" pitchFamily="18" charset="0"/>
                          <a:ea typeface="Cambria Math"/>
                          <a:sym typeface="Symbol"/>
                        </a:rPr>
                        <m:t>∗1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/>
                          <a:sym typeface="Symbol"/>
                        </a:rPr>
                        <m:t>𝐾𝑁</m:t>
                      </m:r>
                    </m:oMath>
                  </m:oMathPara>
                </a14:m>
                <a:endParaRPr lang="es-MX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i="1">
                          <a:latin typeface="Cambria Math" panose="02040503050406030204" pitchFamily="18" charset="0"/>
                        </a:rPr>
                        <m:t>𝐹𝑦</m:t>
                      </m:r>
                      <m:r>
                        <a:rPr lang="es-MX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/>
                        </a:rPr>
                        <m:t>0,45 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/>
                        </a:rPr>
                        <m:t>𝐾𝑁</m:t>
                      </m:r>
                    </m:oMath>
                  </m:oMathPara>
                </a14:m>
                <a:endParaRPr lang="es-MX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MX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i="1">
                          <a:latin typeface="Cambria Math" panose="02040503050406030204" pitchFamily="18" charset="0"/>
                          <a:ea typeface="Cambria Math"/>
                        </a:rPr>
                        <m:t>0,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/>
                        </a:rPr>
                        <m:t>9</m:t>
                      </m:r>
                      <m:r>
                        <a:rPr lang="es-MX" i="1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s-MX" i="1">
                          <a:latin typeface="Cambria Math" panose="02040503050406030204" pitchFamily="18" charset="0"/>
                          <a:ea typeface="Cambria Math"/>
                        </a:rPr>
                        <m:t>𝐾𝑁</m:t>
                      </m:r>
                    </m:oMath>
                  </m:oMathPara>
                </a14:m>
                <a:endParaRPr lang="es-MX" dirty="0"/>
              </a:p>
            </p:txBody>
          </p:sp>
        </mc:Choice>
        <mc:Fallback>
          <p:sp>
            <p:nvSpPr>
              <p:cNvPr id="26" name="Cuadro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616" y="1812420"/>
                <a:ext cx="3240018" cy="2063706"/>
              </a:xfrm>
              <a:prstGeom prst="rect">
                <a:avLst/>
              </a:prstGeom>
              <a:blipFill>
                <a:blip r:embed="rId4"/>
                <a:stretch>
                  <a:fillRect l="-752" t="-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ángulo 26"/>
              <p:cNvSpPr/>
              <p:nvPr/>
            </p:nvSpPr>
            <p:spPr>
              <a:xfrm>
                <a:off x="4869271" y="3922034"/>
                <a:ext cx="4388498" cy="1488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02336" lvl="1" indent="0">
                  <a:buNone/>
                </a:pPr>
                <a14:m>
                  <m:oMath xmlns:m="http://schemas.openxmlformats.org/officeDocument/2006/math">
                    <m:r>
                      <a:rPr lang="es-AR" sz="1600" i="1" dirty="0" smtClean="0">
                        <a:latin typeface="Cambria Math"/>
                        <a:sym typeface="Symbol"/>
                      </a:rPr>
                      <m:t></m:t>
                    </m:r>
                    <m:r>
                      <a:rPr lang="es-AR" sz="1600" i="1" dirty="0">
                        <a:latin typeface="Cambria Math"/>
                      </a:rPr>
                      <m:t>𝑅</m:t>
                    </m:r>
                    <m:r>
                      <a:rPr lang="es-AR" sz="1600" i="1" dirty="0">
                        <a:latin typeface="Cambria Math"/>
                        <a:sym typeface="Symbol"/>
                      </a:rPr>
                      <m:t></m:t>
                    </m:r>
                    <m:r>
                      <a:rPr lang="es-AR" sz="1600" i="1" dirty="0">
                        <a:latin typeface="Cambria Math"/>
                      </a:rPr>
                      <m:t>=</m:t>
                    </m:r>
                    <m:r>
                      <a:rPr lang="es-AR" sz="1600" i="1" dirty="0">
                        <a:latin typeface="Cambria Math"/>
                        <a:ea typeface="Cambria Math"/>
                      </a:rPr>
                      <m:t>√(</m:t>
                    </m:r>
                    <m:sSup>
                      <m:sSupPr>
                        <m:ctrlPr>
                          <a:rPr lang="es-AR" sz="16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AR" sz="1600" i="1" dirty="0">
                            <a:latin typeface="Cambria Math"/>
                            <a:ea typeface="Cambria Math"/>
                          </a:rPr>
                          <m:t>𝑅𝑥</m:t>
                        </m:r>
                      </m:e>
                      <m:sup>
                        <m:r>
                          <a:rPr lang="es-AR" sz="1600" i="1" dirty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s-AR" sz="1600" dirty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16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AR" sz="1600" i="1" dirty="0">
                            <a:latin typeface="Cambria Math"/>
                            <a:ea typeface="Cambria Math"/>
                          </a:rPr>
                          <m:t>𝑅𝑦</m:t>
                        </m:r>
                      </m:e>
                      <m:sup>
                        <m:r>
                          <a:rPr lang="es-AR" sz="1600" i="1" dirty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s-AR" sz="1600" dirty="0" smtClean="0"/>
                  <a:t>)= </a:t>
                </a:r>
                <a14:m>
                  <m:oMath xmlns:m="http://schemas.openxmlformats.org/officeDocument/2006/math">
                    <m:r>
                      <a:rPr lang="es-AR" sz="1600" i="1" dirty="0">
                        <a:latin typeface="Cambria Math"/>
                        <a:ea typeface="Cambria Math"/>
                      </a:rPr>
                      <m:t>√(</m:t>
                    </m:r>
                    <m:sSup>
                      <m:sSupPr>
                        <m:ctrlPr>
                          <a:rPr lang="es-AR" sz="16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MX" sz="16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1,1</m:t>
                        </m:r>
                      </m:e>
                      <m:sup>
                        <m:r>
                          <a:rPr lang="es-AR" sz="1600" i="1" dirty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s-AR" sz="1600" dirty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16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MX" sz="16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(−0,6</m:t>
                        </m:r>
                        <m:r>
                          <a:rPr lang="es-MX" sz="16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s-AR" sz="1600" i="1" dirty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s-AR" sz="1600" dirty="0" smtClean="0"/>
                  <a:t>)=</a:t>
                </a:r>
              </a:p>
              <a:p>
                <a:pPr marL="402336" lvl="1" indent="0">
                  <a:buNone/>
                </a:pPr>
                <a:r>
                  <a:rPr lang="es-AR" sz="1600" dirty="0"/>
                  <a:t> </a:t>
                </a:r>
                <a:r>
                  <a:rPr lang="es-AR" sz="1600" dirty="0" smtClean="0"/>
                  <a:t>      = </a:t>
                </a:r>
                <a14:m>
                  <m:oMath xmlns:m="http://schemas.openxmlformats.org/officeDocument/2006/math">
                    <m:r>
                      <a:rPr lang="es-MX" sz="1600" b="0" i="1" smtClean="0">
                        <a:latin typeface="Cambria Math" panose="02040503050406030204" pitchFamily="18" charset="0"/>
                      </a:rPr>
                      <m:t>1,25 </m:t>
                    </m:r>
                    <m:r>
                      <a:rPr lang="es-MX" sz="1600" b="0" i="1" smtClean="0">
                        <a:latin typeface="Cambria Math" panose="02040503050406030204" pitchFamily="18" charset="0"/>
                      </a:rPr>
                      <m:t>𝐾𝑁</m:t>
                    </m:r>
                  </m:oMath>
                </a14:m>
                <a:endParaRPr lang="es-AR" sz="1600" dirty="0" smtClean="0"/>
              </a:p>
              <a:p>
                <a:pPr marL="402336" lvl="1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s-AR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AR" sz="16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s-AR" sz="1600" i="1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s-AR" sz="1600" i="1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s-AR" sz="16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s-AR" sz="1600" i="1">
                                <a:latin typeface="Cambria Math"/>
                                <a:ea typeface="Cambria Math"/>
                              </a:rPr>
                              <m:t>𝑅𝑥</m:t>
                            </m:r>
                          </m:num>
                          <m:den>
                            <m:r>
                              <a:rPr lang="es-AR" sz="1600" i="1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  <m:r>
                              <a:rPr lang="es-AR" sz="1600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  <m:r>
                              <a:rPr lang="es-AR" sz="1600" i="1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</m:den>
                        </m:f>
                      </m:e>
                    </m:func>
                  </m:oMath>
                </a14:m>
                <a:r>
                  <a:rPr lang="es-AR" sz="1600" dirty="0"/>
                  <a:t> </a:t>
                </a:r>
                <a:r>
                  <a:rPr lang="es-AR" sz="16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s-MX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1,1</m:t>
                        </m:r>
                      </m:num>
                      <m:den>
                        <m:r>
                          <a:rPr lang="es-AR" sz="1600" i="1">
                            <a:latin typeface="Cambria Math"/>
                            <a:ea typeface="Cambria Math"/>
                            <a:sym typeface="Symbol"/>
                          </a:rPr>
                          <m:t></m:t>
                        </m:r>
                        <m:r>
                          <a:rPr lang="es-MX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1,25</m:t>
                        </m:r>
                        <m:r>
                          <a:rPr lang="es-AR" sz="1600" i="1">
                            <a:latin typeface="Cambria Math"/>
                            <a:ea typeface="Cambria Math"/>
                            <a:sym typeface="Symbol"/>
                          </a:rPr>
                          <m:t></m:t>
                        </m:r>
                      </m:den>
                    </m:f>
                  </m:oMath>
                </a14:m>
                <a:r>
                  <a:rPr lang="es-AR" sz="1600" dirty="0" smtClean="0"/>
                  <a:t> = 0,88</a:t>
                </a:r>
              </a:p>
              <a:p>
                <a:pPr marL="402336" lvl="1" indent="0">
                  <a:buNone/>
                </a:pPr>
                <a:endParaRPr lang="es-AR" sz="1600" dirty="0" smtClean="0"/>
              </a:p>
              <a:p>
                <a:pPr marL="40233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600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s-AR" sz="1600" i="1">
                          <a:latin typeface="Cambria Math"/>
                          <a:ea typeface="Cambria Math"/>
                        </a:rPr>
                        <m:t>=28° </m:t>
                      </m:r>
                    </m:oMath>
                  </m:oMathPara>
                </a14:m>
                <a:endParaRPr lang="es-AR" sz="1600" dirty="0"/>
              </a:p>
            </p:txBody>
          </p:sp>
        </mc:Choice>
        <mc:Fallback>
          <p:sp>
            <p:nvSpPr>
              <p:cNvPr id="27" name="Rectá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271" y="3922034"/>
                <a:ext cx="4388498" cy="14889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969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59" grpId="0" animBg="1"/>
      <p:bldP spid="24" grpId="0"/>
      <p:bldP spid="25" grpId="0"/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530040" cy="994122"/>
          </a:xfrm>
        </p:spPr>
        <p:txBody>
          <a:bodyPr>
            <a:normAutofit fontScale="90000"/>
          </a:bodyPr>
          <a:lstStyle/>
          <a:p>
            <a:r>
              <a:rPr lang="es-AR" dirty="0"/>
              <a:t>SISTEMA </a:t>
            </a:r>
            <a:r>
              <a:rPr lang="es-AR" dirty="0" smtClean="0"/>
              <a:t>DE FUERZAS EN PLANO</a:t>
            </a:r>
            <a:endParaRPr lang="es-AR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403648" y="1052736"/>
            <a:ext cx="7498080" cy="504056"/>
          </a:xfrm>
        </p:spPr>
        <p:txBody>
          <a:bodyPr>
            <a:normAutofit fontScale="92500"/>
          </a:bodyPr>
          <a:lstStyle/>
          <a:p>
            <a:pPr marL="82296" lvl="1" indent="0">
              <a:spcBef>
                <a:spcPts val="600"/>
              </a:spcBef>
              <a:buSzPct val="80000"/>
              <a:buNone/>
            </a:pPr>
            <a:r>
              <a:rPr lang="es-AR" sz="2400" b="1" dirty="0" smtClean="0"/>
              <a:t>EJERCICIO: </a:t>
            </a:r>
            <a:r>
              <a:rPr lang="es-AR" sz="2400" dirty="0" smtClean="0"/>
              <a:t>Reducir el Sistema de Fuerzas </a:t>
            </a:r>
            <a:r>
              <a:rPr lang="es-AR" sz="2400" dirty="0" smtClean="0"/>
              <a:t>Plano al </a:t>
            </a:r>
            <a:r>
              <a:rPr lang="es-AR" sz="2400" dirty="0" err="1" smtClean="0"/>
              <a:t>Pto</a:t>
            </a:r>
            <a:r>
              <a:rPr lang="es-AR" sz="2400" dirty="0" smtClean="0"/>
              <a:t> A</a:t>
            </a:r>
            <a:endParaRPr lang="es-AR" sz="2400" dirty="0"/>
          </a:p>
          <a:p>
            <a:pPr marL="82296" indent="0">
              <a:buNone/>
            </a:pPr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1907704" y="2050329"/>
            <a:ext cx="2016224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upo 33"/>
          <p:cNvGrpSpPr/>
          <p:nvPr/>
        </p:nvGrpSpPr>
        <p:grpSpPr>
          <a:xfrm>
            <a:off x="7767414" y="1854294"/>
            <a:ext cx="992272" cy="924985"/>
            <a:chOff x="5369561" y="2322589"/>
            <a:chExt cx="992272" cy="924985"/>
          </a:xfrm>
        </p:grpSpPr>
        <p:sp>
          <p:nvSpPr>
            <p:cNvPr id="35" name="CuadroTexto 34"/>
            <p:cNvSpPr txBox="1"/>
            <p:nvPr/>
          </p:nvSpPr>
          <p:spPr>
            <a:xfrm>
              <a:off x="5420927" y="2322589"/>
              <a:ext cx="513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>
                  <a:solidFill>
                    <a:srgbClr val="FF0000"/>
                  </a:solidFill>
                </a:rPr>
                <a:t>y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36" name="Conector recto 35"/>
            <p:cNvCxnSpPr/>
            <p:nvPr/>
          </p:nvCxnSpPr>
          <p:spPr>
            <a:xfrm>
              <a:off x="5414507" y="2547168"/>
              <a:ext cx="6420" cy="700406"/>
            </a:xfrm>
            <a:prstGeom prst="line">
              <a:avLst/>
            </a:prstGeom>
            <a:ln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/>
            <p:cNvCxnSpPr/>
            <p:nvPr/>
          </p:nvCxnSpPr>
          <p:spPr>
            <a:xfrm>
              <a:off x="5369561" y="3208112"/>
              <a:ext cx="720000" cy="0"/>
            </a:xfrm>
            <a:prstGeom prst="line">
              <a:avLst/>
            </a:prstGeom>
            <a:ln w="12700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CuadroTexto 38"/>
            <p:cNvSpPr txBox="1"/>
            <p:nvPr/>
          </p:nvSpPr>
          <p:spPr>
            <a:xfrm>
              <a:off x="5848705" y="2897091"/>
              <a:ext cx="513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>
                  <a:solidFill>
                    <a:srgbClr val="FF0000"/>
                  </a:solidFill>
                </a:rPr>
                <a:t>x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" name="CuadroTexto 5"/>
          <p:cNvSpPr txBox="1"/>
          <p:nvPr/>
        </p:nvSpPr>
        <p:spPr>
          <a:xfrm>
            <a:off x="3939145" y="2204618"/>
            <a:ext cx="73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2m</a:t>
            </a:r>
            <a:endParaRPr lang="en-US" dirty="0"/>
          </a:p>
        </p:txBody>
      </p:sp>
      <p:sp>
        <p:nvSpPr>
          <p:cNvPr id="41" name="CuadroTexto 40"/>
          <p:cNvSpPr txBox="1"/>
          <p:nvPr/>
        </p:nvSpPr>
        <p:spPr>
          <a:xfrm>
            <a:off x="2313101" y="1696232"/>
            <a:ext cx="73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4m</a:t>
            </a:r>
            <a:endParaRPr lang="en-US" dirty="0"/>
          </a:p>
        </p:txBody>
      </p:sp>
      <p:cxnSp>
        <p:nvCxnSpPr>
          <p:cNvPr id="42" name="Conector recto de flecha 41"/>
          <p:cNvCxnSpPr/>
          <p:nvPr/>
        </p:nvCxnSpPr>
        <p:spPr>
          <a:xfrm flipV="1">
            <a:off x="1115616" y="2974293"/>
            <a:ext cx="589322" cy="121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1 Flecha circular"/>
          <p:cNvSpPr/>
          <p:nvPr/>
        </p:nvSpPr>
        <p:spPr>
          <a:xfrm rot="1563224" flipH="1">
            <a:off x="8012969" y="2064967"/>
            <a:ext cx="607824" cy="727867"/>
          </a:xfrm>
          <a:prstGeom prst="circularArrow">
            <a:avLst>
              <a:gd name="adj1" fmla="val 0"/>
              <a:gd name="adj2" fmla="val 1933194"/>
              <a:gd name="adj3" fmla="val 176307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4" name="42 CuadroTexto"/>
          <p:cNvSpPr txBox="1"/>
          <p:nvPr/>
        </p:nvSpPr>
        <p:spPr>
          <a:xfrm>
            <a:off x="8146782" y="2153187"/>
            <a:ext cx="467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+</a:t>
            </a:r>
            <a:endParaRPr lang="es-AR" sz="2400" dirty="0"/>
          </a:p>
        </p:txBody>
      </p:sp>
      <p:sp>
        <p:nvSpPr>
          <p:cNvPr id="48" name="CuadroTexto 47"/>
          <p:cNvSpPr txBox="1"/>
          <p:nvPr/>
        </p:nvSpPr>
        <p:spPr>
          <a:xfrm>
            <a:off x="4018681" y="4386826"/>
            <a:ext cx="949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1,1 KN</a:t>
            </a:r>
            <a:endParaRPr lang="en-US" dirty="0"/>
          </a:p>
        </p:txBody>
      </p:sp>
      <p:cxnSp>
        <p:nvCxnSpPr>
          <p:cNvPr id="49" name="Conector recto de flecha 48"/>
          <p:cNvCxnSpPr/>
          <p:nvPr/>
        </p:nvCxnSpPr>
        <p:spPr>
          <a:xfrm>
            <a:off x="3922970" y="1520788"/>
            <a:ext cx="0" cy="44767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uadroTexto 51"/>
          <p:cNvSpPr txBox="1"/>
          <p:nvPr/>
        </p:nvSpPr>
        <p:spPr>
          <a:xfrm>
            <a:off x="3929391" y="1495827"/>
            <a:ext cx="129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0,15 KN</a:t>
            </a:r>
            <a:endParaRPr lang="en-US" dirty="0"/>
          </a:p>
        </p:txBody>
      </p:sp>
      <p:cxnSp>
        <p:nvCxnSpPr>
          <p:cNvPr id="53" name="Conector recto de flecha 52"/>
          <p:cNvCxnSpPr/>
          <p:nvPr/>
        </p:nvCxnSpPr>
        <p:spPr>
          <a:xfrm>
            <a:off x="3899482" y="2986187"/>
            <a:ext cx="593880" cy="3115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uadroTexto 56"/>
          <p:cNvSpPr txBox="1"/>
          <p:nvPr/>
        </p:nvSpPr>
        <p:spPr>
          <a:xfrm>
            <a:off x="4213662" y="2801521"/>
            <a:ext cx="129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 KN</a:t>
            </a:r>
            <a:endParaRPr lang="en-US" dirty="0"/>
          </a:p>
        </p:txBody>
      </p:sp>
      <p:sp>
        <p:nvSpPr>
          <p:cNvPr id="59" name="41 Flecha circular"/>
          <p:cNvSpPr/>
          <p:nvPr/>
        </p:nvSpPr>
        <p:spPr>
          <a:xfrm rot="1563224" flipH="1">
            <a:off x="2470604" y="2154324"/>
            <a:ext cx="607824" cy="727867"/>
          </a:xfrm>
          <a:prstGeom prst="circularArrow">
            <a:avLst>
              <a:gd name="adj1" fmla="val 0"/>
              <a:gd name="adj2" fmla="val 1933194"/>
              <a:gd name="adj3" fmla="val 176307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2980030" y="2148926"/>
            <a:ext cx="949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 </a:t>
            </a:r>
            <a:r>
              <a:rPr lang="es-MX" dirty="0" err="1" smtClean="0"/>
              <a:t>KNm</a:t>
            </a:r>
            <a:endParaRPr lang="en-US" dirty="0"/>
          </a:p>
        </p:txBody>
      </p:sp>
      <p:sp>
        <p:nvSpPr>
          <p:cNvPr id="61" name="CuadroTexto 60"/>
          <p:cNvSpPr txBox="1"/>
          <p:nvPr/>
        </p:nvSpPr>
        <p:spPr>
          <a:xfrm>
            <a:off x="3670230" y="3001095"/>
            <a:ext cx="363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ángulo 26"/>
              <p:cNvSpPr/>
              <p:nvPr/>
            </p:nvSpPr>
            <p:spPr>
              <a:xfrm>
                <a:off x="4998599" y="2864783"/>
                <a:ext cx="4388498" cy="1488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02336" lvl="1" indent="0">
                  <a:buNone/>
                </a:pPr>
                <a14:m>
                  <m:oMath xmlns:m="http://schemas.openxmlformats.org/officeDocument/2006/math">
                    <m:r>
                      <a:rPr lang="es-AR" sz="1600" i="1" dirty="0" smtClean="0">
                        <a:latin typeface="Cambria Math"/>
                        <a:sym typeface="Symbol"/>
                      </a:rPr>
                      <m:t></m:t>
                    </m:r>
                    <m:r>
                      <a:rPr lang="es-AR" sz="1600" i="1" dirty="0">
                        <a:latin typeface="Cambria Math"/>
                      </a:rPr>
                      <m:t>𝑅</m:t>
                    </m:r>
                    <m:r>
                      <a:rPr lang="es-AR" sz="1600" i="1" dirty="0">
                        <a:latin typeface="Cambria Math"/>
                        <a:sym typeface="Symbol"/>
                      </a:rPr>
                      <m:t></m:t>
                    </m:r>
                    <m:r>
                      <a:rPr lang="es-AR" sz="1600" i="1" dirty="0">
                        <a:latin typeface="Cambria Math"/>
                      </a:rPr>
                      <m:t>=</m:t>
                    </m:r>
                    <m:r>
                      <a:rPr lang="es-AR" sz="1600" i="1" dirty="0">
                        <a:latin typeface="Cambria Math"/>
                        <a:ea typeface="Cambria Math"/>
                      </a:rPr>
                      <m:t>√(</m:t>
                    </m:r>
                    <m:sSup>
                      <m:sSupPr>
                        <m:ctrlPr>
                          <a:rPr lang="es-AR" sz="16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AR" sz="1600" i="1" dirty="0">
                            <a:latin typeface="Cambria Math"/>
                            <a:ea typeface="Cambria Math"/>
                          </a:rPr>
                          <m:t>𝑅𝑥</m:t>
                        </m:r>
                      </m:e>
                      <m:sup>
                        <m:r>
                          <a:rPr lang="es-AR" sz="1600" i="1" dirty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s-AR" sz="1600" dirty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16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AR" sz="1600" i="1" dirty="0">
                            <a:latin typeface="Cambria Math"/>
                            <a:ea typeface="Cambria Math"/>
                          </a:rPr>
                          <m:t>𝑅𝑦</m:t>
                        </m:r>
                      </m:e>
                      <m:sup>
                        <m:r>
                          <a:rPr lang="es-AR" sz="1600" i="1" dirty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s-AR" sz="1600" dirty="0" smtClean="0"/>
                  <a:t>)= </a:t>
                </a:r>
                <a14:m>
                  <m:oMath xmlns:m="http://schemas.openxmlformats.org/officeDocument/2006/math">
                    <m:r>
                      <a:rPr lang="es-AR" sz="1600" i="1" dirty="0">
                        <a:latin typeface="Cambria Math"/>
                        <a:ea typeface="Cambria Math"/>
                      </a:rPr>
                      <m:t>√(</m:t>
                    </m:r>
                    <m:sSup>
                      <m:sSupPr>
                        <m:ctrlPr>
                          <a:rPr lang="es-AR" sz="16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MX" sz="16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1,1</m:t>
                        </m:r>
                      </m:e>
                      <m:sup>
                        <m:r>
                          <a:rPr lang="es-AR" sz="1600" i="1" dirty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s-AR" sz="1600" dirty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16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MX" sz="16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(−0,6</m:t>
                        </m:r>
                        <m:r>
                          <a:rPr lang="es-MX" sz="16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s-AR" sz="1600" i="1" dirty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s-AR" sz="1600" dirty="0" smtClean="0"/>
                  <a:t>)=</a:t>
                </a:r>
              </a:p>
              <a:p>
                <a:pPr marL="402336" lvl="1" indent="0">
                  <a:buNone/>
                </a:pPr>
                <a:r>
                  <a:rPr lang="es-AR" sz="1600" dirty="0"/>
                  <a:t> </a:t>
                </a:r>
                <a:r>
                  <a:rPr lang="es-AR" sz="1600" dirty="0" smtClean="0"/>
                  <a:t>      = </a:t>
                </a:r>
                <a14:m>
                  <m:oMath xmlns:m="http://schemas.openxmlformats.org/officeDocument/2006/math">
                    <m:r>
                      <a:rPr lang="es-MX" sz="1600" b="0" i="1" smtClean="0">
                        <a:latin typeface="Cambria Math" panose="02040503050406030204" pitchFamily="18" charset="0"/>
                      </a:rPr>
                      <m:t>1,25 </m:t>
                    </m:r>
                    <m:r>
                      <a:rPr lang="es-MX" sz="1600" b="0" i="1" smtClean="0">
                        <a:latin typeface="Cambria Math" panose="02040503050406030204" pitchFamily="18" charset="0"/>
                      </a:rPr>
                      <m:t>𝐾𝑁</m:t>
                    </m:r>
                  </m:oMath>
                </a14:m>
                <a:endParaRPr lang="es-AR" sz="1600" dirty="0" smtClean="0"/>
              </a:p>
              <a:p>
                <a:pPr marL="402336" lvl="1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s-AR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AR" sz="16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s-AR" sz="1600" i="1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s-AR" sz="1600" i="1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s-AR" sz="16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s-AR" sz="1600" i="1">
                                <a:latin typeface="Cambria Math"/>
                                <a:ea typeface="Cambria Math"/>
                              </a:rPr>
                              <m:t>𝑅𝑥</m:t>
                            </m:r>
                          </m:num>
                          <m:den>
                            <m:r>
                              <a:rPr lang="es-AR" sz="1600" i="1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  <m:r>
                              <a:rPr lang="es-AR" sz="1600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  <m:r>
                              <a:rPr lang="es-AR" sz="1600" i="1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</m:den>
                        </m:f>
                      </m:e>
                    </m:func>
                  </m:oMath>
                </a14:m>
                <a:r>
                  <a:rPr lang="es-AR" sz="1600" dirty="0"/>
                  <a:t> </a:t>
                </a:r>
                <a:r>
                  <a:rPr lang="es-AR" sz="16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s-MX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1,1</m:t>
                        </m:r>
                      </m:num>
                      <m:den>
                        <m:r>
                          <a:rPr lang="es-AR" sz="1600" i="1">
                            <a:latin typeface="Cambria Math"/>
                            <a:ea typeface="Cambria Math"/>
                            <a:sym typeface="Symbol"/>
                          </a:rPr>
                          <m:t></m:t>
                        </m:r>
                        <m:r>
                          <a:rPr lang="es-MX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1,25</m:t>
                        </m:r>
                        <m:r>
                          <a:rPr lang="es-AR" sz="1600" i="1">
                            <a:latin typeface="Cambria Math"/>
                            <a:ea typeface="Cambria Math"/>
                            <a:sym typeface="Symbol"/>
                          </a:rPr>
                          <m:t></m:t>
                        </m:r>
                      </m:den>
                    </m:f>
                  </m:oMath>
                </a14:m>
                <a:r>
                  <a:rPr lang="es-AR" sz="1600" dirty="0" smtClean="0"/>
                  <a:t> = 0,88</a:t>
                </a:r>
              </a:p>
              <a:p>
                <a:pPr marL="402336" lvl="1" indent="0">
                  <a:buNone/>
                </a:pPr>
                <a:endParaRPr lang="es-AR" sz="1600" dirty="0" smtClean="0"/>
              </a:p>
              <a:p>
                <a:pPr marL="40233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60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s-AR" sz="1600" i="1" smtClean="0">
                          <a:latin typeface="Cambria Math"/>
                          <a:ea typeface="Cambria Math"/>
                        </a:rPr>
                        <m:t>=28° </m:t>
                      </m:r>
                    </m:oMath>
                  </m:oMathPara>
                </a14:m>
                <a:endParaRPr lang="es-AR" sz="1600" dirty="0"/>
              </a:p>
            </p:txBody>
          </p:sp>
        </mc:Choice>
        <mc:Fallback>
          <p:sp>
            <p:nvSpPr>
              <p:cNvPr id="27" name="Rectá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599" y="2864783"/>
                <a:ext cx="4388498" cy="14889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ángulo 27"/>
          <p:cNvSpPr/>
          <p:nvPr/>
        </p:nvSpPr>
        <p:spPr>
          <a:xfrm>
            <a:off x="1860509" y="3904921"/>
            <a:ext cx="2016224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Conector recto de flecha 28"/>
          <p:cNvCxnSpPr/>
          <p:nvPr/>
        </p:nvCxnSpPr>
        <p:spPr>
          <a:xfrm flipV="1">
            <a:off x="3883502" y="4834955"/>
            <a:ext cx="589322" cy="1214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CuadroTexto 29"/>
              <p:cNvSpPr txBox="1"/>
              <p:nvPr/>
            </p:nvSpPr>
            <p:spPr>
              <a:xfrm>
                <a:off x="5168668" y="1586711"/>
                <a:ext cx="1640233" cy="73866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sz="1400" b="1" i="1" smtClean="0">
                        <a:latin typeface="Cambria Math" panose="02040503050406030204" pitchFamily="18" charset="0"/>
                      </a:rPr>
                      <m:t>𝑹𝒙</m:t>
                    </m:r>
                    <m:r>
                      <a:rPr lang="es-MX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sz="1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s-MX" sz="1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MX" sz="1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s-MX" sz="1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MX" sz="1400" b="1" i="1" smtClean="0">
                        <a:latin typeface="Cambria Math" panose="02040503050406030204" pitchFamily="18" charset="0"/>
                      </a:rPr>
                      <m:t>𝑲𝑵</m:t>
                    </m:r>
                    <m:r>
                      <a:rPr lang="es-MX" sz="1400" b="1" i="1" smtClean="0">
                        <a:latin typeface="Cambria Math" panose="02040503050406030204" pitchFamily="18" charset="0"/>
                      </a:rPr>
                      <m:t>       </m:t>
                    </m:r>
                  </m:oMath>
                </a14:m>
                <a:r>
                  <a:rPr lang="es-MX" sz="1400" b="1" i="1" dirty="0" smtClean="0">
                    <a:latin typeface="Cambria Math" panose="02040503050406030204" pitchFamily="18" charset="0"/>
                  </a:rPr>
                  <a:t> 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MX" sz="1400" b="1" i="1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s-MX" sz="1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s-MX" sz="1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MX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MX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MX" sz="14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s-MX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1400" b="1" i="1" smtClean="0">
                          <a:latin typeface="Cambria Math" panose="02040503050406030204" pitchFamily="18" charset="0"/>
                        </a:rPr>
                        <m:t>𝑲𝑵</m:t>
                      </m:r>
                    </m:oMath>
                  </m:oMathPara>
                </a14:m>
                <a:endParaRPr lang="es-MX" sz="14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MX" sz="1400" b="1" i="1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s-MX" sz="1400" b="1" i="1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s-MX" sz="1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s-MX" sz="1400" b="1" i="1" smtClean="0">
                          <a:latin typeface="Cambria Math" panose="02040503050406030204" pitchFamily="18" charset="0"/>
                        </a:rPr>
                        <m:t>𝑲𝑵𝒎</m:t>
                      </m:r>
                    </m:oMath>
                  </m:oMathPara>
                </a14:m>
                <a:endParaRPr lang="es-MX" sz="1400" b="1" dirty="0"/>
              </a:p>
            </p:txBody>
          </p:sp>
        </mc:Choice>
        <mc:Fallback>
          <p:sp>
            <p:nvSpPr>
              <p:cNvPr id="30" name="Cuadro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668" y="1586711"/>
                <a:ext cx="1640233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uadroTexto 30"/>
          <p:cNvSpPr txBox="1"/>
          <p:nvPr/>
        </p:nvSpPr>
        <p:spPr>
          <a:xfrm>
            <a:off x="1125029" y="2695259"/>
            <a:ext cx="949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0,2 KN</a:t>
            </a:r>
            <a:endParaRPr lang="en-US" dirty="0"/>
          </a:p>
        </p:txBody>
      </p:sp>
      <p:cxnSp>
        <p:nvCxnSpPr>
          <p:cNvPr id="32" name="Conector recto de flecha 31"/>
          <p:cNvCxnSpPr/>
          <p:nvPr/>
        </p:nvCxnSpPr>
        <p:spPr>
          <a:xfrm>
            <a:off x="3883502" y="4828538"/>
            <a:ext cx="15980" cy="583664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/>
          <p:cNvSpPr txBox="1"/>
          <p:nvPr/>
        </p:nvSpPr>
        <p:spPr>
          <a:xfrm>
            <a:off x="3909641" y="5042870"/>
            <a:ext cx="949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0,6 KN</a:t>
            </a:r>
            <a:endParaRPr lang="en-US" dirty="0"/>
          </a:p>
        </p:txBody>
      </p:sp>
      <p:sp>
        <p:nvSpPr>
          <p:cNvPr id="38" name="41 Flecha circular"/>
          <p:cNvSpPr/>
          <p:nvPr/>
        </p:nvSpPr>
        <p:spPr>
          <a:xfrm rot="1563224" flipH="1">
            <a:off x="3468373" y="4321249"/>
            <a:ext cx="607824" cy="727867"/>
          </a:xfrm>
          <a:prstGeom prst="circularArrow">
            <a:avLst>
              <a:gd name="adj1" fmla="val 0"/>
              <a:gd name="adj2" fmla="val 1933194"/>
              <a:gd name="adj3" fmla="val 176307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2837076" y="4112809"/>
            <a:ext cx="949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 </a:t>
            </a:r>
            <a:r>
              <a:rPr lang="es-MX" dirty="0" err="1" smtClean="0"/>
              <a:t>KNm</a:t>
            </a:r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1309752" y="3414419"/>
            <a:ext cx="1863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Reduccion</a:t>
            </a:r>
            <a:r>
              <a:rPr lang="es-MX" dirty="0" smtClean="0"/>
              <a:t> a </a:t>
            </a:r>
            <a:r>
              <a:rPr lang="es-MX" dirty="0" err="1" smtClean="0"/>
              <a:t>A</a:t>
            </a:r>
            <a:endParaRPr lang="en-US" dirty="0"/>
          </a:p>
        </p:txBody>
      </p:sp>
      <p:sp>
        <p:nvSpPr>
          <p:cNvPr id="45" name="Rectángulo 44"/>
          <p:cNvSpPr/>
          <p:nvPr/>
        </p:nvSpPr>
        <p:spPr>
          <a:xfrm>
            <a:off x="5580112" y="4481970"/>
            <a:ext cx="2016224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6" name="Conector recto de flecha 45"/>
          <p:cNvCxnSpPr/>
          <p:nvPr/>
        </p:nvCxnSpPr>
        <p:spPr>
          <a:xfrm>
            <a:off x="7569806" y="5412202"/>
            <a:ext cx="638600" cy="249506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uadroTexto 46"/>
          <p:cNvSpPr txBox="1"/>
          <p:nvPr/>
        </p:nvSpPr>
        <p:spPr>
          <a:xfrm>
            <a:off x="6921633" y="5536955"/>
            <a:ext cx="1286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1,25 KN</a:t>
            </a:r>
            <a:endParaRPr lang="en-US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7380312" y="5412202"/>
            <a:ext cx="2448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10"/>
              <p:cNvSpPr/>
              <p:nvPr/>
            </p:nvSpPr>
            <p:spPr>
              <a:xfrm>
                <a:off x="7624509" y="5324844"/>
                <a:ext cx="139589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0233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600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s-AR" sz="1600" i="1">
                          <a:latin typeface="Cambria Math"/>
                          <a:ea typeface="Cambria Math"/>
                        </a:rPr>
                        <m:t>=28° </m:t>
                      </m:r>
                    </m:oMath>
                  </m:oMathPara>
                </a14:m>
                <a:endParaRPr lang="es-AR" sz="1600" dirty="0"/>
              </a:p>
            </p:txBody>
          </p:sp>
        </mc:Choice>
        <mc:Fallback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4509" y="5324844"/>
                <a:ext cx="1395895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41 Flecha circular"/>
          <p:cNvSpPr/>
          <p:nvPr/>
        </p:nvSpPr>
        <p:spPr>
          <a:xfrm rot="1563224" flipH="1">
            <a:off x="7191669" y="4803689"/>
            <a:ext cx="607824" cy="727867"/>
          </a:xfrm>
          <a:prstGeom prst="circularArrow">
            <a:avLst>
              <a:gd name="adj1" fmla="val 0"/>
              <a:gd name="adj2" fmla="val 1933194"/>
              <a:gd name="adj3" fmla="val 176307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6560372" y="4595249"/>
            <a:ext cx="949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 </a:t>
            </a:r>
            <a:r>
              <a:rPr lang="es-MX" dirty="0" err="1" smtClean="0"/>
              <a:t>KNm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79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59" grpId="0" animBg="1"/>
      <p:bldP spid="30" grpId="0"/>
      <p:bldP spid="38" grpId="0" animBg="1"/>
      <p:bldP spid="5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530040" cy="994122"/>
          </a:xfrm>
        </p:spPr>
        <p:txBody>
          <a:bodyPr>
            <a:normAutofit fontScale="90000"/>
          </a:bodyPr>
          <a:lstStyle/>
          <a:p>
            <a:r>
              <a:rPr lang="es-AR" dirty="0"/>
              <a:t>SISTEMA </a:t>
            </a:r>
            <a:r>
              <a:rPr lang="es-AR" dirty="0" smtClean="0"/>
              <a:t>DE FUERZAS EN PLANO</a:t>
            </a:r>
            <a:endParaRPr lang="es-AR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403648" y="1052736"/>
            <a:ext cx="7498080" cy="504056"/>
          </a:xfrm>
        </p:spPr>
        <p:txBody>
          <a:bodyPr>
            <a:normAutofit/>
          </a:bodyPr>
          <a:lstStyle/>
          <a:p>
            <a:pPr marL="82296" lvl="1" indent="0">
              <a:spcBef>
                <a:spcPts val="600"/>
              </a:spcBef>
              <a:buSzPct val="80000"/>
              <a:buNone/>
            </a:pPr>
            <a:r>
              <a:rPr lang="es-AR" sz="2400" b="1" dirty="0" smtClean="0"/>
              <a:t>EJERCICIO: </a:t>
            </a:r>
            <a:r>
              <a:rPr lang="es-AR" sz="2400" dirty="0" smtClean="0"/>
              <a:t>Hallar una única Resultante</a:t>
            </a:r>
            <a:endParaRPr lang="es-AR" sz="2400" dirty="0"/>
          </a:p>
          <a:p>
            <a:pPr marL="82296" indent="0">
              <a:buNone/>
            </a:pPr>
            <a:endParaRPr lang="es-AR" dirty="0"/>
          </a:p>
        </p:txBody>
      </p:sp>
      <p:grpSp>
        <p:nvGrpSpPr>
          <p:cNvPr id="34" name="Grupo 33"/>
          <p:cNvGrpSpPr/>
          <p:nvPr/>
        </p:nvGrpSpPr>
        <p:grpSpPr>
          <a:xfrm>
            <a:off x="7767414" y="1854294"/>
            <a:ext cx="992272" cy="924985"/>
            <a:chOff x="5369561" y="2322589"/>
            <a:chExt cx="992272" cy="924985"/>
          </a:xfrm>
        </p:grpSpPr>
        <p:sp>
          <p:nvSpPr>
            <p:cNvPr id="35" name="CuadroTexto 34"/>
            <p:cNvSpPr txBox="1"/>
            <p:nvPr/>
          </p:nvSpPr>
          <p:spPr>
            <a:xfrm>
              <a:off x="5420927" y="2322589"/>
              <a:ext cx="513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>
                  <a:solidFill>
                    <a:srgbClr val="FF0000"/>
                  </a:solidFill>
                </a:rPr>
                <a:t>y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36" name="Conector recto 35"/>
            <p:cNvCxnSpPr/>
            <p:nvPr/>
          </p:nvCxnSpPr>
          <p:spPr>
            <a:xfrm>
              <a:off x="5414507" y="2547168"/>
              <a:ext cx="6420" cy="700406"/>
            </a:xfrm>
            <a:prstGeom prst="line">
              <a:avLst/>
            </a:prstGeom>
            <a:ln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/>
            <p:cNvCxnSpPr/>
            <p:nvPr/>
          </p:nvCxnSpPr>
          <p:spPr>
            <a:xfrm>
              <a:off x="5369561" y="3208112"/>
              <a:ext cx="720000" cy="0"/>
            </a:xfrm>
            <a:prstGeom prst="line">
              <a:avLst/>
            </a:prstGeom>
            <a:ln w="12700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CuadroTexto 38"/>
            <p:cNvSpPr txBox="1"/>
            <p:nvPr/>
          </p:nvSpPr>
          <p:spPr>
            <a:xfrm>
              <a:off x="5848705" y="2897091"/>
              <a:ext cx="513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>
                  <a:solidFill>
                    <a:srgbClr val="FF0000"/>
                  </a:solidFill>
                </a:rPr>
                <a:t>x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3" name="41 Flecha circular"/>
          <p:cNvSpPr/>
          <p:nvPr/>
        </p:nvSpPr>
        <p:spPr>
          <a:xfrm rot="1563224" flipH="1">
            <a:off x="8012969" y="2064967"/>
            <a:ext cx="607824" cy="727867"/>
          </a:xfrm>
          <a:prstGeom prst="circularArrow">
            <a:avLst>
              <a:gd name="adj1" fmla="val 0"/>
              <a:gd name="adj2" fmla="val 1933194"/>
              <a:gd name="adj3" fmla="val 176307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4" name="42 CuadroTexto"/>
          <p:cNvSpPr txBox="1"/>
          <p:nvPr/>
        </p:nvSpPr>
        <p:spPr>
          <a:xfrm>
            <a:off x="8146782" y="2153187"/>
            <a:ext cx="467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+</a:t>
            </a:r>
            <a:endParaRPr lang="es-AR" sz="2400" dirty="0"/>
          </a:p>
        </p:txBody>
      </p:sp>
      <p:sp>
        <p:nvSpPr>
          <p:cNvPr id="48" name="CuadroTexto 47"/>
          <p:cNvSpPr txBox="1"/>
          <p:nvPr/>
        </p:nvSpPr>
        <p:spPr>
          <a:xfrm>
            <a:off x="3724342" y="2234805"/>
            <a:ext cx="949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1,1 KN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ángulo 26"/>
              <p:cNvSpPr/>
              <p:nvPr/>
            </p:nvSpPr>
            <p:spPr>
              <a:xfrm>
                <a:off x="4993736" y="2197506"/>
                <a:ext cx="4388498" cy="978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0233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600" i="1" dirty="0" smtClean="0">
                          <a:latin typeface="Cambria Math"/>
                          <a:sym typeface="Symbol"/>
                        </a:rPr>
                        <m:t></m:t>
                      </m:r>
                      <m:r>
                        <a:rPr lang="es-AR" sz="1600" i="1" dirty="0">
                          <a:latin typeface="Cambria Math"/>
                        </a:rPr>
                        <m:t>𝑅</m:t>
                      </m:r>
                      <m:r>
                        <a:rPr lang="es-AR" sz="1600" i="1" dirty="0">
                          <a:latin typeface="Cambria Math"/>
                          <a:sym typeface="Symbol"/>
                        </a:rPr>
                        <m:t></m:t>
                      </m:r>
                      <m:r>
                        <a:rPr lang="es-AR" sz="1600" i="1" dirty="0">
                          <a:latin typeface="Cambria Math"/>
                        </a:rPr>
                        <m:t>=</m:t>
                      </m:r>
                      <m:r>
                        <a:rPr lang="es-MX" sz="1600" b="0" i="1" smtClean="0">
                          <a:latin typeface="Cambria Math" panose="02040503050406030204" pitchFamily="18" charset="0"/>
                        </a:rPr>
                        <m:t>1,25 </m:t>
                      </m:r>
                      <m:r>
                        <a:rPr lang="es-MX" sz="1600" b="0" i="1" smtClean="0">
                          <a:latin typeface="Cambria Math" panose="02040503050406030204" pitchFamily="18" charset="0"/>
                        </a:rPr>
                        <m:t>𝐾𝑁</m:t>
                      </m:r>
                    </m:oMath>
                  </m:oMathPara>
                </a14:m>
                <a:endParaRPr lang="es-AR" sz="1600" dirty="0" smtClean="0"/>
              </a:p>
              <a:p>
                <a:pPr marL="402336" lvl="1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s-AR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AR" sz="16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s-AR" sz="1600" i="1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s-AR" sz="1600" i="1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s-AR" sz="16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s-AR" sz="1600" i="1">
                                <a:latin typeface="Cambria Math"/>
                                <a:ea typeface="Cambria Math"/>
                              </a:rPr>
                              <m:t>𝑅𝑥</m:t>
                            </m:r>
                          </m:num>
                          <m:den>
                            <m:r>
                              <a:rPr lang="es-AR" sz="1600" i="1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  <m:r>
                              <a:rPr lang="es-AR" sz="1600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  <m:r>
                              <a:rPr lang="es-AR" sz="1600" i="1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</m:den>
                        </m:f>
                      </m:e>
                    </m:func>
                  </m:oMath>
                </a14:m>
                <a:r>
                  <a:rPr lang="es-AR" sz="1600" dirty="0"/>
                  <a:t> </a:t>
                </a:r>
                <a:r>
                  <a:rPr lang="es-AR" sz="16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s-MX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1,1</m:t>
                        </m:r>
                      </m:num>
                      <m:den>
                        <m:r>
                          <a:rPr lang="es-AR" sz="1600" i="1">
                            <a:latin typeface="Cambria Math"/>
                            <a:ea typeface="Cambria Math"/>
                            <a:sym typeface="Symbol"/>
                          </a:rPr>
                          <m:t></m:t>
                        </m:r>
                        <m:r>
                          <a:rPr lang="es-MX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1,25</m:t>
                        </m:r>
                        <m:r>
                          <a:rPr lang="es-AR" sz="1600" i="1">
                            <a:latin typeface="Cambria Math"/>
                            <a:ea typeface="Cambria Math"/>
                            <a:sym typeface="Symbol"/>
                          </a:rPr>
                          <m:t></m:t>
                        </m:r>
                      </m:den>
                    </m:f>
                  </m:oMath>
                </a14:m>
                <a:r>
                  <a:rPr lang="es-AR" sz="1600" dirty="0" smtClean="0"/>
                  <a:t> = 0,88</a:t>
                </a:r>
              </a:p>
              <a:p>
                <a:pPr marL="40233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60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s-AR" sz="1600" i="1" smtClean="0">
                          <a:latin typeface="Cambria Math"/>
                          <a:ea typeface="Cambria Math"/>
                        </a:rPr>
                        <m:t>=28° </m:t>
                      </m:r>
                    </m:oMath>
                  </m:oMathPara>
                </a14:m>
                <a:endParaRPr lang="es-AR" sz="1600" dirty="0"/>
              </a:p>
            </p:txBody>
          </p:sp>
        </mc:Choice>
        <mc:Fallback>
          <p:sp>
            <p:nvSpPr>
              <p:cNvPr id="27" name="Rectá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736" y="2197506"/>
                <a:ext cx="4388498" cy="9780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ángulo 27"/>
          <p:cNvSpPr/>
          <p:nvPr/>
        </p:nvSpPr>
        <p:spPr>
          <a:xfrm>
            <a:off x="1566170" y="1752900"/>
            <a:ext cx="2016224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Conector recto de flecha 28"/>
          <p:cNvCxnSpPr/>
          <p:nvPr/>
        </p:nvCxnSpPr>
        <p:spPr>
          <a:xfrm flipV="1">
            <a:off x="3589163" y="2682934"/>
            <a:ext cx="589322" cy="1214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CuadroTexto 29"/>
              <p:cNvSpPr txBox="1"/>
              <p:nvPr/>
            </p:nvSpPr>
            <p:spPr>
              <a:xfrm>
                <a:off x="5704511" y="1540931"/>
                <a:ext cx="1640233" cy="73866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sz="1400" b="1" i="1" smtClean="0">
                        <a:latin typeface="Cambria Math" panose="02040503050406030204" pitchFamily="18" charset="0"/>
                      </a:rPr>
                      <m:t>𝑹𝒙</m:t>
                    </m:r>
                    <m:r>
                      <a:rPr lang="es-MX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sz="1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s-MX" sz="1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MX" sz="1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s-MX" sz="1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MX" sz="1400" b="1" i="1" smtClean="0">
                        <a:latin typeface="Cambria Math" panose="02040503050406030204" pitchFamily="18" charset="0"/>
                      </a:rPr>
                      <m:t>𝑲𝑵</m:t>
                    </m:r>
                    <m:r>
                      <a:rPr lang="es-MX" sz="1400" b="1" i="1" smtClean="0">
                        <a:latin typeface="Cambria Math" panose="02040503050406030204" pitchFamily="18" charset="0"/>
                      </a:rPr>
                      <m:t>       </m:t>
                    </m:r>
                  </m:oMath>
                </a14:m>
                <a:r>
                  <a:rPr lang="es-MX" sz="1400" b="1" i="1" dirty="0" smtClean="0">
                    <a:latin typeface="Cambria Math" panose="02040503050406030204" pitchFamily="18" charset="0"/>
                  </a:rPr>
                  <a:t> 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MX" sz="1400" b="1" i="1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s-MX" sz="1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s-MX" sz="1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MX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MX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MX" sz="14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s-MX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1400" b="1" i="1" smtClean="0">
                          <a:latin typeface="Cambria Math" panose="02040503050406030204" pitchFamily="18" charset="0"/>
                        </a:rPr>
                        <m:t>𝑲𝑵</m:t>
                      </m:r>
                    </m:oMath>
                  </m:oMathPara>
                </a14:m>
                <a:endParaRPr lang="es-MX" sz="14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MX" sz="1400" b="1" i="1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s-MX" sz="1400" b="1" i="1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s-MX" sz="1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s-MX" sz="1400" b="1" i="1" smtClean="0">
                          <a:latin typeface="Cambria Math" panose="02040503050406030204" pitchFamily="18" charset="0"/>
                        </a:rPr>
                        <m:t>𝑲𝑵𝒎</m:t>
                      </m:r>
                    </m:oMath>
                  </m:oMathPara>
                </a14:m>
                <a:endParaRPr lang="es-MX" sz="1400" b="1" dirty="0"/>
              </a:p>
            </p:txBody>
          </p:sp>
        </mc:Choice>
        <mc:Fallback>
          <p:sp>
            <p:nvSpPr>
              <p:cNvPr id="30" name="Cuadro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511" y="1540931"/>
                <a:ext cx="1640233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ector recto de flecha 31"/>
          <p:cNvCxnSpPr/>
          <p:nvPr/>
        </p:nvCxnSpPr>
        <p:spPr>
          <a:xfrm>
            <a:off x="3589163" y="2676517"/>
            <a:ext cx="15980" cy="583664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/>
          <p:cNvSpPr txBox="1"/>
          <p:nvPr/>
        </p:nvSpPr>
        <p:spPr>
          <a:xfrm>
            <a:off x="3615302" y="2890849"/>
            <a:ext cx="949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0,6 KN</a:t>
            </a:r>
            <a:endParaRPr lang="en-US" dirty="0"/>
          </a:p>
        </p:txBody>
      </p:sp>
      <p:sp>
        <p:nvSpPr>
          <p:cNvPr id="38" name="41 Flecha circular"/>
          <p:cNvSpPr/>
          <p:nvPr/>
        </p:nvSpPr>
        <p:spPr>
          <a:xfrm rot="1563224" flipH="1">
            <a:off x="3174034" y="2169228"/>
            <a:ext cx="607824" cy="727867"/>
          </a:xfrm>
          <a:prstGeom prst="circularArrow">
            <a:avLst>
              <a:gd name="adj1" fmla="val 0"/>
              <a:gd name="adj2" fmla="val 1933194"/>
              <a:gd name="adj3" fmla="val 176307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2542737" y="1960788"/>
            <a:ext cx="949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 </a:t>
            </a:r>
            <a:r>
              <a:rPr lang="es-MX" dirty="0" err="1" smtClean="0"/>
              <a:t>KNm</a:t>
            </a:r>
            <a:endParaRPr lang="en-US" dirty="0"/>
          </a:p>
        </p:txBody>
      </p:sp>
      <p:sp>
        <p:nvSpPr>
          <p:cNvPr id="45" name="Rectángulo 44"/>
          <p:cNvSpPr/>
          <p:nvPr/>
        </p:nvSpPr>
        <p:spPr>
          <a:xfrm>
            <a:off x="1599078" y="3509531"/>
            <a:ext cx="2016224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6" name="Conector recto de flecha 45"/>
          <p:cNvCxnSpPr/>
          <p:nvPr/>
        </p:nvCxnSpPr>
        <p:spPr>
          <a:xfrm>
            <a:off x="3615111" y="4459997"/>
            <a:ext cx="638600" cy="249506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uadroTexto 46"/>
          <p:cNvSpPr txBox="1"/>
          <p:nvPr/>
        </p:nvSpPr>
        <p:spPr>
          <a:xfrm>
            <a:off x="3685377" y="4107329"/>
            <a:ext cx="1286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1,25 KN</a:t>
            </a:r>
            <a:endParaRPr lang="en-US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3425617" y="4459997"/>
            <a:ext cx="13624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10"/>
              <p:cNvSpPr/>
              <p:nvPr/>
            </p:nvSpPr>
            <p:spPr>
              <a:xfrm>
                <a:off x="3643475" y="4352405"/>
                <a:ext cx="139589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0233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600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s-AR" sz="1600" i="1">
                          <a:latin typeface="Cambria Math"/>
                          <a:ea typeface="Cambria Math"/>
                        </a:rPr>
                        <m:t>=28° </m:t>
                      </m:r>
                    </m:oMath>
                  </m:oMathPara>
                </a14:m>
                <a:endParaRPr lang="es-AR" sz="1600" dirty="0"/>
              </a:p>
            </p:txBody>
          </p:sp>
        </mc:Choice>
        <mc:Fallback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475" y="4352405"/>
                <a:ext cx="1395895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41 Flecha circular"/>
          <p:cNvSpPr/>
          <p:nvPr/>
        </p:nvSpPr>
        <p:spPr>
          <a:xfrm rot="1563224" flipH="1">
            <a:off x="3210635" y="3831250"/>
            <a:ext cx="607824" cy="727867"/>
          </a:xfrm>
          <a:prstGeom prst="circularArrow">
            <a:avLst>
              <a:gd name="adj1" fmla="val 0"/>
              <a:gd name="adj2" fmla="val 1933194"/>
              <a:gd name="adj3" fmla="val 176307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2579338" y="3622810"/>
            <a:ext cx="949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 </a:t>
            </a:r>
            <a:r>
              <a:rPr lang="es-MX" dirty="0" err="1" smtClean="0"/>
              <a:t>KNm</a:t>
            </a:r>
            <a:endParaRPr lang="en-US" dirty="0"/>
          </a:p>
        </p:txBody>
      </p:sp>
      <p:sp>
        <p:nvSpPr>
          <p:cNvPr id="54" name="Rectángulo 53"/>
          <p:cNvSpPr/>
          <p:nvPr/>
        </p:nvSpPr>
        <p:spPr>
          <a:xfrm>
            <a:off x="6333550" y="4530993"/>
            <a:ext cx="2016224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ángulo 7"/>
              <p:cNvSpPr/>
              <p:nvPr/>
            </p:nvSpPr>
            <p:spPr>
              <a:xfrm>
                <a:off x="4851210" y="3208341"/>
                <a:ext cx="2984939" cy="1419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MX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fName>
                      <m:e>
                        <m:r>
                          <a:rPr lang="es-AR" i="1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s-A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s-MX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𝑀𝑅</m:t>
                            </m:r>
                          </m:num>
                          <m:den>
                            <m:r>
                              <a:rPr lang="es-AR" i="1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  <m:r>
                              <a:rPr lang="es-AR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𝑦</m:t>
                            </m:r>
                            <m:r>
                              <a:rPr lang="es-AR" i="1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s-MX" b="0" i="1" smtClean="0"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s-AR" i="1">
                            <a:latin typeface="Cambria Math"/>
                            <a:ea typeface="Cambria Math"/>
                            <a:sym typeface="Symbol"/>
                          </a:rPr>
                          <m:t>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  <m:t>0,6</m:t>
                        </m:r>
                        <m:r>
                          <a:rPr lang="es-AR" i="1">
                            <a:latin typeface="Cambria Math"/>
                            <a:ea typeface="Cambria Math"/>
                            <a:sym typeface="Symbol"/>
                          </a:rPr>
                          <m:t></m:t>
                        </m:r>
                      </m:den>
                    </m:f>
                  </m:oMath>
                </a14:m>
                <a:r>
                  <a:rPr lang="en-US" dirty="0" smtClean="0"/>
                  <a:t>= 1,67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MX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fName>
                      <m:e>
                        <m:r>
                          <a:rPr lang="es-AR" i="1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s-A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s-MX" i="1">
                                <a:latin typeface="Cambria Math" panose="02040503050406030204" pitchFamily="18" charset="0"/>
                                <a:ea typeface="Cambria Math"/>
                              </a:rPr>
                              <m:t>𝑀𝑅</m:t>
                            </m:r>
                          </m:num>
                          <m:den>
                            <m:r>
                              <a:rPr lang="es-AR" i="1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  <m:r>
                              <a:rPr lang="es-AR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𝑥</m:t>
                            </m:r>
                            <m:r>
                              <a:rPr lang="es-AR" i="1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s-MX" i="1"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s-AR" i="1">
                            <a:latin typeface="Cambria Math"/>
                            <a:ea typeface="Cambria Math"/>
                            <a:sym typeface="Symbol"/>
                          </a:rPr>
                          <m:t>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  <m:t>1,1</m:t>
                        </m:r>
                        <m:r>
                          <a:rPr lang="es-AR" i="1">
                            <a:latin typeface="Cambria Math"/>
                            <a:ea typeface="Cambria Math"/>
                            <a:sym typeface="Symbol"/>
                          </a:rPr>
                          <m:t></m:t>
                        </m:r>
                      </m:den>
                    </m:f>
                  </m:oMath>
                </a14:m>
                <a:r>
                  <a:rPr lang="en-US" dirty="0" smtClean="0"/>
                  <a:t>= 0,91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𝑑𝑅</m:t>
                        </m:r>
                      </m:fName>
                      <m:e>
                        <m:r>
                          <a:rPr lang="es-AR" i="1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s-A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s-MX" i="1">
                                <a:latin typeface="Cambria Math" panose="02040503050406030204" pitchFamily="18" charset="0"/>
                                <a:ea typeface="Cambria Math"/>
                              </a:rPr>
                              <m:t>𝑀𝑅</m:t>
                            </m:r>
                          </m:num>
                          <m:den>
                            <m:r>
                              <a:rPr lang="es-AR" i="1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  <m:r>
                              <a:rPr lang="es-AR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  <m:r>
                              <a:rPr lang="es-AR" i="1">
                                <a:latin typeface="Cambria Math"/>
                                <a:ea typeface="Cambria Math"/>
                                <a:sym typeface="Symbol"/>
                              </a:rPr>
                              <m:t>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s-MX" i="1"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s-AR" i="1">
                            <a:latin typeface="Cambria Math"/>
                            <a:ea typeface="Cambria Math"/>
                            <a:sym typeface="Symbol"/>
                          </a:rPr>
                          <m:t>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  <m:t>1,25</m:t>
                        </m:r>
                        <m:r>
                          <a:rPr lang="es-AR" i="1">
                            <a:latin typeface="Cambria Math"/>
                            <a:ea typeface="Cambria Math"/>
                            <a:sym typeface="Symbol"/>
                          </a:rPr>
                          <m:t></m:t>
                        </m:r>
                      </m:den>
                    </m:f>
                  </m:oMath>
                </a14:m>
                <a:r>
                  <a:rPr lang="en-US" dirty="0" smtClean="0"/>
                  <a:t>= 0,8</a:t>
                </a:r>
                <a:endParaRPr lang="en-US" dirty="0"/>
              </a:p>
            </p:txBody>
          </p:sp>
        </mc:Choice>
        <mc:Fallback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210" y="3208341"/>
                <a:ext cx="2984939" cy="1419619"/>
              </a:xfrm>
              <a:prstGeom prst="rect">
                <a:avLst/>
              </a:prstGeom>
              <a:blipFill>
                <a:blip r:embed="rId5"/>
                <a:stretch>
                  <a:fillRect b="-3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ángulo 54"/>
          <p:cNvSpPr/>
          <p:nvPr/>
        </p:nvSpPr>
        <p:spPr>
          <a:xfrm>
            <a:off x="1534625" y="5264265"/>
            <a:ext cx="2016224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ángulo 55"/>
          <p:cNvSpPr/>
          <p:nvPr/>
        </p:nvSpPr>
        <p:spPr>
          <a:xfrm>
            <a:off x="4144576" y="5308615"/>
            <a:ext cx="2016224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8" name="Conector recto de flecha 57"/>
          <p:cNvCxnSpPr/>
          <p:nvPr/>
        </p:nvCxnSpPr>
        <p:spPr>
          <a:xfrm>
            <a:off x="3524709" y="6190844"/>
            <a:ext cx="15980" cy="583664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uadroTexto 61"/>
          <p:cNvSpPr txBox="1"/>
          <p:nvPr/>
        </p:nvSpPr>
        <p:spPr>
          <a:xfrm>
            <a:off x="3550849" y="6405176"/>
            <a:ext cx="941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0,6 KN</a:t>
            </a:r>
            <a:endParaRPr lang="en-US" dirty="0"/>
          </a:p>
        </p:txBody>
      </p:sp>
      <p:sp>
        <p:nvSpPr>
          <p:cNvPr id="63" name="41 Flecha circular"/>
          <p:cNvSpPr/>
          <p:nvPr/>
        </p:nvSpPr>
        <p:spPr>
          <a:xfrm rot="1563224" flipH="1">
            <a:off x="3183502" y="5743664"/>
            <a:ext cx="607824" cy="727867"/>
          </a:xfrm>
          <a:prstGeom prst="circularArrow">
            <a:avLst>
              <a:gd name="adj1" fmla="val 0"/>
              <a:gd name="adj2" fmla="val 1933194"/>
              <a:gd name="adj3" fmla="val 176307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2552205" y="5535224"/>
            <a:ext cx="949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 </a:t>
            </a:r>
            <a:r>
              <a:rPr lang="es-MX" dirty="0" err="1" smtClean="0"/>
              <a:t>KNm</a:t>
            </a:r>
            <a:endParaRPr lang="en-US" dirty="0"/>
          </a:p>
        </p:txBody>
      </p:sp>
      <p:cxnSp>
        <p:nvCxnSpPr>
          <p:cNvPr id="65" name="Conector recto de flecha 64"/>
          <p:cNvCxnSpPr/>
          <p:nvPr/>
        </p:nvCxnSpPr>
        <p:spPr>
          <a:xfrm>
            <a:off x="2601080" y="6200369"/>
            <a:ext cx="15980" cy="5836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uadroTexto 66"/>
          <p:cNvSpPr txBox="1"/>
          <p:nvPr/>
        </p:nvSpPr>
        <p:spPr>
          <a:xfrm>
            <a:off x="2639802" y="6236908"/>
            <a:ext cx="949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x</a:t>
            </a:r>
            <a:r>
              <a:rPr lang="es-MX" dirty="0" smtClean="0"/>
              <a:t>= 1,67</a:t>
            </a:r>
            <a:endParaRPr lang="en-US" dirty="0"/>
          </a:p>
        </p:txBody>
      </p:sp>
      <p:sp>
        <p:nvSpPr>
          <p:cNvPr id="68" name="CuadroTexto 67"/>
          <p:cNvSpPr txBox="1"/>
          <p:nvPr/>
        </p:nvSpPr>
        <p:spPr>
          <a:xfrm>
            <a:off x="1698426" y="6286662"/>
            <a:ext cx="941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0,6 KN</a:t>
            </a:r>
            <a:endParaRPr lang="en-US" dirty="0"/>
          </a:p>
        </p:txBody>
      </p:sp>
      <p:sp>
        <p:nvSpPr>
          <p:cNvPr id="69" name="CuadroTexto 68"/>
          <p:cNvSpPr txBox="1"/>
          <p:nvPr/>
        </p:nvSpPr>
        <p:spPr>
          <a:xfrm>
            <a:off x="6089894" y="5867576"/>
            <a:ext cx="949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1,1 KN</a:t>
            </a:r>
            <a:endParaRPr lang="en-US" dirty="0"/>
          </a:p>
        </p:txBody>
      </p:sp>
      <p:cxnSp>
        <p:nvCxnSpPr>
          <p:cNvPr id="70" name="Conector recto de flecha 69"/>
          <p:cNvCxnSpPr/>
          <p:nvPr/>
        </p:nvCxnSpPr>
        <p:spPr>
          <a:xfrm flipV="1">
            <a:off x="6144667" y="6225923"/>
            <a:ext cx="589322" cy="1214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41 Flecha circular"/>
          <p:cNvSpPr/>
          <p:nvPr/>
        </p:nvSpPr>
        <p:spPr>
          <a:xfrm rot="1563224" flipH="1">
            <a:off x="5787842" y="5688308"/>
            <a:ext cx="607824" cy="727867"/>
          </a:xfrm>
          <a:prstGeom prst="circularArrow">
            <a:avLst>
              <a:gd name="adj1" fmla="val 0"/>
              <a:gd name="adj2" fmla="val 1933194"/>
              <a:gd name="adj3" fmla="val 176307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72" name="CuadroTexto 71"/>
          <p:cNvSpPr txBox="1"/>
          <p:nvPr/>
        </p:nvSpPr>
        <p:spPr>
          <a:xfrm>
            <a:off x="5289441" y="5414953"/>
            <a:ext cx="949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 </a:t>
            </a:r>
            <a:r>
              <a:rPr lang="es-MX" dirty="0" err="1" smtClean="0"/>
              <a:t>KNm</a:t>
            </a:r>
            <a:endParaRPr lang="en-US" dirty="0"/>
          </a:p>
        </p:txBody>
      </p:sp>
      <p:cxnSp>
        <p:nvCxnSpPr>
          <p:cNvPr id="73" name="Conector recto de flecha 72"/>
          <p:cNvCxnSpPr/>
          <p:nvPr/>
        </p:nvCxnSpPr>
        <p:spPr>
          <a:xfrm flipV="1">
            <a:off x="2571559" y="6207036"/>
            <a:ext cx="589322" cy="121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uadroTexto 73"/>
          <p:cNvSpPr txBox="1"/>
          <p:nvPr/>
        </p:nvSpPr>
        <p:spPr>
          <a:xfrm>
            <a:off x="1984735" y="5837704"/>
            <a:ext cx="949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1,1 KN</a:t>
            </a:r>
            <a:endParaRPr lang="en-US" dirty="0"/>
          </a:p>
        </p:txBody>
      </p:sp>
      <p:cxnSp>
        <p:nvCxnSpPr>
          <p:cNvPr id="79" name="Conector recto de flecha 78"/>
          <p:cNvCxnSpPr/>
          <p:nvPr/>
        </p:nvCxnSpPr>
        <p:spPr>
          <a:xfrm flipH="1" flipV="1">
            <a:off x="5564132" y="6462689"/>
            <a:ext cx="580688" cy="5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cto de flecha 79"/>
          <p:cNvCxnSpPr/>
          <p:nvPr/>
        </p:nvCxnSpPr>
        <p:spPr>
          <a:xfrm flipV="1">
            <a:off x="6144820" y="6450549"/>
            <a:ext cx="589322" cy="121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de flecha 80"/>
          <p:cNvCxnSpPr/>
          <p:nvPr/>
        </p:nvCxnSpPr>
        <p:spPr>
          <a:xfrm>
            <a:off x="6144820" y="6440237"/>
            <a:ext cx="15980" cy="5836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uadroTexto 81"/>
          <p:cNvSpPr txBox="1"/>
          <p:nvPr/>
        </p:nvSpPr>
        <p:spPr>
          <a:xfrm>
            <a:off x="5040861" y="6130999"/>
            <a:ext cx="949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y= 0,91</a:t>
            </a:r>
            <a:endParaRPr lang="en-US" dirty="0"/>
          </a:p>
        </p:txBody>
      </p:sp>
      <p:sp>
        <p:nvSpPr>
          <p:cNvPr id="83" name="CuadroTexto 82"/>
          <p:cNvSpPr txBox="1"/>
          <p:nvPr/>
        </p:nvSpPr>
        <p:spPr>
          <a:xfrm>
            <a:off x="2665750" y="2693103"/>
            <a:ext cx="949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x</a:t>
            </a:r>
            <a:r>
              <a:rPr lang="es-MX" dirty="0" smtClean="0"/>
              <a:t>= 1,67</a:t>
            </a:r>
            <a:endParaRPr lang="en-US" dirty="0"/>
          </a:p>
        </p:txBody>
      </p:sp>
      <p:sp>
        <p:nvSpPr>
          <p:cNvPr id="84" name="CuadroTexto 83"/>
          <p:cNvSpPr txBox="1"/>
          <p:nvPr/>
        </p:nvSpPr>
        <p:spPr>
          <a:xfrm>
            <a:off x="4132877" y="2542898"/>
            <a:ext cx="949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y= 0,91</a:t>
            </a:r>
            <a:endParaRPr lang="en-US" dirty="0"/>
          </a:p>
        </p:txBody>
      </p:sp>
      <p:cxnSp>
        <p:nvCxnSpPr>
          <p:cNvPr id="85" name="Conector recto de flecha 84"/>
          <p:cNvCxnSpPr/>
          <p:nvPr/>
        </p:nvCxnSpPr>
        <p:spPr>
          <a:xfrm>
            <a:off x="3308821" y="4734554"/>
            <a:ext cx="638600" cy="249506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CuadroTexto 85"/>
          <p:cNvSpPr txBox="1"/>
          <p:nvPr/>
        </p:nvSpPr>
        <p:spPr>
          <a:xfrm>
            <a:off x="3865915" y="4686779"/>
            <a:ext cx="1286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dR</a:t>
            </a:r>
            <a:r>
              <a:rPr lang="es-MX" dirty="0" smtClean="0"/>
              <a:t>=0,8</a:t>
            </a:r>
            <a:endParaRPr lang="en-US" dirty="0"/>
          </a:p>
        </p:txBody>
      </p:sp>
      <p:cxnSp>
        <p:nvCxnSpPr>
          <p:cNvPr id="88" name="Conector recto de flecha 87"/>
          <p:cNvCxnSpPr/>
          <p:nvPr/>
        </p:nvCxnSpPr>
        <p:spPr>
          <a:xfrm>
            <a:off x="7582169" y="5437723"/>
            <a:ext cx="15629" cy="5846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uadroTexto 88"/>
          <p:cNvSpPr txBox="1"/>
          <p:nvPr/>
        </p:nvSpPr>
        <p:spPr>
          <a:xfrm>
            <a:off x="7558508" y="5144974"/>
            <a:ext cx="949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x</a:t>
            </a:r>
            <a:r>
              <a:rPr lang="es-MX" dirty="0" smtClean="0"/>
              <a:t>= 1,67</a:t>
            </a:r>
            <a:endParaRPr lang="en-US" dirty="0"/>
          </a:p>
        </p:txBody>
      </p:sp>
      <p:sp>
        <p:nvSpPr>
          <p:cNvPr id="90" name="CuadroTexto 89"/>
          <p:cNvSpPr txBox="1"/>
          <p:nvPr/>
        </p:nvSpPr>
        <p:spPr>
          <a:xfrm>
            <a:off x="6619376" y="5494917"/>
            <a:ext cx="941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0,6 KN</a:t>
            </a:r>
            <a:endParaRPr lang="en-US" dirty="0"/>
          </a:p>
        </p:txBody>
      </p:sp>
      <p:cxnSp>
        <p:nvCxnSpPr>
          <p:cNvPr id="91" name="Conector recto de flecha 90"/>
          <p:cNvCxnSpPr/>
          <p:nvPr/>
        </p:nvCxnSpPr>
        <p:spPr>
          <a:xfrm flipV="1">
            <a:off x="8484956" y="5825564"/>
            <a:ext cx="589322" cy="121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uadroTexto 91"/>
          <p:cNvSpPr txBox="1"/>
          <p:nvPr/>
        </p:nvSpPr>
        <p:spPr>
          <a:xfrm>
            <a:off x="8194639" y="5415739"/>
            <a:ext cx="949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y= 0,91</a:t>
            </a:r>
            <a:endParaRPr lang="en-US" dirty="0"/>
          </a:p>
        </p:txBody>
      </p:sp>
      <p:sp>
        <p:nvSpPr>
          <p:cNvPr id="93" name="CuadroTexto 92"/>
          <p:cNvSpPr txBox="1"/>
          <p:nvPr/>
        </p:nvSpPr>
        <p:spPr>
          <a:xfrm>
            <a:off x="8368047" y="5201628"/>
            <a:ext cx="949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1,1 KN</a:t>
            </a:r>
            <a:endParaRPr lang="en-US" dirty="0"/>
          </a:p>
        </p:txBody>
      </p:sp>
      <p:cxnSp>
        <p:nvCxnSpPr>
          <p:cNvPr id="94" name="Conector recto de flecha 93"/>
          <p:cNvCxnSpPr/>
          <p:nvPr/>
        </p:nvCxnSpPr>
        <p:spPr>
          <a:xfrm>
            <a:off x="8016738" y="5786128"/>
            <a:ext cx="638600" cy="24950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CuadroTexto 94"/>
          <p:cNvSpPr txBox="1"/>
          <p:nvPr/>
        </p:nvSpPr>
        <p:spPr>
          <a:xfrm>
            <a:off x="7779632" y="6236908"/>
            <a:ext cx="1286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1,25 KN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8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30" grpId="0"/>
      <p:bldP spid="38" grpId="0" animBg="1"/>
      <p:bldP spid="50" grpId="0" animBg="1"/>
      <p:bldP spid="63" grpId="0" animBg="1"/>
      <p:bldP spid="7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alpón viga alma llen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" b="5425"/>
          <a:stretch/>
        </p:blipFill>
        <p:spPr bwMode="auto">
          <a:xfrm>
            <a:off x="6290176" y="5076000"/>
            <a:ext cx="2340000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u="sng" dirty="0" smtClean="0">
                <a:effectLst/>
              </a:rPr>
              <a:t>ESTATICA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22232" y="1533892"/>
            <a:ext cx="7498080" cy="5123656"/>
          </a:xfrm>
        </p:spPr>
        <p:txBody>
          <a:bodyPr>
            <a:normAutofit fontScale="92500" lnSpcReduction="20000"/>
          </a:bodyPr>
          <a:lstStyle/>
          <a:p>
            <a:pPr marL="402336" lvl="1" indent="0">
              <a:buNone/>
            </a:pPr>
            <a:endParaRPr lang="es-AR" dirty="0" smtClean="0"/>
          </a:p>
          <a:p>
            <a:r>
              <a:rPr lang="es-AR" dirty="0" smtClean="0"/>
              <a:t>SISTEMA DE FUERZAS</a:t>
            </a:r>
          </a:p>
          <a:p>
            <a:endParaRPr lang="es-AR" dirty="0"/>
          </a:p>
          <a:p>
            <a:r>
              <a:rPr lang="es-AR" dirty="0" smtClean="0"/>
              <a:t>FUERZAS DISTRIBUIDAS</a:t>
            </a:r>
          </a:p>
          <a:p>
            <a:endParaRPr lang="es-AR" dirty="0" smtClean="0"/>
          </a:p>
          <a:p>
            <a:r>
              <a:rPr lang="es-AR" dirty="0" smtClean="0"/>
              <a:t>CUERPOS VINCULADOS</a:t>
            </a:r>
          </a:p>
          <a:p>
            <a:endParaRPr lang="es-AR" dirty="0" smtClean="0"/>
          </a:p>
          <a:p>
            <a:r>
              <a:rPr lang="es-AR" dirty="0" smtClean="0"/>
              <a:t>SISTEMAS RETICULADOS</a:t>
            </a:r>
          </a:p>
          <a:p>
            <a:endParaRPr lang="es-AR" dirty="0" smtClean="0"/>
          </a:p>
          <a:p>
            <a:r>
              <a:rPr lang="es-AR" dirty="0" smtClean="0"/>
              <a:t>DIAGRAMAS DE </a:t>
            </a:r>
          </a:p>
          <a:p>
            <a:pPr marL="82296" indent="0">
              <a:buNone/>
            </a:pPr>
            <a:r>
              <a:rPr lang="es-AR" dirty="0"/>
              <a:t> </a:t>
            </a:r>
            <a:r>
              <a:rPr lang="es-AR" dirty="0" smtClean="0"/>
              <a:t>  ALMA LLENA</a:t>
            </a:r>
          </a:p>
        </p:txBody>
      </p:sp>
      <p:grpSp>
        <p:nvGrpSpPr>
          <p:cNvPr id="16" name="15 Grupo"/>
          <p:cNvGrpSpPr/>
          <p:nvPr/>
        </p:nvGrpSpPr>
        <p:grpSpPr>
          <a:xfrm>
            <a:off x="5940312" y="1046378"/>
            <a:ext cx="2232248" cy="1368152"/>
            <a:chOff x="6228184" y="1556792"/>
            <a:chExt cx="2232248" cy="1368152"/>
          </a:xfrm>
        </p:grpSpPr>
        <p:sp>
          <p:nvSpPr>
            <p:cNvPr id="4" name="3 Rectángulo"/>
            <p:cNvSpPr/>
            <p:nvPr/>
          </p:nvSpPr>
          <p:spPr>
            <a:xfrm>
              <a:off x="6660232" y="1916832"/>
              <a:ext cx="1368152" cy="792088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6" name="5 Conector recto de flecha"/>
            <p:cNvCxnSpPr/>
            <p:nvPr/>
          </p:nvCxnSpPr>
          <p:spPr>
            <a:xfrm>
              <a:off x="6804248" y="1556792"/>
              <a:ext cx="540060" cy="75608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6 Conector recto de flecha"/>
            <p:cNvCxnSpPr/>
            <p:nvPr/>
          </p:nvCxnSpPr>
          <p:spPr>
            <a:xfrm flipH="1">
              <a:off x="7812360" y="1628800"/>
              <a:ext cx="648072" cy="68407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Conector recto de flecha"/>
            <p:cNvCxnSpPr/>
            <p:nvPr/>
          </p:nvCxnSpPr>
          <p:spPr>
            <a:xfrm>
              <a:off x="6228184" y="2204864"/>
              <a:ext cx="576064" cy="1800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 de flecha"/>
            <p:cNvCxnSpPr/>
            <p:nvPr/>
          </p:nvCxnSpPr>
          <p:spPr>
            <a:xfrm flipV="1">
              <a:off x="6516216" y="2537284"/>
              <a:ext cx="648072" cy="38766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10" t="21870" r="12794" b="-45889"/>
          <a:stretch/>
        </p:blipFill>
        <p:spPr>
          <a:xfrm>
            <a:off x="5940312" y="2582282"/>
            <a:ext cx="2880000" cy="18000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82" r="19806" b="29336"/>
          <a:stretch/>
        </p:blipFill>
        <p:spPr>
          <a:xfrm>
            <a:off x="5796136" y="3842221"/>
            <a:ext cx="2880320" cy="116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3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SISTEMA DE FUERZAS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3024336"/>
          </a:xfrm>
        </p:spPr>
        <p:txBody>
          <a:bodyPr>
            <a:normAutofit/>
          </a:bodyPr>
          <a:lstStyle/>
          <a:p>
            <a:pPr marL="402336" lvl="1" indent="0">
              <a:buNone/>
            </a:pPr>
            <a:r>
              <a:rPr lang="es-AR" dirty="0" smtClean="0"/>
              <a:t>FUERZA: </a:t>
            </a:r>
          </a:p>
          <a:p>
            <a:pPr marL="402336" lvl="1" indent="0">
              <a:buNone/>
            </a:pPr>
            <a:r>
              <a:rPr lang="es-AR" dirty="0" smtClean="0"/>
              <a:t>Toda acción que tiende a modificar el estado un cuerpo.</a:t>
            </a:r>
          </a:p>
          <a:p>
            <a:pPr marL="402336" lvl="1" indent="0">
              <a:buNone/>
            </a:pPr>
            <a:endParaRPr lang="es-AR" dirty="0"/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/>
          </a:p>
        </p:txBody>
      </p:sp>
      <p:grpSp>
        <p:nvGrpSpPr>
          <p:cNvPr id="16" name="15 Grupo"/>
          <p:cNvGrpSpPr/>
          <p:nvPr/>
        </p:nvGrpSpPr>
        <p:grpSpPr>
          <a:xfrm>
            <a:off x="6624388" y="-99392"/>
            <a:ext cx="2232248" cy="1368152"/>
            <a:chOff x="6228184" y="1556792"/>
            <a:chExt cx="2232248" cy="1368152"/>
          </a:xfrm>
        </p:grpSpPr>
        <p:sp>
          <p:nvSpPr>
            <p:cNvPr id="4" name="3 Rectángulo"/>
            <p:cNvSpPr/>
            <p:nvPr/>
          </p:nvSpPr>
          <p:spPr>
            <a:xfrm>
              <a:off x="6660232" y="1916832"/>
              <a:ext cx="1368152" cy="792088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6" name="5 Conector recto de flecha"/>
            <p:cNvCxnSpPr/>
            <p:nvPr/>
          </p:nvCxnSpPr>
          <p:spPr>
            <a:xfrm>
              <a:off x="6804248" y="1556792"/>
              <a:ext cx="540060" cy="75608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6 Conector recto de flecha"/>
            <p:cNvCxnSpPr/>
            <p:nvPr/>
          </p:nvCxnSpPr>
          <p:spPr>
            <a:xfrm flipH="1">
              <a:off x="7812360" y="1628800"/>
              <a:ext cx="648072" cy="68407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Conector recto de flecha"/>
            <p:cNvCxnSpPr/>
            <p:nvPr/>
          </p:nvCxnSpPr>
          <p:spPr>
            <a:xfrm>
              <a:off x="6228184" y="2204864"/>
              <a:ext cx="576064" cy="1800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 de flecha"/>
            <p:cNvCxnSpPr/>
            <p:nvPr/>
          </p:nvCxnSpPr>
          <p:spPr>
            <a:xfrm flipV="1">
              <a:off x="6516216" y="2537284"/>
              <a:ext cx="648072" cy="38766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7 Rectángulo"/>
          <p:cNvSpPr/>
          <p:nvPr/>
        </p:nvSpPr>
        <p:spPr>
          <a:xfrm>
            <a:off x="3275856" y="2996952"/>
            <a:ext cx="172819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2411760" y="3429000"/>
            <a:ext cx="864096" cy="0"/>
          </a:xfrm>
          <a:prstGeom prst="straightConnector1">
            <a:avLst/>
          </a:prstGeom>
          <a:ln w="444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2526973" y="2780928"/>
            <a:ext cx="63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F</a:t>
            </a:r>
            <a:endParaRPr lang="es-AR" b="1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435608" y="4293096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435608" y="4005064"/>
            <a:ext cx="7498080" cy="224333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  <a:p>
            <a:r>
              <a:rPr lang="es-AR" dirty="0" smtClean="0"/>
              <a:t>Se representa por medio de un Vector:</a:t>
            </a:r>
          </a:p>
          <a:p>
            <a:pPr lvl="1"/>
            <a:r>
              <a:rPr lang="es-AR" dirty="0" smtClean="0"/>
              <a:t>Dirección </a:t>
            </a:r>
            <a:r>
              <a:rPr lang="es-AR" dirty="0" err="1" smtClean="0"/>
              <a:t>cos</a:t>
            </a:r>
            <a:r>
              <a:rPr lang="es-AR" dirty="0" smtClean="0"/>
              <a:t> </a:t>
            </a:r>
            <a:r>
              <a:rPr lang="es-AR" dirty="0" smtClean="0">
                <a:latin typeface="Symbol" pitchFamily="18" charset="2"/>
              </a:rPr>
              <a:t>j</a:t>
            </a:r>
          </a:p>
          <a:p>
            <a:pPr lvl="1"/>
            <a:r>
              <a:rPr lang="es-AR" dirty="0" smtClean="0"/>
              <a:t>Sentido</a:t>
            </a:r>
          </a:p>
          <a:p>
            <a:pPr lvl="1"/>
            <a:r>
              <a:rPr lang="es-AR" dirty="0" smtClean="0"/>
              <a:t>Modulo </a:t>
            </a:r>
            <a:r>
              <a:rPr lang="es-AR" dirty="0" smtClean="0">
                <a:sym typeface="Symbol"/>
              </a:rPr>
              <a:t>F</a:t>
            </a:r>
          </a:p>
          <a:p>
            <a:pPr lvl="1"/>
            <a:r>
              <a:rPr lang="es-AR" dirty="0" smtClean="0">
                <a:sym typeface="Symbol"/>
              </a:rPr>
              <a:t>Un Punto de su recta de acción </a:t>
            </a:r>
            <a:endParaRPr lang="es-AR" dirty="0"/>
          </a:p>
        </p:txBody>
      </p:sp>
      <p:cxnSp>
        <p:nvCxnSpPr>
          <p:cNvPr id="31" name="30 Conector recto de flecha"/>
          <p:cNvCxnSpPr/>
          <p:nvPr/>
        </p:nvCxnSpPr>
        <p:spPr>
          <a:xfrm flipV="1">
            <a:off x="7056436" y="4725144"/>
            <a:ext cx="1043956" cy="40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31 CuadroTexto"/>
              <p:cNvSpPr txBox="1"/>
              <p:nvPr/>
            </p:nvSpPr>
            <p:spPr>
              <a:xfrm>
                <a:off x="7056436" y="4509120"/>
                <a:ext cx="8999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/>
                          <a:ea typeface="Cambria Math"/>
                        </a:rPr>
                        <m:t>𝐹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2" name="3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436" y="4509120"/>
                <a:ext cx="89994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765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-2.22222E-6 L 0.14184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18906 7.40741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L 0.17326 -2.2222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27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SISTEMA DE FUERZAS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3024336"/>
          </a:xfrm>
        </p:spPr>
        <p:txBody>
          <a:bodyPr>
            <a:normAutofit/>
          </a:bodyPr>
          <a:lstStyle/>
          <a:p>
            <a:pPr marL="402336" lvl="1" indent="0">
              <a:buNone/>
            </a:pPr>
            <a:r>
              <a:rPr lang="es-AR" dirty="0" smtClean="0"/>
              <a:t>SISTEMA DE FUERZAS: </a:t>
            </a:r>
          </a:p>
          <a:p>
            <a:pPr marL="402336" lvl="1" indent="0">
              <a:buNone/>
            </a:pPr>
            <a:r>
              <a:rPr lang="es-AR" sz="2400" dirty="0" smtClean="0"/>
              <a:t>El Conjunto de fuerzas que actúan sobre un cuerpo rígido.</a:t>
            </a:r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/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/>
          </a:p>
        </p:txBody>
      </p:sp>
      <p:grpSp>
        <p:nvGrpSpPr>
          <p:cNvPr id="16" name="15 Grupo"/>
          <p:cNvGrpSpPr/>
          <p:nvPr/>
        </p:nvGrpSpPr>
        <p:grpSpPr>
          <a:xfrm>
            <a:off x="6624388" y="-99392"/>
            <a:ext cx="2232248" cy="1368152"/>
            <a:chOff x="6228184" y="1556792"/>
            <a:chExt cx="2232248" cy="1368152"/>
          </a:xfrm>
        </p:grpSpPr>
        <p:sp>
          <p:nvSpPr>
            <p:cNvPr id="4" name="3 Rectángulo"/>
            <p:cNvSpPr/>
            <p:nvPr/>
          </p:nvSpPr>
          <p:spPr>
            <a:xfrm>
              <a:off x="6660232" y="1916832"/>
              <a:ext cx="1368152" cy="792088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6" name="5 Conector recto de flecha"/>
            <p:cNvCxnSpPr/>
            <p:nvPr/>
          </p:nvCxnSpPr>
          <p:spPr>
            <a:xfrm>
              <a:off x="6804248" y="1556792"/>
              <a:ext cx="540060" cy="75608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6 Conector recto de flecha"/>
            <p:cNvCxnSpPr/>
            <p:nvPr/>
          </p:nvCxnSpPr>
          <p:spPr>
            <a:xfrm flipH="1">
              <a:off x="7812360" y="1628800"/>
              <a:ext cx="648072" cy="68407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Conector recto de flecha"/>
            <p:cNvCxnSpPr/>
            <p:nvPr/>
          </p:nvCxnSpPr>
          <p:spPr>
            <a:xfrm>
              <a:off x="6228184" y="2204864"/>
              <a:ext cx="576064" cy="1800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 de flecha"/>
            <p:cNvCxnSpPr/>
            <p:nvPr/>
          </p:nvCxnSpPr>
          <p:spPr>
            <a:xfrm flipV="1">
              <a:off x="6516216" y="2537284"/>
              <a:ext cx="648072" cy="38766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7 Rectángulo"/>
          <p:cNvSpPr/>
          <p:nvPr/>
        </p:nvSpPr>
        <p:spPr>
          <a:xfrm>
            <a:off x="3275856" y="2996952"/>
            <a:ext cx="172819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3419872" y="2564904"/>
            <a:ext cx="864096" cy="288032"/>
          </a:xfrm>
          <a:prstGeom prst="straightConnector1">
            <a:avLst/>
          </a:prstGeom>
          <a:ln w="444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2526973" y="2780928"/>
            <a:ext cx="63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F1</a:t>
            </a:r>
            <a:endParaRPr lang="es-AR" b="1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435608" y="4293096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435608" y="4005064"/>
            <a:ext cx="7498080" cy="22433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  <a:p>
            <a:endParaRPr lang="es-AR" dirty="0"/>
          </a:p>
        </p:txBody>
      </p:sp>
      <p:sp>
        <p:nvSpPr>
          <p:cNvPr id="20" name="19 CuadroTexto"/>
          <p:cNvSpPr txBox="1"/>
          <p:nvPr/>
        </p:nvSpPr>
        <p:spPr>
          <a:xfrm>
            <a:off x="3917308" y="2380238"/>
            <a:ext cx="63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F2</a:t>
            </a:r>
            <a:endParaRPr lang="es-AR" b="1" dirty="0"/>
          </a:p>
        </p:txBody>
      </p:sp>
      <p:cxnSp>
        <p:nvCxnSpPr>
          <p:cNvPr id="22" name="21 Conector recto de flecha"/>
          <p:cNvCxnSpPr/>
          <p:nvPr/>
        </p:nvCxnSpPr>
        <p:spPr>
          <a:xfrm>
            <a:off x="2195736" y="3429000"/>
            <a:ext cx="1080120" cy="6104"/>
          </a:xfrm>
          <a:prstGeom prst="straightConnector1">
            <a:avLst/>
          </a:prstGeom>
          <a:ln w="444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flipH="1">
            <a:off x="5184648" y="2812286"/>
            <a:ext cx="1187552" cy="472698"/>
          </a:xfrm>
          <a:prstGeom prst="straightConnector1">
            <a:avLst/>
          </a:prstGeom>
          <a:ln w="444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5271512" y="2627620"/>
            <a:ext cx="63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F3</a:t>
            </a:r>
            <a:endParaRPr lang="es-AR" b="1" dirty="0"/>
          </a:p>
        </p:txBody>
      </p:sp>
      <p:graphicFrame>
        <p:nvGraphicFramePr>
          <p:cNvPr id="24" name="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024452"/>
              </p:ext>
            </p:extLst>
          </p:nvPr>
        </p:nvGraphicFramePr>
        <p:xfrm>
          <a:off x="1835696" y="4315944"/>
          <a:ext cx="6096000" cy="226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rowSpan="4">
                  <a:txBody>
                    <a:bodyPr/>
                    <a:lstStyle/>
                    <a:p>
                      <a:endParaRPr lang="es-AR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AR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AR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Sistema</a:t>
                      </a:r>
                      <a:r>
                        <a:rPr lang="es-AR" baseline="0" dirty="0" smtClean="0">
                          <a:solidFill>
                            <a:schemeClr val="tx1"/>
                          </a:solidFill>
                        </a:rPr>
                        <a:t> de Fuerzas</a:t>
                      </a:r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s-AR" b="1" dirty="0" smtClean="0">
                          <a:solidFill>
                            <a:schemeClr val="tx1"/>
                          </a:solidFill>
                        </a:rPr>
                        <a:t>Planos:</a:t>
                      </a:r>
                    </a:p>
                    <a:p>
                      <a:r>
                        <a:rPr lang="es-AR" sz="1600" b="0" dirty="0" smtClean="0">
                          <a:solidFill>
                            <a:schemeClr val="tx1"/>
                          </a:solidFill>
                        </a:rPr>
                        <a:t>Todas</a:t>
                      </a:r>
                      <a:r>
                        <a:rPr lang="es-AR" sz="1600" b="0" baseline="0" dirty="0" smtClean="0">
                          <a:solidFill>
                            <a:schemeClr val="tx1"/>
                          </a:solidFill>
                        </a:rPr>
                        <a:t> Rectas de Acción están en el mismo plano</a:t>
                      </a:r>
                      <a:endParaRPr lang="es-A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600" b="1" dirty="0" smtClean="0">
                          <a:solidFill>
                            <a:schemeClr val="tx1"/>
                          </a:solidFill>
                        </a:rPr>
                        <a:t>Concurrentes:</a:t>
                      </a:r>
                    </a:p>
                    <a:p>
                      <a:r>
                        <a:rPr lang="es-AR" sz="1400" b="0" dirty="0" smtClean="0">
                          <a:solidFill>
                            <a:schemeClr val="tx1"/>
                          </a:solidFill>
                        </a:rPr>
                        <a:t>Todas Rectas de </a:t>
                      </a:r>
                      <a:r>
                        <a:rPr lang="es-AR" sz="1400" b="0" dirty="0" err="1" smtClean="0">
                          <a:solidFill>
                            <a:schemeClr val="tx1"/>
                          </a:solidFill>
                        </a:rPr>
                        <a:t>Accion</a:t>
                      </a:r>
                      <a:r>
                        <a:rPr lang="es-AR" sz="1400" b="0" dirty="0" smtClean="0">
                          <a:solidFill>
                            <a:schemeClr val="tx1"/>
                          </a:solidFill>
                        </a:rPr>
                        <a:t> Concurren a un Punto</a:t>
                      </a:r>
                      <a:endParaRPr lang="es-A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600" b="1" dirty="0" smtClean="0">
                          <a:solidFill>
                            <a:schemeClr val="tx1"/>
                          </a:solidFill>
                        </a:rPr>
                        <a:t>No Concurrentes</a:t>
                      </a:r>
                      <a:endParaRPr lang="es-A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s-AR" b="1" dirty="0" smtClean="0"/>
                        <a:t>Espaciales: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b="0" baseline="0" dirty="0" smtClean="0">
                          <a:solidFill>
                            <a:schemeClr val="tx1"/>
                          </a:solidFill>
                        </a:rPr>
                        <a:t>Rectas de Acción NO están en el mismo plano</a:t>
                      </a:r>
                      <a:endParaRPr lang="es-AR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600" b="1" dirty="0" smtClean="0">
                          <a:solidFill>
                            <a:schemeClr val="tx1"/>
                          </a:solidFill>
                        </a:rPr>
                        <a:t>Concurrentes: </a:t>
                      </a:r>
                      <a:r>
                        <a:rPr lang="es-AR" sz="1400" b="0" dirty="0" smtClean="0">
                          <a:solidFill>
                            <a:schemeClr val="tx1"/>
                          </a:solidFill>
                        </a:rPr>
                        <a:t>Todas Rectas de </a:t>
                      </a:r>
                      <a:r>
                        <a:rPr lang="es-AR" sz="1400" b="0" dirty="0" err="1" smtClean="0">
                          <a:solidFill>
                            <a:schemeClr val="tx1"/>
                          </a:solidFill>
                        </a:rPr>
                        <a:t>Accion</a:t>
                      </a:r>
                      <a:r>
                        <a:rPr lang="es-AR" sz="1400" b="0" dirty="0" smtClean="0">
                          <a:solidFill>
                            <a:schemeClr val="tx1"/>
                          </a:solidFill>
                        </a:rPr>
                        <a:t> Concurren a un Punto</a:t>
                      </a:r>
                      <a:endParaRPr lang="es-A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600" b="1" dirty="0" smtClean="0">
                          <a:solidFill>
                            <a:schemeClr val="tx1"/>
                          </a:solidFill>
                        </a:rPr>
                        <a:t>No Concurrentes</a:t>
                      </a:r>
                      <a:endParaRPr lang="es-A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0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SISTEMA DE FUERZAS</a:t>
            </a:r>
            <a:endParaRPr lang="es-AR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519" y="1556792"/>
            <a:ext cx="2562433" cy="4555436"/>
          </a:xfrm>
          <a:prstGeom prst="rect">
            <a:avLst/>
          </a:prstGeom>
        </p:spPr>
      </p:pic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211960" y="1412776"/>
            <a:ext cx="4721728" cy="3744416"/>
          </a:xfrm>
        </p:spPr>
        <p:txBody>
          <a:bodyPr/>
          <a:lstStyle/>
          <a:p>
            <a:r>
              <a:rPr lang="es-AR" dirty="0" smtClean="0"/>
              <a:t>Viento</a:t>
            </a:r>
          </a:p>
          <a:p>
            <a:r>
              <a:rPr lang="es-AR" dirty="0" smtClean="0"/>
              <a:t>Peso Propio   </a:t>
            </a:r>
          </a:p>
          <a:p>
            <a:pPr marL="82296" indent="0">
              <a:buNone/>
            </a:pPr>
            <a:r>
              <a:rPr lang="es-AR" dirty="0" smtClean="0"/>
              <a:t>               </a:t>
            </a:r>
            <a:endParaRPr lang="es-AR" dirty="0"/>
          </a:p>
        </p:txBody>
      </p:sp>
      <p:grpSp>
        <p:nvGrpSpPr>
          <p:cNvPr id="26" name="25 Grupo"/>
          <p:cNvGrpSpPr/>
          <p:nvPr/>
        </p:nvGrpSpPr>
        <p:grpSpPr>
          <a:xfrm>
            <a:off x="6228184" y="2708920"/>
            <a:ext cx="2016224" cy="3312368"/>
            <a:chOff x="5220072" y="2492896"/>
            <a:chExt cx="2016224" cy="3312368"/>
          </a:xfrm>
        </p:grpSpPr>
        <p:grpSp>
          <p:nvGrpSpPr>
            <p:cNvPr id="25" name="24 Grupo"/>
            <p:cNvGrpSpPr/>
            <p:nvPr/>
          </p:nvGrpSpPr>
          <p:grpSpPr>
            <a:xfrm>
              <a:off x="5220072" y="2924944"/>
              <a:ext cx="1224136" cy="2880320"/>
              <a:chOff x="5220072" y="2924944"/>
              <a:chExt cx="1224136" cy="2880320"/>
            </a:xfrm>
          </p:grpSpPr>
          <p:sp>
            <p:nvSpPr>
              <p:cNvPr id="11" name="10 Rectángulo"/>
              <p:cNvSpPr/>
              <p:nvPr/>
            </p:nvSpPr>
            <p:spPr>
              <a:xfrm>
                <a:off x="5724128" y="2924944"/>
                <a:ext cx="216024" cy="266429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2" name="11 Rectángulo"/>
              <p:cNvSpPr/>
              <p:nvPr/>
            </p:nvSpPr>
            <p:spPr>
              <a:xfrm>
                <a:off x="5220072" y="5589240"/>
                <a:ext cx="1224136" cy="216024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17" name="16 Conector recto de flecha"/>
              <p:cNvCxnSpPr/>
              <p:nvPr/>
            </p:nvCxnSpPr>
            <p:spPr>
              <a:xfrm>
                <a:off x="5868144" y="2924944"/>
                <a:ext cx="0" cy="36004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17 Conector recto de flecha"/>
              <p:cNvCxnSpPr/>
              <p:nvPr/>
            </p:nvCxnSpPr>
            <p:spPr>
              <a:xfrm>
                <a:off x="5868144" y="3356992"/>
                <a:ext cx="0" cy="36004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18 Conector recto de flecha"/>
              <p:cNvCxnSpPr/>
              <p:nvPr/>
            </p:nvCxnSpPr>
            <p:spPr>
              <a:xfrm>
                <a:off x="5868144" y="3861048"/>
                <a:ext cx="0" cy="36004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19 Conector recto de flecha"/>
              <p:cNvCxnSpPr/>
              <p:nvPr/>
            </p:nvCxnSpPr>
            <p:spPr>
              <a:xfrm>
                <a:off x="5868144" y="4365104"/>
                <a:ext cx="0" cy="36004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20 Conector recto de flecha"/>
              <p:cNvCxnSpPr/>
              <p:nvPr/>
            </p:nvCxnSpPr>
            <p:spPr>
              <a:xfrm>
                <a:off x="5868144" y="4797152"/>
                <a:ext cx="0" cy="36004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21 Conector recto de flecha"/>
              <p:cNvCxnSpPr/>
              <p:nvPr/>
            </p:nvCxnSpPr>
            <p:spPr>
              <a:xfrm>
                <a:off x="5871936" y="5229200"/>
                <a:ext cx="0" cy="36004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23 Grupo"/>
            <p:cNvGrpSpPr/>
            <p:nvPr/>
          </p:nvGrpSpPr>
          <p:grpSpPr>
            <a:xfrm>
              <a:off x="6084168" y="2492896"/>
              <a:ext cx="1152128" cy="1526280"/>
              <a:chOff x="6084168" y="2492896"/>
              <a:chExt cx="1152128" cy="1526280"/>
            </a:xfrm>
          </p:grpSpPr>
          <p:cxnSp>
            <p:nvCxnSpPr>
              <p:cNvPr id="14" name="13 Conector recto de flecha"/>
              <p:cNvCxnSpPr/>
              <p:nvPr/>
            </p:nvCxnSpPr>
            <p:spPr>
              <a:xfrm flipH="1">
                <a:off x="6084168" y="2924944"/>
                <a:ext cx="1152128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14 CuadroTexto"/>
              <p:cNvSpPr txBox="1"/>
              <p:nvPr/>
            </p:nvSpPr>
            <p:spPr>
              <a:xfrm>
                <a:off x="6660232" y="249289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/>
                  <a:t>W</a:t>
                </a:r>
                <a:endParaRPr lang="es-AR" dirty="0"/>
              </a:p>
            </p:txBody>
          </p:sp>
          <p:sp>
            <p:nvSpPr>
              <p:cNvPr id="23" name="22 CuadroTexto"/>
              <p:cNvSpPr txBox="1"/>
              <p:nvPr/>
            </p:nvSpPr>
            <p:spPr>
              <a:xfrm>
                <a:off x="6228184" y="364984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/>
                  <a:t>g</a:t>
                </a:r>
                <a:endParaRPr lang="es-AR" dirty="0"/>
              </a:p>
            </p:txBody>
          </p:sp>
        </p:grpSp>
      </p:grpSp>
      <p:sp>
        <p:nvSpPr>
          <p:cNvPr id="27" name="7 Marcador de contenido"/>
          <p:cNvSpPr txBox="1">
            <a:spLocks/>
          </p:cNvSpPr>
          <p:nvPr/>
        </p:nvSpPr>
        <p:spPr>
          <a:xfrm>
            <a:off x="4390248" y="2733280"/>
            <a:ext cx="4721728" cy="374441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es-AR" dirty="0" smtClean="0"/>
              <a:t>MODELO:                   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9697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SISTEMA DE FUERZAS</a:t>
            </a:r>
            <a:endParaRPr lang="es-AR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211960" y="1412776"/>
            <a:ext cx="4721728" cy="3744416"/>
          </a:xfrm>
        </p:spPr>
        <p:txBody>
          <a:bodyPr/>
          <a:lstStyle/>
          <a:p>
            <a:r>
              <a:rPr lang="es-AR" dirty="0" smtClean="0"/>
              <a:t>Viento</a:t>
            </a:r>
          </a:p>
          <a:p>
            <a:r>
              <a:rPr lang="es-AR" dirty="0" smtClean="0"/>
              <a:t>Peso Propio   </a:t>
            </a:r>
          </a:p>
          <a:p>
            <a:pPr marL="82296" indent="0">
              <a:buNone/>
            </a:pPr>
            <a:r>
              <a:rPr lang="es-AR" dirty="0" smtClean="0"/>
              <a:t>               </a:t>
            </a:r>
            <a:endParaRPr lang="es-AR" dirty="0"/>
          </a:p>
        </p:txBody>
      </p:sp>
      <p:grpSp>
        <p:nvGrpSpPr>
          <p:cNvPr id="26" name="25 Grupo"/>
          <p:cNvGrpSpPr/>
          <p:nvPr/>
        </p:nvGrpSpPr>
        <p:grpSpPr>
          <a:xfrm>
            <a:off x="6228184" y="2708920"/>
            <a:ext cx="2016224" cy="3312368"/>
            <a:chOff x="5220072" y="2492896"/>
            <a:chExt cx="2016224" cy="3312368"/>
          </a:xfrm>
        </p:grpSpPr>
        <p:grpSp>
          <p:nvGrpSpPr>
            <p:cNvPr id="25" name="24 Grupo"/>
            <p:cNvGrpSpPr/>
            <p:nvPr/>
          </p:nvGrpSpPr>
          <p:grpSpPr>
            <a:xfrm>
              <a:off x="5220072" y="2924944"/>
              <a:ext cx="1224136" cy="2880320"/>
              <a:chOff x="5220072" y="2924944"/>
              <a:chExt cx="1224136" cy="2880320"/>
            </a:xfrm>
          </p:grpSpPr>
          <p:sp>
            <p:nvSpPr>
              <p:cNvPr id="11" name="10 Rectángulo"/>
              <p:cNvSpPr/>
              <p:nvPr/>
            </p:nvSpPr>
            <p:spPr>
              <a:xfrm>
                <a:off x="5724128" y="2924944"/>
                <a:ext cx="216024" cy="266429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2" name="11 Rectángulo"/>
              <p:cNvSpPr/>
              <p:nvPr/>
            </p:nvSpPr>
            <p:spPr>
              <a:xfrm>
                <a:off x="5220072" y="5589240"/>
                <a:ext cx="1224136" cy="216024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17" name="16 Conector recto de flecha"/>
              <p:cNvCxnSpPr/>
              <p:nvPr/>
            </p:nvCxnSpPr>
            <p:spPr>
              <a:xfrm>
                <a:off x="5868144" y="2924944"/>
                <a:ext cx="0" cy="36004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17 Conector recto de flecha"/>
              <p:cNvCxnSpPr/>
              <p:nvPr/>
            </p:nvCxnSpPr>
            <p:spPr>
              <a:xfrm>
                <a:off x="5868144" y="3356992"/>
                <a:ext cx="0" cy="36004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18 Conector recto de flecha"/>
              <p:cNvCxnSpPr/>
              <p:nvPr/>
            </p:nvCxnSpPr>
            <p:spPr>
              <a:xfrm>
                <a:off x="5868144" y="3861048"/>
                <a:ext cx="0" cy="36004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19 Conector recto de flecha"/>
              <p:cNvCxnSpPr/>
              <p:nvPr/>
            </p:nvCxnSpPr>
            <p:spPr>
              <a:xfrm>
                <a:off x="5868144" y="4365104"/>
                <a:ext cx="0" cy="36004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20 Conector recto de flecha"/>
              <p:cNvCxnSpPr/>
              <p:nvPr/>
            </p:nvCxnSpPr>
            <p:spPr>
              <a:xfrm>
                <a:off x="5868144" y="4797152"/>
                <a:ext cx="0" cy="36004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21 Conector recto de flecha"/>
              <p:cNvCxnSpPr/>
              <p:nvPr/>
            </p:nvCxnSpPr>
            <p:spPr>
              <a:xfrm>
                <a:off x="5871936" y="5229200"/>
                <a:ext cx="0" cy="36004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23 Grupo"/>
            <p:cNvGrpSpPr/>
            <p:nvPr/>
          </p:nvGrpSpPr>
          <p:grpSpPr>
            <a:xfrm>
              <a:off x="6084168" y="2492896"/>
              <a:ext cx="1152128" cy="1526280"/>
              <a:chOff x="6084168" y="2492896"/>
              <a:chExt cx="1152128" cy="1526280"/>
            </a:xfrm>
          </p:grpSpPr>
          <p:cxnSp>
            <p:nvCxnSpPr>
              <p:cNvPr id="14" name="13 Conector recto de flecha"/>
              <p:cNvCxnSpPr/>
              <p:nvPr/>
            </p:nvCxnSpPr>
            <p:spPr>
              <a:xfrm flipH="1">
                <a:off x="6084168" y="2924944"/>
                <a:ext cx="1152128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14 CuadroTexto"/>
              <p:cNvSpPr txBox="1"/>
              <p:nvPr/>
            </p:nvSpPr>
            <p:spPr>
              <a:xfrm>
                <a:off x="6660232" y="249289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/>
                  <a:t>W</a:t>
                </a:r>
                <a:endParaRPr lang="es-AR" dirty="0"/>
              </a:p>
            </p:txBody>
          </p:sp>
          <p:sp>
            <p:nvSpPr>
              <p:cNvPr id="23" name="22 CuadroTexto"/>
              <p:cNvSpPr txBox="1"/>
              <p:nvPr/>
            </p:nvSpPr>
            <p:spPr>
              <a:xfrm>
                <a:off x="6228184" y="364984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/>
                  <a:t>g</a:t>
                </a:r>
                <a:endParaRPr lang="es-AR" dirty="0"/>
              </a:p>
            </p:txBody>
          </p:sp>
        </p:grpSp>
      </p:grpSp>
      <p:sp>
        <p:nvSpPr>
          <p:cNvPr id="27" name="7 Marcador de contenido"/>
          <p:cNvSpPr txBox="1">
            <a:spLocks/>
          </p:cNvSpPr>
          <p:nvPr/>
        </p:nvSpPr>
        <p:spPr>
          <a:xfrm>
            <a:off x="4390248" y="2733280"/>
            <a:ext cx="4721728" cy="374441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es-AR" dirty="0" smtClean="0"/>
              <a:t>MODELO:                    </a:t>
            </a:r>
            <a:endParaRPr lang="es-AR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436" y="1395619"/>
            <a:ext cx="2652093" cy="471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6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PRINCIPIOS DE LA ESTATICA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275608"/>
            <a:ext cx="7498080" cy="2153392"/>
          </a:xfrm>
        </p:spPr>
        <p:txBody>
          <a:bodyPr>
            <a:normAutofit fontScale="92500" lnSpcReduction="20000"/>
          </a:bodyPr>
          <a:lstStyle/>
          <a:p>
            <a:pPr marL="859536" lvl="1" indent="-457200">
              <a:buAutoNum type="arabicPeriod"/>
            </a:pPr>
            <a:r>
              <a:rPr lang="es-AR" sz="2400" b="1" dirty="0" smtClean="0"/>
              <a:t>PRINCIPIO DEL PARALELOGRAMO.</a:t>
            </a:r>
          </a:p>
          <a:p>
            <a:pPr marL="402336" lvl="1" indent="0">
              <a:buNone/>
            </a:pPr>
            <a:r>
              <a:rPr lang="es-AR" sz="2400" dirty="0" smtClean="0"/>
              <a:t>	El efecto de dos fuerzas aplicadas a un mismo punto de 	un cuerpo rígido es equivalente a una única fuerza 	llamada Resultante aplicada en el mismo punto y cuya 	intensidad y dirección quedan definidas por la diagonal 	del paralelogramo que tiene por lados los vectores 	representativos de las fuerzas que la componen.</a:t>
            </a:r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/>
          </a:p>
          <a:p>
            <a:pPr marL="402336" lvl="1" indent="0" algn="ctr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435608" y="4293096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435608" y="4005064"/>
            <a:ext cx="7498080" cy="22433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  <a:p>
            <a:endParaRPr lang="es-AR" dirty="0"/>
          </a:p>
        </p:txBody>
      </p:sp>
      <p:cxnSp>
        <p:nvCxnSpPr>
          <p:cNvPr id="29" name="28 Conector recto de flecha"/>
          <p:cNvCxnSpPr/>
          <p:nvPr/>
        </p:nvCxnSpPr>
        <p:spPr>
          <a:xfrm>
            <a:off x="2522416" y="3847293"/>
            <a:ext cx="2049157" cy="717162"/>
          </a:xfrm>
          <a:prstGeom prst="straightConnector1">
            <a:avLst/>
          </a:prstGeom>
          <a:ln w="444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CuadroTexto"/>
          <p:cNvSpPr txBox="1"/>
          <p:nvPr/>
        </p:nvSpPr>
        <p:spPr>
          <a:xfrm>
            <a:off x="3554710" y="3909392"/>
            <a:ext cx="63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R</a:t>
            </a:r>
          </a:p>
        </p:txBody>
      </p:sp>
      <p:grpSp>
        <p:nvGrpSpPr>
          <p:cNvPr id="38" name="37 Grupo"/>
          <p:cNvGrpSpPr/>
          <p:nvPr/>
        </p:nvGrpSpPr>
        <p:grpSpPr>
          <a:xfrm>
            <a:off x="2075140" y="3336235"/>
            <a:ext cx="1555373" cy="1255494"/>
            <a:chOff x="2051720" y="4621778"/>
            <a:chExt cx="1555373" cy="1255494"/>
          </a:xfrm>
        </p:grpSpPr>
        <p:cxnSp>
          <p:nvCxnSpPr>
            <p:cNvPr id="11" name="10 Conector recto de flecha"/>
            <p:cNvCxnSpPr/>
            <p:nvPr/>
          </p:nvCxnSpPr>
          <p:spPr>
            <a:xfrm>
              <a:off x="2519772" y="5132836"/>
              <a:ext cx="972108" cy="744436"/>
            </a:xfrm>
            <a:prstGeom prst="straightConnector1">
              <a:avLst/>
            </a:prstGeom>
            <a:ln w="44450" cmpd="sng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12 CuadroTexto"/>
            <p:cNvSpPr txBox="1"/>
            <p:nvPr/>
          </p:nvSpPr>
          <p:spPr>
            <a:xfrm>
              <a:off x="2843808" y="4621778"/>
              <a:ext cx="6336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b="1" dirty="0" smtClean="0"/>
                <a:t>F1</a:t>
              </a:r>
              <a:endParaRPr lang="es-AR" b="1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2210138" y="5507940"/>
              <a:ext cx="6336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b="1" dirty="0" smtClean="0"/>
                <a:t>F2</a:t>
              </a:r>
              <a:endParaRPr lang="es-AR" b="1" dirty="0"/>
            </a:p>
          </p:txBody>
        </p:sp>
        <p:cxnSp>
          <p:nvCxnSpPr>
            <p:cNvPr id="22" name="21 Conector recto de flecha"/>
            <p:cNvCxnSpPr/>
            <p:nvPr/>
          </p:nvCxnSpPr>
          <p:spPr>
            <a:xfrm>
              <a:off x="2526973" y="5126732"/>
              <a:ext cx="1080120" cy="6104"/>
            </a:xfrm>
            <a:prstGeom prst="straightConnector1">
              <a:avLst/>
            </a:prstGeom>
            <a:ln w="44450" cmpd="sng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36 CuadroTexto"/>
            <p:cNvSpPr txBox="1"/>
            <p:nvPr/>
          </p:nvSpPr>
          <p:spPr>
            <a:xfrm>
              <a:off x="2051720" y="4828489"/>
              <a:ext cx="6336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b="1" dirty="0" smtClean="0"/>
                <a:t>O</a:t>
              </a:r>
              <a:endParaRPr lang="es-AR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2 Marcador de contenido"/>
              <p:cNvSpPr txBox="1">
                <a:spLocks/>
              </p:cNvSpPr>
              <p:nvPr/>
            </p:nvSpPr>
            <p:spPr>
              <a:xfrm>
                <a:off x="4682246" y="3336235"/>
                <a:ext cx="3324121" cy="1358401"/>
              </a:xfrm>
              <a:prstGeom prst="rect">
                <a:avLst/>
              </a:prstGeom>
            </p:spPr>
            <p:txBody>
              <a:bodyPr>
                <a:normAutofit fontScale="55000" lnSpcReduction="20000"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402336" lvl="1" indent="0">
                  <a:buFont typeface="Verdana"/>
                  <a:buNone/>
                </a:pPr>
                <a:r>
                  <a:rPr lang="es-AR" dirty="0" smtClean="0"/>
                  <a:t>RESULTANTE:</a:t>
                </a:r>
              </a:p>
              <a:p>
                <a:pPr lvl="1"/>
                <a:r>
                  <a:rPr lang="es-AR" dirty="0" smtClean="0"/>
                  <a:t>Dirección OD</a:t>
                </a:r>
              </a:p>
              <a:p>
                <a:pPr lvl="1"/>
                <a:r>
                  <a:rPr lang="es-AR" dirty="0" smtClean="0"/>
                  <a:t>Sentido O a D</a:t>
                </a:r>
              </a:p>
              <a:p>
                <a:pPr lvl="1"/>
                <a:r>
                  <a:rPr lang="es-AR" dirty="0" smtClean="0"/>
                  <a:t>Modulo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b="0" i="1" smtClean="0">
                            <a:latin typeface="Cambria Math"/>
                          </a:rPr>
                          <m:t>𝑅</m:t>
                        </m:r>
                      </m:e>
                    </m:d>
                    <m:r>
                      <a:rPr lang="es-AR" b="0" i="1" smtClean="0">
                        <a:latin typeface="Cambria Math"/>
                      </a:rPr>
                      <m:t>= </m:t>
                    </m:r>
                    <m:r>
                      <a:rPr lang="es-AR" i="1" smtClean="0">
                        <a:latin typeface="Cambria Math"/>
                        <a:ea typeface="Cambria Math"/>
                      </a:rPr>
                      <m:t>√</m:t>
                    </m:r>
                    <m:r>
                      <a:rPr lang="es-AR" b="0" i="1" smtClean="0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s-A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AR" b="0" i="1" smtClean="0">
                            <a:latin typeface="Cambria Math"/>
                            <a:ea typeface="Cambria Math"/>
                          </a:rPr>
                          <m:t>𝐹</m:t>
                        </m:r>
                        <m:r>
                          <a:rPr lang="es-AR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  <m:sup>
                        <m:r>
                          <a:rPr lang="es-AR" b="0" i="1" smtClean="0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s-AR" dirty="0" smtClean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AR" i="1">
                            <a:latin typeface="Cambria Math"/>
                            <a:ea typeface="Cambria Math"/>
                          </a:rPr>
                          <m:t>𝐹</m:t>
                        </m:r>
                        <m:r>
                          <a:rPr lang="es-AR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s-AR" i="1">
                            <a:latin typeface="Cambria Math"/>
                            <a:ea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s-AR" dirty="0" smtClean="0"/>
                  <a:t>)</a:t>
                </a:r>
              </a:p>
              <a:p>
                <a:pPr lvl="1"/>
                <a:r>
                  <a:rPr lang="es-AR" dirty="0" smtClean="0"/>
                  <a:t>1 Punto de su Recta de acción 0</a:t>
                </a:r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/>
              </a:p>
            </p:txBody>
          </p:sp>
        </mc:Choice>
        <mc:Fallback xmlns="">
          <p:sp>
            <p:nvSpPr>
              <p:cNvPr id="39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246" y="3336235"/>
                <a:ext cx="3324121" cy="1358401"/>
              </a:xfrm>
              <a:prstGeom prst="rect">
                <a:avLst/>
              </a:prstGeom>
              <a:blipFill rotWithShape="1">
                <a:blip r:embed="rId4"/>
                <a:stretch>
                  <a:fillRect t="-4036" r="-367" b="-269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61 Grupo"/>
          <p:cNvGrpSpPr/>
          <p:nvPr/>
        </p:nvGrpSpPr>
        <p:grpSpPr>
          <a:xfrm>
            <a:off x="3494524" y="3847293"/>
            <a:ext cx="1610400" cy="1167596"/>
            <a:chOff x="3442054" y="4358351"/>
            <a:chExt cx="1610400" cy="1167596"/>
          </a:xfrm>
        </p:grpSpPr>
        <p:cxnSp>
          <p:nvCxnSpPr>
            <p:cNvPr id="21" name="20 Conector recto de flecha"/>
            <p:cNvCxnSpPr/>
            <p:nvPr/>
          </p:nvCxnSpPr>
          <p:spPr>
            <a:xfrm>
              <a:off x="3442054" y="5075513"/>
              <a:ext cx="1077049" cy="17564"/>
            </a:xfrm>
            <a:prstGeom prst="straightConnector1">
              <a:avLst/>
            </a:prstGeom>
            <a:ln w="44450" cmpd="sng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 de flecha"/>
            <p:cNvCxnSpPr/>
            <p:nvPr/>
          </p:nvCxnSpPr>
          <p:spPr>
            <a:xfrm>
              <a:off x="3546995" y="4358351"/>
              <a:ext cx="972108" cy="744436"/>
            </a:xfrm>
            <a:prstGeom prst="straightConnector1">
              <a:avLst/>
            </a:prstGeom>
            <a:ln w="44450" cmpd="sng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46 CuadroTexto"/>
            <p:cNvSpPr txBox="1"/>
            <p:nvPr/>
          </p:nvSpPr>
          <p:spPr>
            <a:xfrm>
              <a:off x="4378158" y="5156615"/>
              <a:ext cx="67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b="1" dirty="0" smtClean="0"/>
                <a:t>D</a:t>
              </a:r>
              <a:endParaRPr lang="es-AR" b="1" dirty="0"/>
            </a:p>
          </p:txBody>
        </p:sp>
      </p:grpSp>
      <p:grpSp>
        <p:nvGrpSpPr>
          <p:cNvPr id="60" name="59 Grupo"/>
          <p:cNvGrpSpPr/>
          <p:nvPr/>
        </p:nvGrpSpPr>
        <p:grpSpPr>
          <a:xfrm>
            <a:off x="1576720" y="4829542"/>
            <a:ext cx="3167642" cy="738664"/>
            <a:chOff x="1547664" y="5660506"/>
            <a:chExt cx="3167642" cy="738664"/>
          </a:xfrm>
        </p:grpSpPr>
        <p:cxnSp>
          <p:nvCxnSpPr>
            <p:cNvPr id="48" name="47 Conector recto de flecha"/>
            <p:cNvCxnSpPr/>
            <p:nvPr/>
          </p:nvCxnSpPr>
          <p:spPr>
            <a:xfrm>
              <a:off x="2002224" y="6237716"/>
              <a:ext cx="1080120" cy="6104"/>
            </a:xfrm>
            <a:prstGeom prst="straightConnector1">
              <a:avLst/>
            </a:prstGeom>
            <a:ln w="44450" cmpd="sng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48 Conector recto de flecha"/>
            <p:cNvCxnSpPr/>
            <p:nvPr/>
          </p:nvCxnSpPr>
          <p:spPr>
            <a:xfrm>
              <a:off x="3110340" y="6222832"/>
              <a:ext cx="1080120" cy="6104"/>
            </a:xfrm>
            <a:prstGeom prst="straightConnector1">
              <a:avLst/>
            </a:prstGeom>
            <a:ln w="44450" cmpd="sng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49 CuadroTexto"/>
            <p:cNvSpPr txBox="1"/>
            <p:nvPr/>
          </p:nvSpPr>
          <p:spPr>
            <a:xfrm>
              <a:off x="2293380" y="5660506"/>
              <a:ext cx="450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F1</a:t>
              </a:r>
              <a:endParaRPr lang="es-AR" b="1" dirty="0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3409989" y="5733256"/>
              <a:ext cx="450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F2</a:t>
              </a:r>
              <a:endParaRPr lang="es-AR" b="1" dirty="0"/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1547664" y="6029838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 smtClean="0"/>
                <a:t>O</a:t>
              </a:r>
              <a:endParaRPr lang="es-AR" dirty="0"/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4357516" y="5997572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/>
                <a:t>D</a:t>
              </a:r>
            </a:p>
          </p:txBody>
        </p:sp>
      </p:grpSp>
      <p:grpSp>
        <p:nvGrpSpPr>
          <p:cNvPr id="61" name="60 Grupo"/>
          <p:cNvGrpSpPr/>
          <p:nvPr/>
        </p:nvGrpSpPr>
        <p:grpSpPr>
          <a:xfrm>
            <a:off x="2055501" y="5383540"/>
            <a:ext cx="2167790" cy="513080"/>
            <a:chOff x="2026445" y="6214504"/>
            <a:chExt cx="2167790" cy="513080"/>
          </a:xfrm>
        </p:grpSpPr>
        <p:cxnSp>
          <p:nvCxnSpPr>
            <p:cNvPr id="54" name="53 Conector recto de flecha"/>
            <p:cNvCxnSpPr/>
            <p:nvPr/>
          </p:nvCxnSpPr>
          <p:spPr>
            <a:xfrm flipV="1">
              <a:off x="2026445" y="6214504"/>
              <a:ext cx="2167790" cy="26264"/>
            </a:xfrm>
            <a:prstGeom prst="straightConnector1">
              <a:avLst/>
            </a:prstGeom>
            <a:ln w="44450" cmpd="sng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56 CuadroTexto"/>
            <p:cNvSpPr txBox="1"/>
            <p:nvPr/>
          </p:nvSpPr>
          <p:spPr>
            <a:xfrm>
              <a:off x="3082344" y="6358252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/>
                <a:t>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2 Marcador de contenido"/>
              <p:cNvSpPr txBox="1">
                <a:spLocks/>
              </p:cNvSpPr>
              <p:nvPr/>
            </p:nvSpPr>
            <p:spPr>
              <a:xfrm>
                <a:off x="4932040" y="4823202"/>
                <a:ext cx="3888432" cy="630853"/>
              </a:xfrm>
              <a:prstGeom prst="rect">
                <a:avLst/>
              </a:prstGeom>
            </p:spPr>
            <p:txBody>
              <a:bodyPr>
                <a:normAutofit fontScale="62500" lnSpcReduction="20000"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402336" lvl="1" indent="0">
                  <a:buFont typeface="Verdana"/>
                  <a:buNone/>
                </a:pPr>
                <a:r>
                  <a:rPr lang="es-AR" dirty="0" smtClean="0"/>
                  <a:t>RESULTANTE:</a:t>
                </a:r>
              </a:p>
              <a:p>
                <a:pPr lvl="1"/>
                <a:r>
                  <a:rPr lang="es-AR" dirty="0" smtClean="0"/>
                  <a:t>Modulo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b="0" i="1" smtClean="0">
                            <a:latin typeface="Cambria Math"/>
                          </a:rPr>
                          <m:t>𝑅</m:t>
                        </m:r>
                      </m:e>
                    </m:d>
                    <m:r>
                      <a:rPr lang="es-AR" b="0" i="1" smtClean="0">
                        <a:latin typeface="Cambria Math"/>
                      </a:rPr>
                      <m:t>=</m:t>
                    </m:r>
                    <m:r>
                      <a:rPr lang="es-AR" b="0" i="1" smtClean="0">
                        <a:latin typeface="Cambria Math"/>
                      </a:rPr>
                      <m:t>𝐹</m:t>
                    </m:r>
                    <m:r>
                      <a:rPr lang="es-AR" b="0" i="1" smtClean="0">
                        <a:latin typeface="Cambria Math"/>
                      </a:rPr>
                      <m:t>1+</m:t>
                    </m:r>
                    <m:r>
                      <a:rPr lang="es-AR" b="0" i="1" smtClean="0">
                        <a:latin typeface="Cambria Math"/>
                      </a:rPr>
                      <m:t>𝐹</m:t>
                    </m:r>
                    <m:r>
                      <a:rPr lang="es-AR" b="0" i="1" smtClean="0">
                        <a:latin typeface="Cambria Math"/>
                      </a:rPr>
                      <m:t>2 </m:t>
                    </m:r>
                  </m:oMath>
                </a14:m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/>
              </a:p>
            </p:txBody>
          </p:sp>
        </mc:Choice>
        <mc:Fallback xmlns="">
          <p:sp>
            <p:nvSpPr>
              <p:cNvPr id="64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823202"/>
                <a:ext cx="3888432" cy="630853"/>
              </a:xfrm>
              <a:prstGeom prst="rect">
                <a:avLst/>
              </a:prstGeom>
              <a:blipFill rotWithShape="1">
                <a:blip r:embed="rId5"/>
                <a:stretch>
                  <a:fillRect t="-13462" b="-1153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2 Marcador de contenido"/>
          <p:cNvSpPr txBox="1">
            <a:spLocks/>
          </p:cNvSpPr>
          <p:nvPr/>
        </p:nvSpPr>
        <p:spPr>
          <a:xfrm>
            <a:off x="1576720" y="5932973"/>
            <a:ext cx="7243752" cy="63085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normAutofit fontScale="925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r>
              <a:rPr lang="es-AR" sz="2200" b="1" dirty="0" smtClean="0">
                <a:solidFill>
                  <a:schemeClr val="bg1"/>
                </a:solidFill>
              </a:rPr>
              <a:t>R y el Sistema de Fuerzas F1 y F2 son EQUIVALENTES </a:t>
            </a:r>
          </a:p>
          <a:p>
            <a:pPr marL="402336" lvl="1" indent="0">
              <a:buFont typeface="Verdana"/>
              <a:buNone/>
            </a:pPr>
            <a:endParaRPr lang="es-AR" dirty="0" smtClean="0">
              <a:solidFill>
                <a:schemeClr val="bg1"/>
              </a:solidFill>
            </a:endParaRPr>
          </a:p>
          <a:p>
            <a:pPr marL="402336" lvl="1" indent="0">
              <a:buFont typeface="Verdana"/>
              <a:buNone/>
            </a:pPr>
            <a:endParaRPr lang="es-AR" dirty="0" smtClean="0">
              <a:solidFill>
                <a:schemeClr val="bg1"/>
              </a:solidFill>
            </a:endParaRPr>
          </a:p>
          <a:p>
            <a:pPr marL="402336" lvl="1" indent="0">
              <a:buFont typeface="Verdana"/>
              <a:buNone/>
            </a:pPr>
            <a:endParaRPr lang="es-AR" dirty="0" smtClean="0">
              <a:solidFill>
                <a:schemeClr val="bg1"/>
              </a:solidFill>
            </a:endParaRPr>
          </a:p>
          <a:p>
            <a:pPr marL="402336" lvl="1" indent="0">
              <a:buFont typeface="Verdana"/>
              <a:buNone/>
            </a:pPr>
            <a:endParaRPr lang="es-A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8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7" grpId="0"/>
      <p:bldP spid="36" grpId="0"/>
      <p:bldP spid="39" grpId="0"/>
      <p:bldP spid="64" grpId="0"/>
      <p:bldP spid="6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3541</TotalTime>
  <Words>2038</Words>
  <Application>Microsoft Office PowerPoint</Application>
  <PresentationFormat>Presentación en pantalla (4:3)</PresentationFormat>
  <Paragraphs>1090</Paragraphs>
  <Slides>32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1" baseType="lpstr">
      <vt:lpstr>Arial</vt:lpstr>
      <vt:lpstr>Calibri</vt:lpstr>
      <vt:lpstr>Cambria Math</vt:lpstr>
      <vt:lpstr>Gill Sans MT</vt:lpstr>
      <vt:lpstr>Symath</vt:lpstr>
      <vt:lpstr>Symbol</vt:lpstr>
      <vt:lpstr>Verdana</vt:lpstr>
      <vt:lpstr>Wingdings 2</vt:lpstr>
      <vt:lpstr>Solsticio</vt:lpstr>
      <vt:lpstr>ESTATICA Y RESISTENCIA DE LOS MATERIALES</vt:lpstr>
      <vt:lpstr>ESTATICA:  Estudio del Equilibrio de los Cuerpos  RESISTENCIA DE LOS MATERIALES: Comportamiento de los cuerpos ante los Esfuerzos</vt:lpstr>
      <vt:lpstr>HIPOTESIS ADOPTADAS</vt:lpstr>
      <vt:lpstr>ESTATICA</vt:lpstr>
      <vt:lpstr>SISTEMA DE FUERZAS</vt:lpstr>
      <vt:lpstr>SISTEMA DE FUERZAS</vt:lpstr>
      <vt:lpstr>SISTEMA DE FUERZAS</vt:lpstr>
      <vt:lpstr>SISTEMA DE FUERZAS</vt:lpstr>
      <vt:lpstr>PRINCIPIOS DE LA ESTATICA</vt:lpstr>
      <vt:lpstr>PRINCIPIOS DE LA ESTATICA</vt:lpstr>
      <vt:lpstr>PRINCIPIOS DE LA ESTATICA</vt:lpstr>
      <vt:lpstr>PRINCIPIOS DE LA ESTATICA</vt:lpstr>
      <vt:lpstr>MOMENTO DE UNA FUERZA</vt:lpstr>
      <vt:lpstr>MOMENTO DE UNA FUERZA</vt:lpstr>
      <vt:lpstr>MOMENTO DE UNA FUERZA</vt:lpstr>
      <vt:lpstr>MOMENTO DE UNA FUERZA</vt:lpstr>
      <vt:lpstr>REPRESENTACION ANALITICA </vt:lpstr>
      <vt:lpstr>SISTEMA PLANO DE FUERZAS</vt:lpstr>
      <vt:lpstr>SISTEMA PLANO DE FUERZAS</vt:lpstr>
      <vt:lpstr>SISTEMA PLANO DE FUERZAS</vt:lpstr>
      <vt:lpstr>SISTEMA PLANO DE FUERZAS</vt:lpstr>
      <vt:lpstr>SISTEMA ESPACIAL DE FUERZAS</vt:lpstr>
      <vt:lpstr>SISTEMA ESPACIAL DE FUERZAS</vt:lpstr>
      <vt:lpstr>SISTEMA ESPACIAL DE FUERZAS</vt:lpstr>
      <vt:lpstr>SISTEMA ESPACIAL DE FUERZAS</vt:lpstr>
      <vt:lpstr>SISTEMA ESPACIAL DE FUERZAS</vt:lpstr>
      <vt:lpstr>SISTEMA ESPACIAL DE FUERZAS</vt:lpstr>
      <vt:lpstr>SISTEMA ESPACIAL DE FUERZAS</vt:lpstr>
      <vt:lpstr>SISTEMA DE FUERZAS EN PLANO</vt:lpstr>
      <vt:lpstr>SISTEMA DE FUERZAS EN PLANO</vt:lpstr>
      <vt:lpstr>SISTEMA DE FUERZAS EN PLANO</vt:lpstr>
      <vt:lpstr>SISTEMA DE FUERZAS EN PLANO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ESTATICA Y RESISTENCIA DE LOS MATERIALES</dc:title>
  <dc:creator>Usuario de Windows</dc:creator>
  <cp:lastModifiedBy>USUARIO</cp:lastModifiedBy>
  <cp:revision>120</cp:revision>
  <dcterms:created xsi:type="dcterms:W3CDTF">2020-04-01T20:52:22Z</dcterms:created>
  <dcterms:modified xsi:type="dcterms:W3CDTF">2025-03-19T01:12:51Z</dcterms:modified>
</cp:coreProperties>
</file>