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9"/>
  </p:notesMasterIdLst>
  <p:handoutMasterIdLst>
    <p:handoutMasterId r:id="rId20"/>
  </p:handoutMasterIdLst>
  <p:sldIdLst>
    <p:sldId id="256" r:id="rId2"/>
    <p:sldId id="337" r:id="rId3"/>
    <p:sldId id="338" r:id="rId4"/>
    <p:sldId id="341" r:id="rId5"/>
    <p:sldId id="340" r:id="rId6"/>
    <p:sldId id="331" r:id="rId7"/>
    <p:sldId id="332" r:id="rId8"/>
    <p:sldId id="342" r:id="rId9"/>
    <p:sldId id="333" r:id="rId10"/>
    <p:sldId id="330" r:id="rId11"/>
    <p:sldId id="260" r:id="rId12"/>
    <p:sldId id="334" r:id="rId13"/>
    <p:sldId id="284" r:id="rId14"/>
    <p:sldId id="327" r:id="rId15"/>
    <p:sldId id="329" r:id="rId16"/>
    <p:sldId id="335" r:id="rId17"/>
    <p:sldId id="336" r:id="rId1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" initials="U" lastIdx="7" clrIdx="0">
    <p:extLst>
      <p:ext uri="{19B8F6BF-5375-455C-9EA6-DF929625EA0E}">
        <p15:presenceInfo xmlns:p15="http://schemas.microsoft.com/office/powerpoint/2012/main" userId="21c47a040cbd062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CD41A"/>
    <a:srgbClr val="2669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5" autoAdjust="0"/>
    <p:restoredTop sz="94680" autoAdjust="0"/>
  </p:normalViewPr>
  <p:slideViewPr>
    <p:cSldViewPr>
      <p:cViewPr varScale="1">
        <p:scale>
          <a:sx n="68" d="100"/>
          <a:sy n="68" d="100"/>
        </p:scale>
        <p:origin x="28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0-18T18:44:27.605" idx="5">
    <p:pos x="10" y="10"/>
    <p:text>Problema es:</p:text>
    <p:extLst>
      <p:ext uri="{C676402C-5697-4E1C-873F-D02D1690AC5C}">
        <p15:threadingInfo xmlns:p15="http://schemas.microsoft.com/office/powerpoint/2012/main" timeZoneBias="180"/>
      </p:ext>
    </p:extLst>
  </p:cm>
  <p:cm authorId="1" dt="2023-10-18T18:44:54.220" idx="6">
    <p:pos x="10" y="146"/>
    <p:text>Determinar las particularidades interiores del sólido</p:text>
    <p:extLst>
      <p:ext uri="{C676402C-5697-4E1C-873F-D02D1690AC5C}">
        <p15:threadingInfo xmlns:p15="http://schemas.microsoft.com/office/powerpoint/2012/main" timeZoneBias="180">
          <p15:parentCm authorId="1" idx="5"/>
        </p15:threadingInfo>
      </p:ext>
    </p:extLst>
  </p:cm>
  <p:cm authorId="1" dt="2023-10-18T18:45:18.760" idx="7">
    <p:pos x="10" y="282"/>
    <p:text>Interpretarlo Correctamente</p:text>
    <p:extLst>
      <p:ext uri="{C676402C-5697-4E1C-873F-D02D1690AC5C}">
        <p15:threadingInfo xmlns:p15="http://schemas.microsoft.com/office/powerpoint/2012/main" timeZoneBias="180">
          <p15:parentCm authorId="1" idx="5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0-18T18:44:27.605" idx="5">
    <p:pos x="10" y="10"/>
    <p:text>Problema es:</p:text>
    <p:extLst>
      <p:ext uri="{C676402C-5697-4E1C-873F-D02D1690AC5C}">
        <p15:threadingInfo xmlns:p15="http://schemas.microsoft.com/office/powerpoint/2012/main" timeZoneBias="180"/>
      </p:ext>
    </p:extLst>
  </p:cm>
  <p:cm authorId="1" dt="2023-10-18T18:44:54.220" idx="6">
    <p:pos x="10" y="146"/>
    <p:text>Determinar las particularidades interiores del sólido</p:text>
    <p:extLst>
      <p:ext uri="{C676402C-5697-4E1C-873F-D02D1690AC5C}">
        <p15:threadingInfo xmlns:p15="http://schemas.microsoft.com/office/powerpoint/2012/main" timeZoneBias="180">
          <p15:parentCm authorId="1" idx="5"/>
        </p15:threadingInfo>
      </p:ext>
    </p:extLst>
  </p:cm>
  <p:cm authorId="1" dt="2023-10-18T18:45:18.760" idx="7">
    <p:pos x="10" y="282"/>
    <p:text>Interpretarlo Correctamente</p:text>
    <p:extLst>
      <p:ext uri="{C676402C-5697-4E1C-873F-D02D1690AC5C}">
        <p15:threadingInfo xmlns:p15="http://schemas.microsoft.com/office/powerpoint/2012/main" timeZoneBias="180">
          <p15:parentCm authorId="1" idx="5"/>
        </p15:threadingInfo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B6103-6365-43C3-869D-5A73235107DF}" type="datetimeFigureOut">
              <a:rPr lang="es-AR" smtClean="0"/>
              <a:t>26/10/2023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AR" smtClean="0"/>
              <a:t>Inga. Graciela Ladaga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1A787-C627-4AF8-B049-5E2239F0C1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337753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02F878-C0A3-4E98-9846-F7731612121E}" type="datetimeFigureOut">
              <a:rPr lang="es-AR" smtClean="0"/>
              <a:t>26/10/2023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AR" smtClean="0"/>
              <a:t>Inga. Graciela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CB5A9-18AF-412C-A964-CCAE5A8093D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558052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CB5A9-18AF-412C-A964-CCAE5A8093D5}" type="slidenum">
              <a:rPr lang="es-AR" smtClean="0"/>
              <a:t>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Inga. Graciela Ladaga</a:t>
            </a: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7990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Problema:</a:t>
            </a:r>
            <a:r>
              <a:rPr lang="es-MX" baseline="0" dirty="0" smtClean="0"/>
              <a:t> Determinar particularidades </a:t>
            </a:r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AR" smtClean="0"/>
              <a:t>Inga. Graciela Ladaga</a:t>
            </a:r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7CB5A9-18AF-412C-A964-CCAE5A8093D5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8834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Problema:</a:t>
            </a:r>
            <a:r>
              <a:rPr lang="es-MX" baseline="0" dirty="0" smtClean="0"/>
              <a:t> Determinar particularidades </a:t>
            </a:r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AR" smtClean="0"/>
              <a:t>Inga. Graciela Ladaga</a:t>
            </a:r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7CB5A9-18AF-412C-A964-CCAE5A8093D5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43398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1578-2BF9-4A45-A1A2-4DD05ADB696F}" type="datetime1">
              <a:rPr lang="es-AR" smtClean="0"/>
              <a:t>26/10/2023</a:t>
            </a:fld>
            <a:endParaRPr lang="es-AR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91F49-A69B-48A0-9916-E9CD7992D2E8}" type="datetime1">
              <a:rPr lang="es-AR" smtClean="0"/>
              <a:t>26/10/2023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C5D52-36E1-41A5-8C03-36A33390D230}" type="datetime1">
              <a:rPr lang="es-AR" smtClean="0"/>
              <a:t>26/10/2023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51D3-78C6-4E36-B5C9-DEBD62138ABB}" type="datetime1">
              <a:rPr lang="es-AR" smtClean="0"/>
              <a:t>26/10/2023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1F54-155E-46B6-BDB0-C82F2966E991}" type="datetime1">
              <a:rPr lang="es-AR" smtClean="0"/>
              <a:t>26/10/2023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AD56-5962-4B75-886D-0AFA48799211}" type="datetime1">
              <a:rPr lang="es-AR" smtClean="0"/>
              <a:t>26/10/2023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2365F-D6FD-422A-A007-BA3323840E91}" type="datetime1">
              <a:rPr lang="es-AR" smtClean="0"/>
              <a:t>26/10/2023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EF9-0C01-4971-8C17-FEDE88A4E99E}" type="datetime1">
              <a:rPr lang="es-AR" smtClean="0"/>
              <a:t>26/10/2023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A511-E16D-4D93-B50C-30D55A56C498}" type="datetime1">
              <a:rPr lang="es-AR" smtClean="0"/>
              <a:t>26/10/2023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6434-6EED-4C56-8CF0-EBB6A7A8BB5D}" type="datetime1">
              <a:rPr lang="es-AR" smtClean="0"/>
              <a:t>26/10/2023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E739-DA7B-44DD-88E9-497EEE903531}" type="datetime1">
              <a:rPr lang="es-AR" smtClean="0"/>
              <a:t>26/10/2023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82000">
              <a:schemeClr val="bg2">
                <a:tint val="85000"/>
                <a:satMod val="320000"/>
              </a:schemeClr>
            </a:gs>
            <a:gs pos="100000">
              <a:schemeClr val="bg2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869E993-100E-4086-BB27-01FD6422DCDB}" type="datetime1">
              <a:rPr lang="es-AR" smtClean="0"/>
              <a:t>26/10/2023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s-AR" smtClean="0"/>
              <a:t>ERM CURSO 2 - LADAGA</a:t>
            </a:r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2" Type="http://schemas.openxmlformats.org/officeDocument/2006/relationships/hyperlink" Target="https://www.youtube.com/watch?v=jKi2ID9zYi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0.png"/><Relationship Id="rId4" Type="http://schemas.openxmlformats.org/officeDocument/2006/relationships/image" Target="../media/image26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0.png"/><Relationship Id="rId4" Type="http://schemas.openxmlformats.org/officeDocument/2006/relationships/image" Target="../media/image30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emf"/><Relationship Id="rId3" Type="http://schemas.openxmlformats.org/officeDocument/2006/relationships/hyperlink" Target="https://www.ferrosperich.com/es/hierro-nuevo-y-ferreteria/hierro/perfiles-comerciales/redondo-liso.html" TargetMode="External"/><Relationship Id="rId7" Type="http://schemas.openxmlformats.org/officeDocument/2006/relationships/package" Target="../embeddings/Hoja_de_c_lculo_de_Microsoft_Excel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50.png"/><Relationship Id="rId5" Type="http://schemas.openxmlformats.org/officeDocument/2006/relationships/image" Target="../media/image340.png"/><Relationship Id="rId4" Type="http://schemas.openxmlformats.org/officeDocument/2006/relationships/image" Target="../media/image330.png"/><Relationship Id="rId9" Type="http://schemas.openxmlformats.org/officeDocument/2006/relationships/image" Target="../media/image36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0.png"/><Relationship Id="rId2" Type="http://schemas.openxmlformats.org/officeDocument/2006/relationships/image" Target="../media/image38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18" Type="http://schemas.openxmlformats.org/officeDocument/2006/relationships/image" Target="../media/image39.png"/><Relationship Id="rId3" Type="http://schemas.openxmlformats.org/officeDocument/2006/relationships/image" Target="../media/image24.png"/><Relationship Id="rId21" Type="http://schemas.openxmlformats.org/officeDocument/2006/relationships/image" Target="../media/image42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2" Type="http://schemas.openxmlformats.org/officeDocument/2006/relationships/image" Target="../media/image23.png"/><Relationship Id="rId16" Type="http://schemas.openxmlformats.org/officeDocument/2006/relationships/image" Target="../media/image37.png"/><Relationship Id="rId20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24" Type="http://schemas.openxmlformats.org/officeDocument/2006/relationships/image" Target="../media/image45.png"/><Relationship Id="rId5" Type="http://schemas.openxmlformats.org/officeDocument/2006/relationships/image" Target="../media/image26.png"/><Relationship Id="rId15" Type="http://schemas.openxmlformats.org/officeDocument/2006/relationships/image" Target="../media/image36.png"/><Relationship Id="rId23" Type="http://schemas.openxmlformats.org/officeDocument/2006/relationships/image" Target="../media/image44.png"/><Relationship Id="rId10" Type="http://schemas.openxmlformats.org/officeDocument/2006/relationships/image" Target="../media/image31.png"/><Relationship Id="rId19" Type="http://schemas.openxmlformats.org/officeDocument/2006/relationships/image" Target="../media/image40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Relationship Id="rId22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ESTATICA Y RESISTENCIA DE LOS MATERIALES</a:t>
            </a:r>
            <a:endParaRPr lang="es-AR" b="1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876256" y="6525344"/>
            <a:ext cx="2895600" cy="256456"/>
          </a:xfrm>
        </p:spPr>
        <p:txBody>
          <a:bodyPr/>
          <a:lstStyle/>
          <a:p>
            <a:r>
              <a:rPr lang="es-AR" sz="1000" dirty="0" smtClean="0"/>
              <a:t>ERM CURSO 2 - LADAGA</a:t>
            </a:r>
            <a:endParaRPr lang="es-AR" sz="1000" dirty="0"/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763" y="4194388"/>
            <a:ext cx="7278522" cy="2304256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783965"/>
            <a:ext cx="3460242" cy="194421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72816"/>
            <a:ext cx="3161871" cy="2389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74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700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pPr marL="82296" indent="0">
              <a:buNone/>
            </a:pPr>
            <a:r>
              <a:rPr lang="es-AR" b="1" dirty="0" smtClean="0"/>
              <a:t>PROBLEMAS: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b="1" dirty="0" smtClean="0"/>
              <a:t>Dimensionamiento:</a:t>
            </a:r>
          </a:p>
          <a:p>
            <a:pPr marL="288000" indent="0">
              <a:buNone/>
            </a:pPr>
            <a:r>
              <a:rPr lang="es-AR" sz="2800" dirty="0" smtClean="0"/>
              <a:t>Datos: Cargas – Dimensiones de la estructura.</a:t>
            </a:r>
          </a:p>
          <a:p>
            <a:pPr marL="288000" indent="0">
              <a:buNone/>
            </a:pPr>
            <a:r>
              <a:rPr lang="es-AR" sz="2800" dirty="0" smtClean="0"/>
              <a:t>Hallar la sección que permita cumplir con la función de la pieza:</a:t>
            </a:r>
          </a:p>
          <a:p>
            <a:pPr marL="809208" lvl="2" indent="0">
              <a:buNone/>
            </a:pPr>
            <a:r>
              <a:rPr lang="es-AR" sz="2600" dirty="0" smtClean="0"/>
              <a:t>No se rompa</a:t>
            </a:r>
          </a:p>
          <a:p>
            <a:pPr marL="809208" lvl="2" indent="0">
              <a:buNone/>
            </a:pPr>
            <a:r>
              <a:rPr lang="es-AR" sz="2600" dirty="0" smtClean="0"/>
              <a:t>No se deforme más de lo admisible</a:t>
            </a:r>
          </a:p>
          <a:p>
            <a:pPr marL="288000" indent="0">
              <a:buNone/>
            </a:pPr>
            <a:endParaRPr lang="es-AR" dirty="0" smtClean="0"/>
          </a:p>
          <a:p>
            <a:r>
              <a:rPr lang="es-AR" b="1" dirty="0" smtClean="0"/>
              <a:t>Verificación.</a:t>
            </a:r>
          </a:p>
          <a:p>
            <a:pPr marL="82296" indent="0">
              <a:buNone/>
            </a:pPr>
            <a:r>
              <a:rPr lang="es-AR" dirty="0" smtClean="0"/>
              <a:t>   </a:t>
            </a:r>
            <a:r>
              <a:rPr lang="es-AR" sz="2800" dirty="0" smtClean="0"/>
              <a:t>Datos: Cargas. Dimensiones y Sección.</a:t>
            </a:r>
          </a:p>
          <a:p>
            <a:pPr marL="356616" lvl="1" indent="0">
              <a:buNone/>
            </a:pPr>
            <a:r>
              <a:rPr lang="es-AR" dirty="0" smtClean="0"/>
              <a:t>Verificar si la Pieza:</a:t>
            </a:r>
          </a:p>
          <a:p>
            <a:pPr marL="603504" lvl="2" indent="0">
              <a:buNone/>
            </a:pPr>
            <a:r>
              <a:rPr lang="es-AR" dirty="0" smtClean="0"/>
              <a:t>No se rompe</a:t>
            </a:r>
          </a:p>
          <a:p>
            <a:pPr marL="603504" lvl="2" indent="0">
              <a:buNone/>
            </a:pPr>
            <a:r>
              <a:rPr lang="es-AR" dirty="0" smtClean="0"/>
              <a:t>No se deforma mas allá de lo admisible.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7875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700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r>
              <a:rPr lang="es-AR" dirty="0" smtClean="0"/>
              <a:t>SOLICITACION AXIL</a:t>
            </a:r>
          </a:p>
          <a:p>
            <a:pPr marL="82296" indent="0">
              <a:buNone/>
            </a:pPr>
            <a:r>
              <a:rPr lang="es-AR" dirty="0" smtClean="0"/>
              <a:t>                                                   NORMAL</a:t>
            </a:r>
          </a:p>
          <a:p>
            <a:pPr marL="82296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PURA                   OBLICUA</a:t>
            </a:r>
            <a:endParaRPr lang="es-AR" dirty="0"/>
          </a:p>
          <a:p>
            <a:r>
              <a:rPr lang="es-AR" dirty="0"/>
              <a:t>FLEXION     </a:t>
            </a:r>
            <a:endParaRPr lang="es-AR" dirty="0" smtClean="0"/>
          </a:p>
          <a:p>
            <a:pPr marL="82296" indent="0">
              <a:buNone/>
            </a:pPr>
            <a:r>
              <a:rPr lang="es-AR" dirty="0" smtClean="0"/>
              <a:t>                                                   NORMAL</a:t>
            </a:r>
            <a:endParaRPr lang="es-AR" dirty="0"/>
          </a:p>
          <a:p>
            <a:pPr marL="82296" indent="0">
              <a:buNone/>
            </a:pPr>
            <a:r>
              <a:rPr lang="es-AR" dirty="0" smtClean="0"/>
              <a:t>                      </a:t>
            </a:r>
            <a:r>
              <a:rPr lang="es-AR" dirty="0"/>
              <a:t>COMPUESTA  </a:t>
            </a:r>
            <a:r>
              <a:rPr lang="es-AR" dirty="0" smtClean="0"/>
              <a:t>      OBLICUA</a:t>
            </a:r>
          </a:p>
          <a:p>
            <a:pPr marL="82296" indent="0">
              <a:buNone/>
            </a:pPr>
            <a:endParaRPr lang="es-AR" dirty="0" smtClean="0"/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FLEXION TRASVERSAL O FLEXION Y CORTE</a:t>
            </a:r>
          </a:p>
          <a:p>
            <a:endParaRPr lang="es-AR" dirty="0" smtClean="0"/>
          </a:p>
          <a:p>
            <a:r>
              <a:rPr lang="es-AR" dirty="0" smtClean="0"/>
              <a:t>TORSION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PANDEO</a:t>
            </a:r>
          </a:p>
          <a:p>
            <a:pPr marL="82296" indent="0">
              <a:buNone/>
            </a:pPr>
            <a:endParaRPr lang="es-AR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11" name="10 Abrir corchete"/>
          <p:cNvSpPr/>
          <p:nvPr/>
        </p:nvSpPr>
        <p:spPr>
          <a:xfrm>
            <a:off x="5393980" y="1772816"/>
            <a:ext cx="216024" cy="936104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Abrir corchete"/>
          <p:cNvSpPr/>
          <p:nvPr/>
        </p:nvSpPr>
        <p:spPr>
          <a:xfrm>
            <a:off x="5393980" y="2790220"/>
            <a:ext cx="216024" cy="936104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Abrir corchete"/>
          <p:cNvSpPr/>
          <p:nvPr/>
        </p:nvSpPr>
        <p:spPr>
          <a:xfrm>
            <a:off x="3203848" y="2095922"/>
            <a:ext cx="216024" cy="180020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CuadroTexto"/>
          <p:cNvSpPr txBox="1"/>
          <p:nvPr/>
        </p:nvSpPr>
        <p:spPr>
          <a:xfrm>
            <a:off x="5076056" y="140348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</a:t>
            </a:r>
            <a:r>
              <a:rPr lang="es-AR" dirty="0" smtClean="0">
                <a:sym typeface="Symbol"/>
              </a:rPr>
              <a:t>0; M=0 Q=0 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3311860" y="242088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N=</a:t>
            </a:r>
            <a:r>
              <a:rPr lang="es-AR" dirty="0" smtClean="0">
                <a:sym typeface="Symbol"/>
              </a:rPr>
              <a:t>0; M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Q=0 </a:t>
            </a:r>
            <a:endParaRPr lang="es-AR" dirty="0"/>
          </a:p>
        </p:txBody>
      </p:sp>
      <p:sp>
        <p:nvSpPr>
          <p:cNvPr id="10" name="9 CuadroTexto"/>
          <p:cNvSpPr txBox="1"/>
          <p:nvPr/>
        </p:nvSpPr>
        <p:spPr>
          <a:xfrm>
            <a:off x="3403496" y="3491716"/>
            <a:ext cx="199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M</a:t>
            </a:r>
            <a:r>
              <a:rPr lang="es-AR" dirty="0">
                <a:sym typeface="Symbol"/>
              </a:rPr>
              <a:t>  </a:t>
            </a:r>
            <a:r>
              <a:rPr lang="es-AR" dirty="0" smtClean="0">
                <a:sym typeface="Symbol"/>
              </a:rPr>
              <a:t>0; Q=0 </a:t>
            </a:r>
            <a:endParaRPr lang="es-AR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732240" y="1724813"/>
            <a:ext cx="281628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dirty="0" smtClean="0">
                <a:sym typeface="Symbol"/>
              </a:rPr>
              <a:t>Mx0; </a:t>
            </a:r>
            <a:r>
              <a:rPr lang="es-AR" sz="1700" dirty="0" err="1" smtClean="0">
                <a:sym typeface="Symbol"/>
              </a:rPr>
              <a:t>My</a:t>
            </a:r>
            <a:r>
              <a:rPr lang="es-AR" sz="1700" dirty="0" smtClean="0">
                <a:sym typeface="Symbol"/>
              </a:rPr>
              <a:t>=0 /My0</a:t>
            </a:r>
            <a:r>
              <a:rPr lang="es-AR" sz="1700" dirty="0">
                <a:sym typeface="Symbol"/>
              </a:rPr>
              <a:t>; </a:t>
            </a:r>
            <a:r>
              <a:rPr lang="es-AR" sz="1700" dirty="0" smtClean="0">
                <a:sym typeface="Symbol"/>
              </a:rPr>
              <a:t>Mx=0 </a:t>
            </a:r>
            <a:endParaRPr lang="es-AR" sz="17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804248" y="2102038"/>
            <a:ext cx="233975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dirty="0" smtClean="0">
                <a:sym typeface="Symbol"/>
              </a:rPr>
              <a:t>Mx0; </a:t>
            </a:r>
            <a:r>
              <a:rPr lang="es-AR" sz="1700" dirty="0" err="1" smtClean="0">
                <a:sym typeface="Symbol"/>
              </a:rPr>
              <a:t>My</a:t>
            </a:r>
            <a:r>
              <a:rPr lang="es-AR" sz="1700" dirty="0">
                <a:sym typeface="Symbol"/>
              </a:rPr>
              <a:t>  </a:t>
            </a:r>
            <a:r>
              <a:rPr lang="es-AR" sz="1700" dirty="0" smtClean="0">
                <a:sym typeface="Symbol"/>
              </a:rPr>
              <a:t>0</a:t>
            </a:r>
            <a:endParaRPr lang="es-AR" sz="17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749340" y="2775302"/>
            <a:ext cx="281628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dirty="0" smtClean="0">
                <a:sym typeface="Symbol"/>
              </a:rPr>
              <a:t>Mx0; </a:t>
            </a:r>
            <a:r>
              <a:rPr lang="es-AR" sz="1700" dirty="0" err="1" smtClean="0">
                <a:sym typeface="Symbol"/>
              </a:rPr>
              <a:t>My</a:t>
            </a:r>
            <a:r>
              <a:rPr lang="es-AR" sz="1700" dirty="0" smtClean="0">
                <a:sym typeface="Symbol"/>
              </a:rPr>
              <a:t>=0 /My0</a:t>
            </a:r>
            <a:r>
              <a:rPr lang="es-AR" sz="1700" dirty="0">
                <a:sym typeface="Symbol"/>
              </a:rPr>
              <a:t>; </a:t>
            </a:r>
            <a:r>
              <a:rPr lang="es-AR" sz="1700" dirty="0" smtClean="0">
                <a:sym typeface="Symbol"/>
              </a:rPr>
              <a:t>Mx=0 </a:t>
            </a:r>
            <a:endParaRPr lang="es-AR" sz="17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6804248" y="3152527"/>
            <a:ext cx="233975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dirty="0" smtClean="0">
                <a:sym typeface="Symbol"/>
              </a:rPr>
              <a:t>Mx0; </a:t>
            </a:r>
            <a:r>
              <a:rPr lang="es-AR" sz="1700" dirty="0" err="1" smtClean="0">
                <a:sym typeface="Symbol"/>
              </a:rPr>
              <a:t>My</a:t>
            </a:r>
            <a:r>
              <a:rPr lang="es-AR" sz="1700" dirty="0">
                <a:sym typeface="Symbol"/>
              </a:rPr>
              <a:t>  </a:t>
            </a:r>
            <a:r>
              <a:rPr lang="es-AR" sz="1700" dirty="0" smtClean="0">
                <a:sym typeface="Symbol"/>
              </a:rPr>
              <a:t>0</a:t>
            </a:r>
            <a:endParaRPr lang="es-AR" sz="17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7596336" y="41397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Q </a:t>
            </a:r>
            <a:r>
              <a:rPr lang="es-AR" dirty="0">
                <a:sym typeface="Symbol"/>
              </a:rPr>
              <a:t> </a:t>
            </a:r>
            <a:r>
              <a:rPr lang="es-AR" dirty="0" smtClean="0">
                <a:sym typeface="Symbol"/>
              </a:rPr>
              <a:t>0 </a:t>
            </a:r>
            <a:endParaRPr lang="es-AR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315464" y="48691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>
                <a:sym typeface="Symbol"/>
              </a:rPr>
              <a:t>Mz</a:t>
            </a:r>
            <a:r>
              <a:rPr lang="es-AR" dirty="0" smtClean="0">
                <a:sym typeface="Symbol"/>
              </a:rPr>
              <a:t> </a:t>
            </a:r>
            <a:r>
              <a:rPr lang="es-AR" dirty="0">
                <a:sym typeface="Symbol"/>
              </a:rPr>
              <a:t> </a:t>
            </a:r>
            <a:r>
              <a:rPr lang="es-AR" dirty="0" smtClean="0">
                <a:sym typeface="Symbol"/>
              </a:rPr>
              <a:t>0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5113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16772" y="1126788"/>
            <a:ext cx="7498080" cy="5184576"/>
          </a:xfrm>
          <a:ln w="254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pPr marL="402336" lvl="1" indent="0">
              <a:buNone/>
            </a:pPr>
            <a:endParaRPr lang="es-AR" sz="2000" dirty="0" smtClean="0"/>
          </a:p>
          <a:p>
            <a:pPr marL="402336" lvl="1" indent="0">
              <a:buNone/>
            </a:pPr>
            <a:endParaRPr lang="es-AR" sz="1600" b="1" dirty="0" smtClean="0"/>
          </a:p>
          <a:p>
            <a:pPr marL="402336" lvl="1" indent="0">
              <a:buNone/>
            </a:pPr>
            <a:endParaRPr lang="es-AR" sz="1600" b="1" dirty="0"/>
          </a:p>
          <a:p>
            <a:pPr marL="402336" lvl="1" indent="0">
              <a:buNone/>
            </a:pPr>
            <a:endParaRPr lang="es-AR" sz="1600" b="1" dirty="0" smtClean="0"/>
          </a:p>
          <a:p>
            <a:pPr marL="402336" lvl="1" indent="0">
              <a:buNone/>
            </a:pPr>
            <a:endParaRPr lang="es-AR" sz="1600" b="1" dirty="0" smtClean="0"/>
          </a:p>
          <a:p>
            <a:pPr marL="402336" lvl="1" indent="0">
              <a:buNone/>
            </a:pPr>
            <a:endParaRPr lang="es-AR" sz="1600" b="1" dirty="0"/>
          </a:p>
          <a:p>
            <a:pPr marL="402336" lvl="1" indent="0">
              <a:buNone/>
            </a:pPr>
            <a:endParaRPr lang="es-AR" sz="1600" b="1" dirty="0" smtClean="0"/>
          </a:p>
          <a:p>
            <a:pPr marL="402336" lvl="1" indent="0">
              <a:buNone/>
            </a:pPr>
            <a:endParaRPr lang="es-AR" sz="1600" b="1" dirty="0"/>
          </a:p>
          <a:p>
            <a:pPr marL="402336" lvl="1" indent="0">
              <a:buNone/>
            </a:pPr>
            <a:endParaRPr lang="es-AR" sz="1600" b="1" dirty="0" smtClean="0"/>
          </a:p>
          <a:p>
            <a:pPr marL="402336" lvl="1" indent="0">
              <a:buNone/>
            </a:pPr>
            <a:endParaRPr lang="es-AR" sz="1600" b="1" dirty="0" smtClean="0"/>
          </a:p>
          <a:p>
            <a:pPr marL="402336" lvl="1" indent="0">
              <a:buNone/>
            </a:pPr>
            <a:endParaRPr lang="es-AR" sz="16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288000" indent="0">
              <a:buNone/>
            </a:pPr>
            <a:endParaRPr lang="es-AR" sz="2000" b="1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u="sng" dirty="0" smtClean="0">
                <a:effectLst/>
              </a:rPr>
              <a:t>LEY DE HOOKE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5" name="4 CuadroTexto"/>
          <p:cNvSpPr txBox="1"/>
          <p:nvPr/>
        </p:nvSpPr>
        <p:spPr>
          <a:xfrm>
            <a:off x="1187624" y="1340644"/>
            <a:ext cx="795637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 smtClean="0">
                <a:solidFill>
                  <a:srgbClr val="FF0000"/>
                </a:solidFill>
              </a:rPr>
              <a:t>RELACION LINEAL ENTRE TENSIONES Y DEFORMACIONES</a:t>
            </a:r>
          </a:p>
          <a:p>
            <a:endParaRPr lang="es-AR" sz="2000" b="1" dirty="0"/>
          </a:p>
          <a:p>
            <a:r>
              <a:rPr lang="es-AR" sz="2000" b="1" dirty="0" smtClean="0"/>
              <a:t>Ensayo de Tracción de una barra </a:t>
            </a:r>
            <a:r>
              <a:rPr lang="es-AR" sz="1400" b="1" dirty="0" smtClean="0"/>
              <a:t>(</a:t>
            </a:r>
            <a:r>
              <a:rPr lang="es-AR" sz="1400" dirty="0">
                <a:hlinkClick r:id="rId2"/>
              </a:rPr>
              <a:t>https://</a:t>
            </a:r>
            <a:r>
              <a:rPr lang="es-AR" sz="1400" dirty="0" smtClean="0">
                <a:hlinkClick r:id="rId2"/>
              </a:rPr>
              <a:t>www.youtube.com/watch?v=jKi2ID9zYik</a:t>
            </a:r>
            <a:r>
              <a:rPr lang="es-AR" sz="1400" dirty="0" smtClean="0"/>
              <a:t>)</a:t>
            </a:r>
            <a:r>
              <a:rPr lang="es-AR" sz="2000" b="1" dirty="0" smtClean="0"/>
              <a:t>:</a:t>
            </a:r>
            <a:endParaRPr lang="es-AR" sz="2000" b="1" dirty="0"/>
          </a:p>
          <a:p>
            <a:r>
              <a:rPr lang="es-AR" sz="2000" b="1" dirty="0" smtClean="0"/>
              <a:t>Medimos la Carga P y el alargamiento de la barra asociada:</a:t>
            </a:r>
          </a:p>
          <a:p>
            <a:endParaRPr lang="es-AR" sz="2000" b="1" dirty="0"/>
          </a:p>
          <a:p>
            <a:r>
              <a:rPr lang="es-AR" sz="2000" b="1" dirty="0" smtClean="0"/>
              <a:t>Para un Acero Dúctil:</a:t>
            </a:r>
            <a:endParaRPr lang="es-AR" dirty="0" smtClean="0"/>
          </a:p>
          <a:p>
            <a:endParaRPr lang="es-AR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320632" y="37190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</a:t>
            </a:r>
            <a:endParaRPr lang="es-AR" dirty="0"/>
          </a:p>
        </p:txBody>
      </p:sp>
      <p:sp>
        <p:nvSpPr>
          <p:cNvPr id="23" name="22 CuadroTexto"/>
          <p:cNvSpPr txBox="1"/>
          <p:nvPr/>
        </p:nvSpPr>
        <p:spPr>
          <a:xfrm>
            <a:off x="3779912" y="54452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latin typeface="Symbol" pitchFamily="18" charset="2"/>
              </a:rPr>
              <a:t>D</a:t>
            </a:r>
            <a:r>
              <a:rPr lang="es-AR" dirty="0" smtClean="0"/>
              <a:t>L</a:t>
            </a:r>
            <a:endParaRPr lang="es-AR" dirty="0"/>
          </a:p>
        </p:txBody>
      </p:sp>
      <p:grpSp>
        <p:nvGrpSpPr>
          <p:cNvPr id="27" name="26 Grupo"/>
          <p:cNvGrpSpPr/>
          <p:nvPr/>
        </p:nvGrpSpPr>
        <p:grpSpPr>
          <a:xfrm>
            <a:off x="1320632" y="3639265"/>
            <a:ext cx="2963336" cy="2378623"/>
            <a:chOff x="2411760" y="3864412"/>
            <a:chExt cx="3240360" cy="2904750"/>
          </a:xfrm>
        </p:grpSpPr>
        <p:cxnSp>
          <p:nvCxnSpPr>
            <p:cNvPr id="7" name="6 Conector recto de flecha"/>
            <p:cNvCxnSpPr/>
            <p:nvPr/>
          </p:nvCxnSpPr>
          <p:spPr>
            <a:xfrm flipV="1">
              <a:off x="2411760" y="3864412"/>
              <a:ext cx="0" cy="2156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 de flecha"/>
            <p:cNvCxnSpPr/>
            <p:nvPr/>
          </p:nvCxnSpPr>
          <p:spPr>
            <a:xfrm>
              <a:off x="2411760" y="6021288"/>
              <a:ext cx="324036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24 Grupo"/>
            <p:cNvGrpSpPr/>
            <p:nvPr/>
          </p:nvGrpSpPr>
          <p:grpSpPr>
            <a:xfrm>
              <a:off x="2411760" y="4148135"/>
              <a:ext cx="3203077" cy="2621027"/>
              <a:chOff x="2411760" y="4148135"/>
              <a:chExt cx="3203077" cy="2621027"/>
            </a:xfrm>
          </p:grpSpPr>
          <p:cxnSp>
            <p:nvCxnSpPr>
              <p:cNvPr id="19" name="18 Conector recto"/>
              <p:cNvCxnSpPr/>
              <p:nvPr/>
            </p:nvCxnSpPr>
            <p:spPr>
              <a:xfrm flipV="1">
                <a:off x="2411760" y="4653136"/>
                <a:ext cx="648072" cy="1368152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19 Forma libre"/>
              <p:cNvSpPr/>
              <p:nvPr/>
            </p:nvSpPr>
            <p:spPr>
              <a:xfrm>
                <a:off x="3055620" y="4616844"/>
                <a:ext cx="586740" cy="109083"/>
              </a:xfrm>
              <a:custGeom>
                <a:avLst/>
                <a:gdLst>
                  <a:gd name="connsiteX0" fmla="*/ 0 w 586740"/>
                  <a:gd name="connsiteY0" fmla="*/ 54216 h 109083"/>
                  <a:gd name="connsiteX1" fmla="*/ 38100 w 586740"/>
                  <a:gd name="connsiteY1" fmla="*/ 23736 h 109083"/>
                  <a:gd name="connsiteX2" fmla="*/ 53340 w 586740"/>
                  <a:gd name="connsiteY2" fmla="*/ 876 h 109083"/>
                  <a:gd name="connsiteX3" fmla="*/ 68580 w 586740"/>
                  <a:gd name="connsiteY3" fmla="*/ 46596 h 109083"/>
                  <a:gd name="connsiteX4" fmla="*/ 83820 w 586740"/>
                  <a:gd name="connsiteY4" fmla="*/ 69456 h 109083"/>
                  <a:gd name="connsiteX5" fmla="*/ 114300 w 586740"/>
                  <a:gd name="connsiteY5" fmla="*/ 61836 h 109083"/>
                  <a:gd name="connsiteX6" fmla="*/ 152400 w 586740"/>
                  <a:gd name="connsiteY6" fmla="*/ 46596 h 109083"/>
                  <a:gd name="connsiteX7" fmla="*/ 190500 w 586740"/>
                  <a:gd name="connsiteY7" fmla="*/ 99936 h 109083"/>
                  <a:gd name="connsiteX8" fmla="*/ 236220 w 586740"/>
                  <a:gd name="connsiteY8" fmla="*/ 61836 h 109083"/>
                  <a:gd name="connsiteX9" fmla="*/ 281940 w 586740"/>
                  <a:gd name="connsiteY9" fmla="*/ 38976 h 109083"/>
                  <a:gd name="connsiteX10" fmla="*/ 289560 w 586740"/>
                  <a:gd name="connsiteY10" fmla="*/ 61836 h 109083"/>
                  <a:gd name="connsiteX11" fmla="*/ 297180 w 586740"/>
                  <a:gd name="connsiteY11" fmla="*/ 107556 h 109083"/>
                  <a:gd name="connsiteX12" fmla="*/ 320040 w 586740"/>
                  <a:gd name="connsiteY12" fmla="*/ 92316 h 109083"/>
                  <a:gd name="connsiteX13" fmla="*/ 342900 w 586740"/>
                  <a:gd name="connsiteY13" fmla="*/ 69456 h 109083"/>
                  <a:gd name="connsiteX14" fmla="*/ 365760 w 586740"/>
                  <a:gd name="connsiteY14" fmla="*/ 61836 h 109083"/>
                  <a:gd name="connsiteX15" fmla="*/ 388620 w 586740"/>
                  <a:gd name="connsiteY15" fmla="*/ 46596 h 109083"/>
                  <a:gd name="connsiteX16" fmla="*/ 411480 w 586740"/>
                  <a:gd name="connsiteY16" fmla="*/ 69456 h 109083"/>
                  <a:gd name="connsiteX17" fmla="*/ 457200 w 586740"/>
                  <a:gd name="connsiteY17" fmla="*/ 61836 h 109083"/>
                  <a:gd name="connsiteX18" fmla="*/ 480060 w 586740"/>
                  <a:gd name="connsiteY18" fmla="*/ 54216 h 109083"/>
                  <a:gd name="connsiteX19" fmla="*/ 487680 w 586740"/>
                  <a:gd name="connsiteY19" fmla="*/ 84696 h 109083"/>
                  <a:gd name="connsiteX20" fmla="*/ 556260 w 586740"/>
                  <a:gd name="connsiteY20" fmla="*/ 69456 h 109083"/>
                  <a:gd name="connsiteX21" fmla="*/ 586740 w 586740"/>
                  <a:gd name="connsiteY21" fmla="*/ 69456 h 109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86740" h="109083">
                    <a:moveTo>
                      <a:pt x="0" y="54216"/>
                    </a:moveTo>
                    <a:cubicBezTo>
                      <a:pt x="12700" y="44056"/>
                      <a:pt x="26600" y="35236"/>
                      <a:pt x="38100" y="23736"/>
                    </a:cubicBezTo>
                    <a:cubicBezTo>
                      <a:pt x="44576" y="17260"/>
                      <a:pt x="46014" y="-4619"/>
                      <a:pt x="53340" y="876"/>
                    </a:cubicBezTo>
                    <a:cubicBezTo>
                      <a:pt x="66191" y="10515"/>
                      <a:pt x="59669" y="33230"/>
                      <a:pt x="68580" y="46596"/>
                    </a:cubicBezTo>
                    <a:lnTo>
                      <a:pt x="83820" y="69456"/>
                    </a:lnTo>
                    <a:cubicBezTo>
                      <a:pt x="93980" y="66916"/>
                      <a:pt x="105586" y="67645"/>
                      <a:pt x="114300" y="61836"/>
                    </a:cubicBezTo>
                    <a:cubicBezTo>
                      <a:pt x="150408" y="37764"/>
                      <a:pt x="106457" y="31282"/>
                      <a:pt x="152400" y="46596"/>
                    </a:cubicBezTo>
                    <a:cubicBezTo>
                      <a:pt x="170180" y="99936"/>
                      <a:pt x="152400" y="87236"/>
                      <a:pt x="190500" y="99936"/>
                    </a:cubicBezTo>
                    <a:cubicBezTo>
                      <a:pt x="207352" y="83084"/>
                      <a:pt x="215002" y="72445"/>
                      <a:pt x="236220" y="61836"/>
                    </a:cubicBezTo>
                    <a:cubicBezTo>
                      <a:pt x="299316" y="30288"/>
                      <a:pt x="216426" y="82652"/>
                      <a:pt x="281940" y="38976"/>
                    </a:cubicBezTo>
                    <a:cubicBezTo>
                      <a:pt x="284480" y="46596"/>
                      <a:pt x="287818" y="53995"/>
                      <a:pt x="289560" y="61836"/>
                    </a:cubicBezTo>
                    <a:cubicBezTo>
                      <a:pt x="292912" y="76918"/>
                      <a:pt x="286255" y="96631"/>
                      <a:pt x="297180" y="107556"/>
                    </a:cubicBezTo>
                    <a:cubicBezTo>
                      <a:pt x="303656" y="114032"/>
                      <a:pt x="313005" y="98179"/>
                      <a:pt x="320040" y="92316"/>
                    </a:cubicBezTo>
                    <a:cubicBezTo>
                      <a:pt x="328319" y="85417"/>
                      <a:pt x="333934" y="75434"/>
                      <a:pt x="342900" y="69456"/>
                    </a:cubicBezTo>
                    <a:cubicBezTo>
                      <a:pt x="349583" y="65001"/>
                      <a:pt x="358576" y="65428"/>
                      <a:pt x="365760" y="61836"/>
                    </a:cubicBezTo>
                    <a:cubicBezTo>
                      <a:pt x="373951" y="57740"/>
                      <a:pt x="381000" y="51676"/>
                      <a:pt x="388620" y="46596"/>
                    </a:cubicBezTo>
                    <a:cubicBezTo>
                      <a:pt x="396240" y="54216"/>
                      <a:pt x="402514" y="63478"/>
                      <a:pt x="411480" y="69456"/>
                    </a:cubicBezTo>
                    <a:cubicBezTo>
                      <a:pt x="437716" y="86947"/>
                      <a:pt x="433714" y="73579"/>
                      <a:pt x="457200" y="61836"/>
                    </a:cubicBezTo>
                    <a:cubicBezTo>
                      <a:pt x="464384" y="58244"/>
                      <a:pt x="472440" y="56756"/>
                      <a:pt x="480060" y="54216"/>
                    </a:cubicBezTo>
                    <a:cubicBezTo>
                      <a:pt x="482600" y="64376"/>
                      <a:pt x="478054" y="80571"/>
                      <a:pt x="487680" y="84696"/>
                    </a:cubicBezTo>
                    <a:cubicBezTo>
                      <a:pt x="499414" y="89725"/>
                      <a:pt x="540530" y="74699"/>
                      <a:pt x="556260" y="69456"/>
                    </a:cubicBezTo>
                    <a:cubicBezTo>
                      <a:pt x="582528" y="78212"/>
                      <a:pt x="573440" y="82756"/>
                      <a:pt x="586740" y="69456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21" name="20 Arco"/>
              <p:cNvSpPr/>
              <p:nvPr/>
            </p:nvSpPr>
            <p:spPr>
              <a:xfrm rot="18411330">
                <a:off x="3216854" y="4371180"/>
                <a:ext cx="2621027" cy="2174938"/>
              </a:xfrm>
              <a:prstGeom prst="arc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</p:grpSp>
      <p:grpSp>
        <p:nvGrpSpPr>
          <p:cNvPr id="30" name="29 Grupo"/>
          <p:cNvGrpSpPr/>
          <p:nvPr/>
        </p:nvGrpSpPr>
        <p:grpSpPr>
          <a:xfrm>
            <a:off x="5508104" y="3768680"/>
            <a:ext cx="3240360" cy="2791997"/>
            <a:chOff x="2411760" y="3864412"/>
            <a:chExt cx="3240360" cy="2791997"/>
          </a:xfrm>
        </p:grpSpPr>
        <p:cxnSp>
          <p:nvCxnSpPr>
            <p:cNvPr id="31" name="30 Conector recto de flecha"/>
            <p:cNvCxnSpPr/>
            <p:nvPr/>
          </p:nvCxnSpPr>
          <p:spPr>
            <a:xfrm flipV="1">
              <a:off x="2411760" y="3864412"/>
              <a:ext cx="0" cy="2156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31 Conector recto de flecha"/>
            <p:cNvCxnSpPr/>
            <p:nvPr/>
          </p:nvCxnSpPr>
          <p:spPr>
            <a:xfrm>
              <a:off x="2411760" y="6021288"/>
              <a:ext cx="324036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32 Grupo"/>
            <p:cNvGrpSpPr/>
            <p:nvPr/>
          </p:nvGrpSpPr>
          <p:grpSpPr>
            <a:xfrm>
              <a:off x="2411760" y="4035382"/>
              <a:ext cx="3175702" cy="2621027"/>
              <a:chOff x="2411760" y="4035382"/>
              <a:chExt cx="3175702" cy="2621027"/>
            </a:xfrm>
          </p:grpSpPr>
          <p:cxnSp>
            <p:nvCxnSpPr>
              <p:cNvPr id="34" name="33 Conector recto"/>
              <p:cNvCxnSpPr/>
              <p:nvPr/>
            </p:nvCxnSpPr>
            <p:spPr>
              <a:xfrm flipV="1">
                <a:off x="2411760" y="4653136"/>
                <a:ext cx="648072" cy="1368152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35 Forma libre"/>
              <p:cNvSpPr/>
              <p:nvPr/>
            </p:nvSpPr>
            <p:spPr>
              <a:xfrm>
                <a:off x="3055620" y="4616844"/>
                <a:ext cx="586740" cy="109083"/>
              </a:xfrm>
              <a:custGeom>
                <a:avLst/>
                <a:gdLst>
                  <a:gd name="connsiteX0" fmla="*/ 0 w 586740"/>
                  <a:gd name="connsiteY0" fmla="*/ 54216 h 109083"/>
                  <a:gd name="connsiteX1" fmla="*/ 38100 w 586740"/>
                  <a:gd name="connsiteY1" fmla="*/ 23736 h 109083"/>
                  <a:gd name="connsiteX2" fmla="*/ 53340 w 586740"/>
                  <a:gd name="connsiteY2" fmla="*/ 876 h 109083"/>
                  <a:gd name="connsiteX3" fmla="*/ 68580 w 586740"/>
                  <a:gd name="connsiteY3" fmla="*/ 46596 h 109083"/>
                  <a:gd name="connsiteX4" fmla="*/ 83820 w 586740"/>
                  <a:gd name="connsiteY4" fmla="*/ 69456 h 109083"/>
                  <a:gd name="connsiteX5" fmla="*/ 114300 w 586740"/>
                  <a:gd name="connsiteY5" fmla="*/ 61836 h 109083"/>
                  <a:gd name="connsiteX6" fmla="*/ 152400 w 586740"/>
                  <a:gd name="connsiteY6" fmla="*/ 46596 h 109083"/>
                  <a:gd name="connsiteX7" fmla="*/ 190500 w 586740"/>
                  <a:gd name="connsiteY7" fmla="*/ 99936 h 109083"/>
                  <a:gd name="connsiteX8" fmla="*/ 236220 w 586740"/>
                  <a:gd name="connsiteY8" fmla="*/ 61836 h 109083"/>
                  <a:gd name="connsiteX9" fmla="*/ 281940 w 586740"/>
                  <a:gd name="connsiteY9" fmla="*/ 38976 h 109083"/>
                  <a:gd name="connsiteX10" fmla="*/ 289560 w 586740"/>
                  <a:gd name="connsiteY10" fmla="*/ 61836 h 109083"/>
                  <a:gd name="connsiteX11" fmla="*/ 297180 w 586740"/>
                  <a:gd name="connsiteY11" fmla="*/ 107556 h 109083"/>
                  <a:gd name="connsiteX12" fmla="*/ 320040 w 586740"/>
                  <a:gd name="connsiteY12" fmla="*/ 92316 h 109083"/>
                  <a:gd name="connsiteX13" fmla="*/ 342900 w 586740"/>
                  <a:gd name="connsiteY13" fmla="*/ 69456 h 109083"/>
                  <a:gd name="connsiteX14" fmla="*/ 365760 w 586740"/>
                  <a:gd name="connsiteY14" fmla="*/ 61836 h 109083"/>
                  <a:gd name="connsiteX15" fmla="*/ 388620 w 586740"/>
                  <a:gd name="connsiteY15" fmla="*/ 46596 h 109083"/>
                  <a:gd name="connsiteX16" fmla="*/ 411480 w 586740"/>
                  <a:gd name="connsiteY16" fmla="*/ 69456 h 109083"/>
                  <a:gd name="connsiteX17" fmla="*/ 457200 w 586740"/>
                  <a:gd name="connsiteY17" fmla="*/ 61836 h 109083"/>
                  <a:gd name="connsiteX18" fmla="*/ 480060 w 586740"/>
                  <a:gd name="connsiteY18" fmla="*/ 54216 h 109083"/>
                  <a:gd name="connsiteX19" fmla="*/ 487680 w 586740"/>
                  <a:gd name="connsiteY19" fmla="*/ 84696 h 109083"/>
                  <a:gd name="connsiteX20" fmla="*/ 556260 w 586740"/>
                  <a:gd name="connsiteY20" fmla="*/ 69456 h 109083"/>
                  <a:gd name="connsiteX21" fmla="*/ 586740 w 586740"/>
                  <a:gd name="connsiteY21" fmla="*/ 69456 h 109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86740" h="109083">
                    <a:moveTo>
                      <a:pt x="0" y="54216"/>
                    </a:moveTo>
                    <a:cubicBezTo>
                      <a:pt x="12700" y="44056"/>
                      <a:pt x="26600" y="35236"/>
                      <a:pt x="38100" y="23736"/>
                    </a:cubicBezTo>
                    <a:cubicBezTo>
                      <a:pt x="44576" y="17260"/>
                      <a:pt x="46014" y="-4619"/>
                      <a:pt x="53340" y="876"/>
                    </a:cubicBezTo>
                    <a:cubicBezTo>
                      <a:pt x="66191" y="10515"/>
                      <a:pt x="59669" y="33230"/>
                      <a:pt x="68580" y="46596"/>
                    </a:cubicBezTo>
                    <a:lnTo>
                      <a:pt x="83820" y="69456"/>
                    </a:lnTo>
                    <a:cubicBezTo>
                      <a:pt x="93980" y="66916"/>
                      <a:pt x="105586" y="67645"/>
                      <a:pt x="114300" y="61836"/>
                    </a:cubicBezTo>
                    <a:cubicBezTo>
                      <a:pt x="150408" y="37764"/>
                      <a:pt x="106457" y="31282"/>
                      <a:pt x="152400" y="46596"/>
                    </a:cubicBezTo>
                    <a:cubicBezTo>
                      <a:pt x="170180" y="99936"/>
                      <a:pt x="152400" y="87236"/>
                      <a:pt x="190500" y="99936"/>
                    </a:cubicBezTo>
                    <a:cubicBezTo>
                      <a:pt x="207352" y="83084"/>
                      <a:pt x="215002" y="72445"/>
                      <a:pt x="236220" y="61836"/>
                    </a:cubicBezTo>
                    <a:cubicBezTo>
                      <a:pt x="299316" y="30288"/>
                      <a:pt x="216426" y="82652"/>
                      <a:pt x="281940" y="38976"/>
                    </a:cubicBezTo>
                    <a:cubicBezTo>
                      <a:pt x="284480" y="46596"/>
                      <a:pt x="287818" y="53995"/>
                      <a:pt x="289560" y="61836"/>
                    </a:cubicBezTo>
                    <a:cubicBezTo>
                      <a:pt x="292912" y="76918"/>
                      <a:pt x="286255" y="96631"/>
                      <a:pt x="297180" y="107556"/>
                    </a:cubicBezTo>
                    <a:cubicBezTo>
                      <a:pt x="303656" y="114032"/>
                      <a:pt x="313005" y="98179"/>
                      <a:pt x="320040" y="92316"/>
                    </a:cubicBezTo>
                    <a:cubicBezTo>
                      <a:pt x="328319" y="85417"/>
                      <a:pt x="333934" y="75434"/>
                      <a:pt x="342900" y="69456"/>
                    </a:cubicBezTo>
                    <a:cubicBezTo>
                      <a:pt x="349583" y="65001"/>
                      <a:pt x="358576" y="65428"/>
                      <a:pt x="365760" y="61836"/>
                    </a:cubicBezTo>
                    <a:cubicBezTo>
                      <a:pt x="373951" y="57740"/>
                      <a:pt x="381000" y="51676"/>
                      <a:pt x="388620" y="46596"/>
                    </a:cubicBezTo>
                    <a:cubicBezTo>
                      <a:pt x="396240" y="54216"/>
                      <a:pt x="402514" y="63478"/>
                      <a:pt x="411480" y="69456"/>
                    </a:cubicBezTo>
                    <a:cubicBezTo>
                      <a:pt x="437716" y="86947"/>
                      <a:pt x="433714" y="73579"/>
                      <a:pt x="457200" y="61836"/>
                    </a:cubicBezTo>
                    <a:cubicBezTo>
                      <a:pt x="464384" y="58244"/>
                      <a:pt x="472440" y="56756"/>
                      <a:pt x="480060" y="54216"/>
                    </a:cubicBezTo>
                    <a:cubicBezTo>
                      <a:pt x="482600" y="64376"/>
                      <a:pt x="478054" y="80571"/>
                      <a:pt x="487680" y="84696"/>
                    </a:cubicBezTo>
                    <a:cubicBezTo>
                      <a:pt x="499414" y="89725"/>
                      <a:pt x="540530" y="74699"/>
                      <a:pt x="556260" y="69456"/>
                    </a:cubicBezTo>
                    <a:cubicBezTo>
                      <a:pt x="582528" y="78212"/>
                      <a:pt x="573440" y="82756"/>
                      <a:pt x="586740" y="69456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37" name="36 Arco"/>
              <p:cNvSpPr/>
              <p:nvPr/>
            </p:nvSpPr>
            <p:spPr>
              <a:xfrm rot="18411330">
                <a:off x="3189479" y="4258427"/>
                <a:ext cx="2621027" cy="2174938"/>
              </a:xfrm>
              <a:prstGeom prst="arc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27 CuadroTexto"/>
              <p:cNvSpPr txBox="1"/>
              <p:nvPr/>
            </p:nvSpPr>
            <p:spPr>
              <a:xfrm>
                <a:off x="1475656" y="5936034"/>
                <a:ext cx="1512168" cy="614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 smtClean="0">
                    <a:sym typeface="Symbol"/>
                  </a:rPr>
                  <a:t>=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40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2400" b="0" i="1" smtClean="0">
                            <a:latin typeface="Cambria Math"/>
                            <a:sym typeface="Symbol"/>
                          </a:rPr>
                          <m:t>𝑃</m:t>
                        </m:r>
                      </m:num>
                      <m:den>
                        <m:r>
                          <a:rPr lang="es-AR" sz="2400" b="0" i="1" smtClean="0">
                            <a:latin typeface="Cambria Math"/>
                            <a:sym typeface="Symbol"/>
                          </a:rPr>
                          <m:t>𝐴</m:t>
                        </m:r>
                      </m:den>
                    </m:f>
                  </m:oMath>
                </a14:m>
                <a:endParaRPr lang="es-AR" sz="2400" dirty="0"/>
              </a:p>
            </p:txBody>
          </p:sp>
        </mc:Choice>
        <mc:Fallback xmlns="">
          <p:sp>
            <p:nvSpPr>
              <p:cNvPr id="28" name="2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5936034"/>
                <a:ext cx="1512168" cy="614848"/>
              </a:xfrm>
              <a:prstGeom prst="rect">
                <a:avLst/>
              </a:prstGeom>
              <a:blipFill rotWithShape="1">
                <a:blip r:embed="rId3"/>
                <a:stretch>
                  <a:fillRect l="-6048" b="-891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37 CuadroTexto"/>
              <p:cNvSpPr txBox="1"/>
              <p:nvPr/>
            </p:nvSpPr>
            <p:spPr>
              <a:xfrm>
                <a:off x="2555776" y="5902948"/>
                <a:ext cx="1008112" cy="6810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 smtClean="0">
                    <a:latin typeface="Symbol" pitchFamily="18" charset="2"/>
                    <a:sym typeface="Symbol"/>
                  </a:rPr>
                  <a:t>e</a:t>
                </a:r>
                <a:r>
                  <a:rPr lang="es-AR" sz="2400" dirty="0" smtClean="0">
                    <a:sym typeface="Symbol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40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2400" b="0" i="1" smtClean="0">
                            <a:latin typeface="Cambria Math"/>
                            <a:sym typeface="Symbol"/>
                          </a:rPr>
                          <m:t></m:t>
                        </m:r>
                        <m:r>
                          <a:rPr lang="es-AR" sz="2400" b="0" i="1" smtClean="0">
                            <a:latin typeface="Cambria Math"/>
                            <a:sym typeface="Symbol"/>
                          </a:rPr>
                          <m:t>𝐿</m:t>
                        </m:r>
                      </m:num>
                      <m:den>
                        <m:r>
                          <a:rPr lang="es-AR" sz="2400" b="0" i="1" smtClean="0">
                            <a:latin typeface="Cambria Math"/>
                            <a:sym typeface="Symbol"/>
                          </a:rPr>
                          <m:t>𝐿</m:t>
                        </m:r>
                      </m:den>
                    </m:f>
                  </m:oMath>
                </a14:m>
                <a:endParaRPr lang="es-AR" sz="2400" dirty="0"/>
              </a:p>
            </p:txBody>
          </p:sp>
        </mc:Choice>
        <mc:Fallback xmlns="">
          <p:sp>
            <p:nvSpPr>
              <p:cNvPr id="38" name="3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5902948"/>
                <a:ext cx="1008112" cy="681020"/>
              </a:xfrm>
              <a:prstGeom prst="rect">
                <a:avLst/>
              </a:prstGeom>
              <a:blipFill rotWithShape="1">
                <a:blip r:embed="rId4"/>
                <a:stretch>
                  <a:fillRect l="-9036" b="-714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38 CuadroTexto"/>
          <p:cNvSpPr txBox="1"/>
          <p:nvPr/>
        </p:nvSpPr>
        <p:spPr>
          <a:xfrm>
            <a:off x="5165812" y="359183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</a:t>
            </a:r>
            <a:endParaRPr lang="es-AR" dirty="0"/>
          </a:p>
        </p:txBody>
      </p:sp>
      <p:sp>
        <p:nvSpPr>
          <p:cNvPr id="40" name="39 CuadroTexto"/>
          <p:cNvSpPr txBox="1"/>
          <p:nvPr/>
        </p:nvSpPr>
        <p:spPr>
          <a:xfrm>
            <a:off x="8316416" y="562989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latin typeface="Symbol" pitchFamily="18" charset="2"/>
                <a:sym typeface="Symbol"/>
              </a:rPr>
              <a:t>e</a:t>
            </a:r>
            <a:endParaRPr lang="es-AR" dirty="0"/>
          </a:p>
        </p:txBody>
      </p:sp>
      <p:sp>
        <p:nvSpPr>
          <p:cNvPr id="42" name="41 CuadroTexto"/>
          <p:cNvSpPr txBox="1"/>
          <p:nvPr/>
        </p:nvSpPr>
        <p:spPr>
          <a:xfrm>
            <a:off x="5076056" y="433644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</a:t>
            </a:r>
            <a:r>
              <a:rPr lang="es-AR" dirty="0" err="1" smtClean="0">
                <a:sym typeface="Symbol"/>
              </a:rPr>
              <a:t>fl</a:t>
            </a:r>
            <a:endParaRPr lang="es-AR" dirty="0"/>
          </a:p>
        </p:txBody>
      </p:sp>
      <p:cxnSp>
        <p:nvCxnSpPr>
          <p:cNvPr id="43" name="42 Conector recto"/>
          <p:cNvCxnSpPr>
            <a:stCxn id="36" idx="21"/>
          </p:cNvCxnSpPr>
          <p:nvPr/>
        </p:nvCxnSpPr>
        <p:spPr>
          <a:xfrm flipH="1" flipV="1">
            <a:off x="5508104" y="4575653"/>
            <a:ext cx="1230600" cy="14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flipH="1" flipV="1">
            <a:off x="5508104" y="3990148"/>
            <a:ext cx="2235480" cy="14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CuadroTexto"/>
          <p:cNvSpPr txBox="1"/>
          <p:nvPr/>
        </p:nvSpPr>
        <p:spPr>
          <a:xfrm>
            <a:off x="4801560" y="3864412"/>
            <a:ext cx="76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</a:t>
            </a:r>
            <a:r>
              <a:rPr lang="es-AR" dirty="0" err="1" smtClean="0">
                <a:sym typeface="Symbol"/>
              </a:rPr>
              <a:t>max</a:t>
            </a:r>
            <a:endParaRPr lang="es-AR" dirty="0"/>
          </a:p>
        </p:txBody>
      </p:sp>
      <p:cxnSp>
        <p:nvCxnSpPr>
          <p:cNvPr id="47" name="46 Conector recto"/>
          <p:cNvCxnSpPr/>
          <p:nvPr/>
        </p:nvCxnSpPr>
        <p:spPr>
          <a:xfrm flipH="1" flipV="1">
            <a:off x="5508104" y="4203912"/>
            <a:ext cx="2898576" cy="14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CuadroTexto"/>
          <p:cNvSpPr txBox="1"/>
          <p:nvPr/>
        </p:nvSpPr>
        <p:spPr>
          <a:xfrm>
            <a:off x="4801560" y="4057981"/>
            <a:ext cx="76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</a:t>
            </a:r>
            <a:r>
              <a:rPr lang="es-AR" dirty="0" err="1" smtClean="0">
                <a:sym typeface="Symbol"/>
              </a:rPr>
              <a:t>rot</a:t>
            </a:r>
            <a:endParaRPr lang="es-AR" dirty="0"/>
          </a:p>
        </p:txBody>
      </p:sp>
      <p:sp>
        <p:nvSpPr>
          <p:cNvPr id="51" name="50 Arco"/>
          <p:cNvSpPr/>
          <p:nvPr/>
        </p:nvSpPr>
        <p:spPr>
          <a:xfrm>
            <a:off x="5489848" y="5536917"/>
            <a:ext cx="432048" cy="79823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2" name="51 CuadroTexto"/>
          <p:cNvSpPr txBox="1"/>
          <p:nvPr/>
        </p:nvSpPr>
        <p:spPr>
          <a:xfrm>
            <a:off x="5871376" y="54498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E</a:t>
            </a:r>
            <a:endParaRPr lang="es-AR" dirty="0"/>
          </a:p>
        </p:txBody>
      </p:sp>
      <p:sp>
        <p:nvSpPr>
          <p:cNvPr id="53" name="52 CuadroTexto"/>
          <p:cNvSpPr txBox="1"/>
          <p:nvPr/>
        </p:nvSpPr>
        <p:spPr>
          <a:xfrm>
            <a:off x="3477216" y="6246389"/>
            <a:ext cx="4428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E: Modulo de Elasticidad o Modulo de Jung</a:t>
            </a:r>
          </a:p>
          <a:p>
            <a:r>
              <a:rPr lang="es-AR" dirty="0" smtClean="0"/>
              <a:t>E: 2.100.000 kg/cm2 Acero</a:t>
            </a:r>
            <a:endParaRPr lang="es-AR" dirty="0"/>
          </a:p>
        </p:txBody>
      </p:sp>
      <p:sp>
        <p:nvSpPr>
          <p:cNvPr id="68" name="67 CuadroTexto"/>
          <p:cNvSpPr txBox="1"/>
          <p:nvPr/>
        </p:nvSpPr>
        <p:spPr>
          <a:xfrm>
            <a:off x="7459628" y="4530786"/>
            <a:ext cx="1684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400" dirty="0" err="1" smtClean="0"/>
              <a:t>Estriccion</a:t>
            </a:r>
            <a:endParaRPr lang="es-AR" sz="1400" dirty="0" smtClean="0"/>
          </a:p>
          <a:p>
            <a:pPr algn="ctr"/>
            <a:r>
              <a:rPr lang="es-AR" sz="1400" dirty="0" smtClean="0"/>
              <a:t>Disminuye A</a:t>
            </a:r>
            <a:endParaRPr lang="es-AR" sz="1400" dirty="0"/>
          </a:p>
        </p:txBody>
      </p:sp>
      <p:sp>
        <p:nvSpPr>
          <p:cNvPr id="69" name="68 CuadroTexto"/>
          <p:cNvSpPr txBox="1"/>
          <p:nvPr/>
        </p:nvSpPr>
        <p:spPr>
          <a:xfrm>
            <a:off x="4770120" y="4869340"/>
            <a:ext cx="750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</a:t>
            </a:r>
            <a:r>
              <a:rPr lang="es-AR" dirty="0" err="1" smtClean="0">
                <a:sym typeface="Symbol"/>
              </a:rPr>
              <a:t>adm</a:t>
            </a:r>
            <a:endParaRPr lang="es-AR" dirty="0"/>
          </a:p>
        </p:txBody>
      </p:sp>
      <p:cxnSp>
        <p:nvCxnSpPr>
          <p:cNvPr id="70" name="69 Conector recto"/>
          <p:cNvCxnSpPr/>
          <p:nvPr/>
        </p:nvCxnSpPr>
        <p:spPr>
          <a:xfrm flipH="1">
            <a:off x="5492688" y="4986241"/>
            <a:ext cx="44746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71 CuadroTexto"/>
              <p:cNvSpPr txBox="1"/>
              <p:nvPr/>
            </p:nvSpPr>
            <p:spPr>
              <a:xfrm>
                <a:off x="5353588" y="3014211"/>
                <a:ext cx="1504596" cy="6278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 smtClean="0">
                    <a:sym typeface="Symbol"/>
                  </a:rPr>
                  <a:t>adm</a:t>
                </a:r>
                <a:r>
                  <a:rPr lang="es-AR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400" i="1" dirty="0" smtClean="0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s-AR" sz="2400" b="0" i="1" dirty="0" smtClean="0">
                            <a:latin typeface="Cambria Math"/>
                            <a:ea typeface="Cambria Math"/>
                          </a:rPr>
                          <m:t>𝑓𝑙</m:t>
                        </m:r>
                      </m:num>
                      <m:den>
                        <m:r>
                          <a:rPr lang="es-AR" sz="2400" i="1" dirty="0" smtClean="0">
                            <a:latin typeface="Cambria Math"/>
                            <a:ea typeface="Cambria Math"/>
                          </a:rPr>
                          <m:t>𝜗</m:t>
                        </m:r>
                      </m:den>
                    </m:f>
                  </m:oMath>
                </a14:m>
                <a:endParaRPr lang="es-AR" sz="2400" dirty="0"/>
              </a:p>
            </p:txBody>
          </p:sp>
        </mc:Choice>
        <mc:Fallback xmlns="">
          <p:sp>
            <p:nvSpPr>
              <p:cNvPr id="72" name="7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3588" y="3014211"/>
                <a:ext cx="1504596" cy="627864"/>
              </a:xfrm>
              <a:prstGeom prst="rect">
                <a:avLst/>
              </a:prstGeom>
              <a:blipFill rotWithShape="1">
                <a:blip r:embed="rId5"/>
                <a:stretch>
                  <a:fillRect l="-6073" b="-87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72 CuadroTexto"/>
          <p:cNvSpPr txBox="1"/>
          <p:nvPr/>
        </p:nvSpPr>
        <p:spPr>
          <a:xfrm>
            <a:off x="7161030" y="3091212"/>
            <a:ext cx="1504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ym typeface="Symbol"/>
              </a:rPr>
              <a:t></a:t>
            </a:r>
            <a:r>
              <a:rPr lang="es-AR" sz="2400" dirty="0" smtClean="0"/>
              <a:t>= E </a:t>
            </a:r>
            <a:r>
              <a:rPr lang="es-AR" sz="2400" dirty="0" smtClean="0">
                <a:sym typeface="Symbol"/>
              </a:rPr>
              <a:t></a:t>
            </a:r>
            <a:endParaRPr lang="es-AR" sz="2400" dirty="0"/>
          </a:p>
        </p:txBody>
      </p:sp>
      <p:sp>
        <p:nvSpPr>
          <p:cNvPr id="80" name="79 CuadroTexto"/>
          <p:cNvSpPr txBox="1"/>
          <p:nvPr/>
        </p:nvSpPr>
        <p:spPr>
          <a:xfrm>
            <a:off x="5977772" y="5955097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ym typeface="Symbol"/>
              </a:rPr>
              <a:t>0,1%</a:t>
            </a:r>
            <a:endParaRPr lang="es-AR" sz="1400" dirty="0"/>
          </a:p>
        </p:txBody>
      </p:sp>
      <p:cxnSp>
        <p:nvCxnSpPr>
          <p:cNvPr id="82" name="81 Conector recto"/>
          <p:cNvCxnSpPr/>
          <p:nvPr/>
        </p:nvCxnSpPr>
        <p:spPr>
          <a:xfrm>
            <a:off x="6109454" y="4640673"/>
            <a:ext cx="4212" cy="1295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84 CuadroTexto"/>
          <p:cNvSpPr txBox="1"/>
          <p:nvPr/>
        </p:nvSpPr>
        <p:spPr>
          <a:xfrm>
            <a:off x="5076056" y="45423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p</a:t>
            </a:r>
            <a:endParaRPr lang="es-AR" dirty="0"/>
          </a:p>
        </p:txBody>
      </p:sp>
      <p:cxnSp>
        <p:nvCxnSpPr>
          <p:cNvPr id="87" name="86 Conector recto"/>
          <p:cNvCxnSpPr/>
          <p:nvPr/>
        </p:nvCxnSpPr>
        <p:spPr>
          <a:xfrm flipH="1">
            <a:off x="5492688" y="4640673"/>
            <a:ext cx="61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87 CuadroTexto"/>
          <p:cNvSpPr txBox="1"/>
          <p:nvPr/>
        </p:nvSpPr>
        <p:spPr>
          <a:xfrm>
            <a:off x="6613030" y="5908223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ym typeface="Symbol"/>
              </a:rPr>
              <a:t>2%</a:t>
            </a:r>
            <a:endParaRPr lang="es-AR" sz="1400" dirty="0"/>
          </a:p>
        </p:txBody>
      </p:sp>
      <p:cxnSp>
        <p:nvCxnSpPr>
          <p:cNvPr id="89" name="88 Conector recto"/>
          <p:cNvCxnSpPr/>
          <p:nvPr/>
        </p:nvCxnSpPr>
        <p:spPr>
          <a:xfrm>
            <a:off x="6744712" y="4593799"/>
            <a:ext cx="4212" cy="1295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760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3" grpId="0"/>
      <p:bldP spid="28" grpId="0"/>
      <p:bldP spid="38" grpId="0"/>
      <p:bldP spid="39" grpId="0"/>
      <p:bldP spid="40" grpId="0"/>
      <p:bldP spid="42" grpId="0"/>
      <p:bldP spid="46" grpId="0"/>
      <p:bldP spid="50" grpId="0"/>
      <p:bldP spid="51" grpId="0" animBg="1"/>
      <p:bldP spid="52" grpId="0"/>
      <p:bldP spid="53" grpId="0"/>
      <p:bldP spid="68" grpId="0"/>
      <p:bldP spid="69" grpId="0"/>
      <p:bldP spid="72" grpId="0"/>
      <p:bldP spid="73" grpId="0"/>
      <p:bldP spid="80" grpId="0"/>
      <p:bldP spid="85" grpId="0"/>
      <p:bldP spid="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92567" y="116632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u="sng" dirty="0" smtClean="0"/>
              <a:t>SOLICITACION AXIL</a:t>
            </a:r>
            <a:endParaRPr lang="es-AR" sz="3600" u="sng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29" name="28 Marcador de contenido"/>
          <p:cNvSpPr>
            <a:spLocks noGrp="1"/>
          </p:cNvSpPr>
          <p:nvPr>
            <p:ph idx="1"/>
          </p:nvPr>
        </p:nvSpPr>
        <p:spPr>
          <a:xfrm>
            <a:off x="1187624" y="1268760"/>
            <a:ext cx="7498080" cy="511256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AR" sz="2400" dirty="0" smtClean="0"/>
              <a:t>SOLO HAY ESFUERZO NORMAL:  N</a:t>
            </a:r>
            <a:r>
              <a:rPr lang="es-AR" sz="2400" dirty="0" smtClean="0">
                <a:sym typeface="Symbol"/>
              </a:rPr>
              <a:t>0  M=0 Q=0</a:t>
            </a:r>
          </a:p>
          <a:p>
            <a:pPr marL="82296" indent="0">
              <a:buNone/>
            </a:pPr>
            <a:endParaRPr lang="es-AR" sz="2800" dirty="0" smtClean="0"/>
          </a:p>
          <a:p>
            <a:pPr marL="82296" indent="0">
              <a:buNone/>
            </a:pPr>
            <a:endParaRPr lang="es-AR" sz="2800" dirty="0"/>
          </a:p>
          <a:p>
            <a:pPr marL="82296" indent="0">
              <a:buNone/>
            </a:pPr>
            <a:endParaRPr lang="es-AR" sz="2800" dirty="0" smtClean="0"/>
          </a:p>
          <a:p>
            <a:pPr marL="82296" indent="0">
              <a:buNone/>
            </a:pPr>
            <a:endParaRPr lang="es-AR" sz="2800" dirty="0" smtClean="0"/>
          </a:p>
          <a:p>
            <a:pPr marL="82296" indent="0">
              <a:buNone/>
            </a:pPr>
            <a:endParaRPr lang="es-AR" sz="2800" dirty="0"/>
          </a:p>
          <a:p>
            <a:pPr marL="82296" indent="0">
              <a:buNone/>
            </a:pPr>
            <a:endParaRPr lang="es-AR" sz="2800" dirty="0" smtClean="0"/>
          </a:p>
          <a:p>
            <a:pPr marL="82296" indent="0">
              <a:buNone/>
            </a:pPr>
            <a:endParaRPr lang="es-AR" sz="2800" dirty="0"/>
          </a:p>
          <a:p>
            <a:pPr marL="82296" indent="0">
              <a:buNone/>
            </a:pPr>
            <a:endParaRPr lang="es-AR" sz="2800" dirty="0" smtClean="0"/>
          </a:p>
          <a:p>
            <a:pPr marL="82296" indent="0">
              <a:buNone/>
            </a:pPr>
            <a:endParaRPr lang="es-AR" sz="2800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7058211" y="4843254"/>
            <a:ext cx="2211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N: Esfuerzo Normal </a:t>
            </a:r>
          </a:p>
          <a:p>
            <a:r>
              <a:rPr lang="es-AR" dirty="0" smtClean="0"/>
              <a:t>A: </a:t>
            </a:r>
            <a:r>
              <a:rPr lang="es-AR" dirty="0" err="1" smtClean="0"/>
              <a:t>Area</a:t>
            </a:r>
            <a:endParaRPr lang="es-AR" dirty="0"/>
          </a:p>
        </p:txBody>
      </p:sp>
      <p:grpSp>
        <p:nvGrpSpPr>
          <p:cNvPr id="53" name="52 Grupo"/>
          <p:cNvGrpSpPr/>
          <p:nvPr/>
        </p:nvGrpSpPr>
        <p:grpSpPr>
          <a:xfrm>
            <a:off x="2267744" y="2060848"/>
            <a:ext cx="3312368" cy="828092"/>
            <a:chOff x="2267744" y="2060848"/>
            <a:chExt cx="3024336" cy="1116124"/>
          </a:xfrm>
        </p:grpSpPr>
        <p:grpSp>
          <p:nvGrpSpPr>
            <p:cNvPr id="52" name="51 Grupo"/>
            <p:cNvGrpSpPr/>
            <p:nvPr/>
          </p:nvGrpSpPr>
          <p:grpSpPr>
            <a:xfrm>
              <a:off x="2267744" y="2060848"/>
              <a:ext cx="3024336" cy="1116124"/>
              <a:chOff x="2267744" y="2060848"/>
              <a:chExt cx="3024336" cy="1116124"/>
            </a:xfrm>
          </p:grpSpPr>
          <p:sp>
            <p:nvSpPr>
              <p:cNvPr id="16" name="15 Cubo"/>
              <p:cNvSpPr/>
              <p:nvPr/>
            </p:nvSpPr>
            <p:spPr>
              <a:xfrm>
                <a:off x="2267744" y="2060848"/>
                <a:ext cx="3024336" cy="1116124"/>
              </a:xfrm>
              <a:prstGeom prst="cub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19" name="18 Conector recto"/>
              <p:cNvCxnSpPr/>
              <p:nvPr/>
            </p:nvCxnSpPr>
            <p:spPr>
              <a:xfrm>
                <a:off x="2464983" y="2060848"/>
                <a:ext cx="0" cy="82809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20 Conector recto"/>
              <p:cNvCxnSpPr/>
              <p:nvPr/>
            </p:nvCxnSpPr>
            <p:spPr>
              <a:xfrm flipH="1">
                <a:off x="2267744" y="2888940"/>
                <a:ext cx="197239" cy="28803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23 Conector recto"/>
            <p:cNvCxnSpPr/>
            <p:nvPr/>
          </p:nvCxnSpPr>
          <p:spPr>
            <a:xfrm>
              <a:off x="2464983" y="2888940"/>
              <a:ext cx="2827097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50 Conector recto de flecha"/>
          <p:cNvCxnSpPr/>
          <p:nvPr/>
        </p:nvCxnSpPr>
        <p:spPr>
          <a:xfrm flipH="1">
            <a:off x="1799692" y="2556168"/>
            <a:ext cx="5760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 de flecha"/>
          <p:cNvCxnSpPr/>
          <p:nvPr/>
        </p:nvCxnSpPr>
        <p:spPr>
          <a:xfrm flipH="1">
            <a:off x="5451944" y="2470742"/>
            <a:ext cx="576064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67 CuadroTexto"/>
          <p:cNvSpPr txBox="1"/>
          <p:nvPr/>
        </p:nvSpPr>
        <p:spPr>
          <a:xfrm>
            <a:off x="1799692" y="21186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</a:t>
            </a:r>
            <a:endParaRPr lang="es-AR" dirty="0"/>
          </a:p>
        </p:txBody>
      </p:sp>
      <p:sp>
        <p:nvSpPr>
          <p:cNvPr id="69" name="68 CuadroTexto"/>
          <p:cNvSpPr txBox="1"/>
          <p:nvPr/>
        </p:nvSpPr>
        <p:spPr>
          <a:xfrm>
            <a:off x="5736392" y="207670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</a:t>
            </a:r>
            <a:endParaRPr lang="es-AR" dirty="0"/>
          </a:p>
        </p:txBody>
      </p:sp>
      <p:grpSp>
        <p:nvGrpSpPr>
          <p:cNvPr id="70" name="69 Grupo"/>
          <p:cNvGrpSpPr/>
          <p:nvPr/>
        </p:nvGrpSpPr>
        <p:grpSpPr>
          <a:xfrm>
            <a:off x="2231740" y="3140968"/>
            <a:ext cx="1548172" cy="828092"/>
            <a:chOff x="2267744" y="2060848"/>
            <a:chExt cx="3024336" cy="1116124"/>
          </a:xfrm>
        </p:grpSpPr>
        <p:grpSp>
          <p:nvGrpSpPr>
            <p:cNvPr id="71" name="70 Grupo"/>
            <p:cNvGrpSpPr/>
            <p:nvPr/>
          </p:nvGrpSpPr>
          <p:grpSpPr>
            <a:xfrm>
              <a:off x="2267744" y="2060848"/>
              <a:ext cx="3024336" cy="1116124"/>
              <a:chOff x="2267744" y="2060848"/>
              <a:chExt cx="3024336" cy="1116124"/>
            </a:xfrm>
          </p:grpSpPr>
          <p:sp>
            <p:nvSpPr>
              <p:cNvPr id="73" name="72 Cubo"/>
              <p:cNvSpPr/>
              <p:nvPr/>
            </p:nvSpPr>
            <p:spPr>
              <a:xfrm>
                <a:off x="2267744" y="2060848"/>
                <a:ext cx="3024336" cy="1116124"/>
              </a:xfrm>
              <a:prstGeom prst="cub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74" name="73 Conector recto"/>
              <p:cNvCxnSpPr/>
              <p:nvPr/>
            </p:nvCxnSpPr>
            <p:spPr>
              <a:xfrm>
                <a:off x="2687580" y="2066366"/>
                <a:ext cx="0" cy="82809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74 Conector recto"/>
              <p:cNvCxnSpPr/>
              <p:nvPr/>
            </p:nvCxnSpPr>
            <p:spPr>
              <a:xfrm flipH="1">
                <a:off x="2267744" y="2894458"/>
                <a:ext cx="419836" cy="282514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71 Conector recto"/>
            <p:cNvCxnSpPr/>
            <p:nvPr/>
          </p:nvCxnSpPr>
          <p:spPr>
            <a:xfrm>
              <a:off x="2760078" y="2888940"/>
              <a:ext cx="2532002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75 Grupo"/>
          <p:cNvGrpSpPr/>
          <p:nvPr/>
        </p:nvGrpSpPr>
        <p:grpSpPr>
          <a:xfrm>
            <a:off x="4583616" y="3129195"/>
            <a:ext cx="1548172" cy="828093"/>
            <a:chOff x="2267744" y="2060847"/>
            <a:chExt cx="3024336" cy="1116125"/>
          </a:xfrm>
        </p:grpSpPr>
        <p:grpSp>
          <p:nvGrpSpPr>
            <p:cNvPr id="77" name="76 Grupo"/>
            <p:cNvGrpSpPr/>
            <p:nvPr/>
          </p:nvGrpSpPr>
          <p:grpSpPr>
            <a:xfrm>
              <a:off x="2267744" y="2060847"/>
              <a:ext cx="3024336" cy="1116125"/>
              <a:chOff x="2267744" y="2060847"/>
              <a:chExt cx="3024336" cy="1116125"/>
            </a:xfrm>
          </p:grpSpPr>
          <p:sp>
            <p:nvSpPr>
              <p:cNvPr id="79" name="78 Cubo"/>
              <p:cNvSpPr/>
              <p:nvPr/>
            </p:nvSpPr>
            <p:spPr>
              <a:xfrm>
                <a:off x="2267744" y="2060848"/>
                <a:ext cx="3024336" cy="1116124"/>
              </a:xfrm>
              <a:prstGeom prst="cub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80" name="79 Conector recto"/>
              <p:cNvCxnSpPr/>
              <p:nvPr/>
            </p:nvCxnSpPr>
            <p:spPr>
              <a:xfrm>
                <a:off x="2619411" y="2060847"/>
                <a:ext cx="0" cy="82809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80 Conector recto"/>
              <p:cNvCxnSpPr/>
              <p:nvPr/>
            </p:nvCxnSpPr>
            <p:spPr>
              <a:xfrm flipH="1">
                <a:off x="2267744" y="2893221"/>
                <a:ext cx="351667" cy="283751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77 Conector recto"/>
            <p:cNvCxnSpPr/>
            <p:nvPr/>
          </p:nvCxnSpPr>
          <p:spPr>
            <a:xfrm flipV="1">
              <a:off x="2619411" y="2888940"/>
              <a:ext cx="2672669" cy="428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85 Conector recto de flecha"/>
          <p:cNvCxnSpPr/>
          <p:nvPr/>
        </p:nvCxnSpPr>
        <p:spPr>
          <a:xfrm flipH="1">
            <a:off x="1763134" y="3611462"/>
            <a:ext cx="5760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86 CuadroTexto"/>
          <p:cNvSpPr txBox="1"/>
          <p:nvPr/>
        </p:nvSpPr>
        <p:spPr>
          <a:xfrm>
            <a:off x="1763134" y="317391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</a:t>
            </a:r>
            <a:endParaRPr lang="es-AR" dirty="0"/>
          </a:p>
        </p:txBody>
      </p:sp>
      <p:cxnSp>
        <p:nvCxnSpPr>
          <p:cNvPr id="88" name="87 Conector recto de flecha"/>
          <p:cNvCxnSpPr/>
          <p:nvPr/>
        </p:nvCxnSpPr>
        <p:spPr>
          <a:xfrm flipH="1" flipV="1">
            <a:off x="3635896" y="3611462"/>
            <a:ext cx="396044" cy="10471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88 CuadroTexto"/>
          <p:cNvSpPr txBox="1"/>
          <p:nvPr/>
        </p:nvSpPr>
        <p:spPr>
          <a:xfrm>
            <a:off x="3779912" y="321742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rgbClr val="FF0000"/>
                </a:solidFill>
              </a:rPr>
              <a:t>N</a:t>
            </a:r>
            <a:endParaRPr lang="es-AR" b="1" dirty="0">
              <a:solidFill>
                <a:srgbClr val="FF0000"/>
              </a:solidFill>
            </a:endParaRPr>
          </a:p>
        </p:txBody>
      </p:sp>
      <p:cxnSp>
        <p:nvCxnSpPr>
          <p:cNvPr id="90" name="89 Conector recto de flecha"/>
          <p:cNvCxnSpPr/>
          <p:nvPr/>
        </p:nvCxnSpPr>
        <p:spPr>
          <a:xfrm flipH="1">
            <a:off x="4337974" y="3621933"/>
            <a:ext cx="335652" cy="0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90 CuadroTexto"/>
          <p:cNvSpPr txBox="1"/>
          <p:nvPr/>
        </p:nvSpPr>
        <p:spPr>
          <a:xfrm>
            <a:off x="4337974" y="3184381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rgbClr val="FF0000"/>
                </a:solidFill>
              </a:rPr>
              <a:t>N</a:t>
            </a:r>
            <a:endParaRPr lang="es-AR" b="1" dirty="0">
              <a:solidFill>
                <a:srgbClr val="FF0000"/>
              </a:solidFill>
            </a:endParaRPr>
          </a:p>
        </p:txBody>
      </p:sp>
      <p:cxnSp>
        <p:nvCxnSpPr>
          <p:cNvPr id="92" name="91 Conector recto de flecha"/>
          <p:cNvCxnSpPr/>
          <p:nvPr/>
        </p:nvCxnSpPr>
        <p:spPr>
          <a:xfrm flipH="1">
            <a:off x="6008576" y="3530435"/>
            <a:ext cx="576064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92 CuadroTexto"/>
          <p:cNvSpPr txBox="1"/>
          <p:nvPr/>
        </p:nvSpPr>
        <p:spPr>
          <a:xfrm>
            <a:off x="6168440" y="313803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</a:t>
            </a:r>
            <a:endParaRPr lang="es-AR" dirty="0"/>
          </a:p>
        </p:txBody>
      </p:sp>
      <p:sp>
        <p:nvSpPr>
          <p:cNvPr id="94" name="93 CuadroTexto"/>
          <p:cNvSpPr txBox="1"/>
          <p:nvPr/>
        </p:nvSpPr>
        <p:spPr>
          <a:xfrm>
            <a:off x="5513912" y="42370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La deformación es igual en todos los puntos</a:t>
            </a:r>
            <a:endParaRPr lang="es-AR" dirty="0"/>
          </a:p>
        </p:txBody>
      </p:sp>
      <p:grpSp>
        <p:nvGrpSpPr>
          <p:cNvPr id="95" name="94 Grupo"/>
          <p:cNvGrpSpPr/>
          <p:nvPr/>
        </p:nvGrpSpPr>
        <p:grpSpPr>
          <a:xfrm>
            <a:off x="2026040" y="4330878"/>
            <a:ext cx="1548172" cy="828092"/>
            <a:chOff x="2267744" y="2060848"/>
            <a:chExt cx="3024336" cy="1116124"/>
          </a:xfrm>
        </p:grpSpPr>
        <p:grpSp>
          <p:nvGrpSpPr>
            <p:cNvPr id="96" name="95 Grupo"/>
            <p:cNvGrpSpPr/>
            <p:nvPr/>
          </p:nvGrpSpPr>
          <p:grpSpPr>
            <a:xfrm>
              <a:off x="2267744" y="2060848"/>
              <a:ext cx="3024336" cy="1116124"/>
              <a:chOff x="2267744" y="2060848"/>
              <a:chExt cx="3024336" cy="1116124"/>
            </a:xfrm>
          </p:grpSpPr>
          <p:sp>
            <p:nvSpPr>
              <p:cNvPr id="98" name="97 Cubo"/>
              <p:cNvSpPr/>
              <p:nvPr/>
            </p:nvSpPr>
            <p:spPr>
              <a:xfrm>
                <a:off x="2267744" y="2060848"/>
                <a:ext cx="3024336" cy="1116124"/>
              </a:xfrm>
              <a:prstGeom prst="cub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99" name="98 Conector recto"/>
              <p:cNvCxnSpPr/>
              <p:nvPr/>
            </p:nvCxnSpPr>
            <p:spPr>
              <a:xfrm>
                <a:off x="2687580" y="2066366"/>
                <a:ext cx="0" cy="82809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99 Conector recto"/>
              <p:cNvCxnSpPr/>
              <p:nvPr/>
            </p:nvCxnSpPr>
            <p:spPr>
              <a:xfrm flipH="1">
                <a:off x="2267744" y="2894458"/>
                <a:ext cx="419836" cy="282514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7" name="96 Conector recto"/>
            <p:cNvCxnSpPr/>
            <p:nvPr/>
          </p:nvCxnSpPr>
          <p:spPr>
            <a:xfrm>
              <a:off x="2760078" y="2888940"/>
              <a:ext cx="2532002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1" name="100 Conector recto de flecha"/>
          <p:cNvCxnSpPr/>
          <p:nvPr/>
        </p:nvCxnSpPr>
        <p:spPr>
          <a:xfrm flipH="1">
            <a:off x="1557434" y="4801372"/>
            <a:ext cx="5760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101 CuadroTexto"/>
          <p:cNvSpPr txBox="1"/>
          <p:nvPr/>
        </p:nvSpPr>
        <p:spPr>
          <a:xfrm>
            <a:off x="1439652" y="437559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</a:t>
            </a:r>
            <a:endParaRPr lang="es-AR" dirty="0"/>
          </a:p>
        </p:txBody>
      </p:sp>
      <p:sp>
        <p:nvSpPr>
          <p:cNvPr id="117" name="116 Cubo"/>
          <p:cNvSpPr/>
          <p:nvPr/>
        </p:nvSpPr>
        <p:spPr>
          <a:xfrm>
            <a:off x="3376190" y="4330878"/>
            <a:ext cx="720080" cy="828091"/>
          </a:xfrm>
          <a:prstGeom prst="cub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117 CuadroTexto"/>
              <p:cNvSpPr txBox="1"/>
              <p:nvPr/>
            </p:nvSpPr>
            <p:spPr>
              <a:xfrm>
                <a:off x="4505800" y="4219748"/>
                <a:ext cx="1008112" cy="6810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 smtClean="0">
                    <a:latin typeface="Symbol" pitchFamily="18" charset="2"/>
                    <a:sym typeface="Symbol"/>
                  </a:rPr>
                  <a:t>e</a:t>
                </a:r>
                <a:r>
                  <a:rPr lang="es-AR" sz="2400" dirty="0" smtClean="0">
                    <a:sym typeface="Symbol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40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2400" b="0" i="1" smtClean="0">
                            <a:latin typeface="Cambria Math"/>
                            <a:sym typeface="Symbol"/>
                          </a:rPr>
                          <m:t></m:t>
                        </m:r>
                        <m:r>
                          <a:rPr lang="es-AR" sz="2400" b="0" i="1" smtClean="0">
                            <a:latin typeface="Cambria Math"/>
                            <a:sym typeface="Symbol"/>
                          </a:rPr>
                          <m:t>𝐿</m:t>
                        </m:r>
                      </m:num>
                      <m:den>
                        <m:r>
                          <a:rPr lang="es-AR" sz="2400" b="0" i="1" smtClean="0">
                            <a:latin typeface="Cambria Math"/>
                            <a:sym typeface="Symbol"/>
                          </a:rPr>
                          <m:t>𝐿</m:t>
                        </m:r>
                      </m:den>
                    </m:f>
                  </m:oMath>
                </a14:m>
                <a:endParaRPr lang="es-AR" sz="2400" dirty="0"/>
              </a:p>
            </p:txBody>
          </p:sp>
        </mc:Choice>
        <mc:Fallback xmlns="">
          <p:sp>
            <p:nvSpPr>
              <p:cNvPr id="118" name="11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800" y="4219748"/>
                <a:ext cx="1008112" cy="681020"/>
              </a:xfrm>
              <a:prstGeom prst="rect">
                <a:avLst/>
              </a:prstGeom>
              <a:blipFill rotWithShape="1">
                <a:blip r:embed="rId2"/>
                <a:stretch>
                  <a:fillRect l="-9036" b="-714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118 Rectángulo"/>
              <p:cNvSpPr/>
              <p:nvPr/>
            </p:nvSpPr>
            <p:spPr>
              <a:xfrm>
                <a:off x="3578243" y="3950400"/>
                <a:ext cx="5180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i="1">
                          <a:latin typeface="Cambria Math"/>
                          <a:sym typeface="Symbol"/>
                        </a:rPr>
                        <m:t></m:t>
                      </m:r>
                      <m:r>
                        <a:rPr lang="es-AR" i="1">
                          <a:latin typeface="Cambria Math"/>
                          <a:sym typeface="Symbol"/>
                        </a:rPr>
                        <m:t>𝐿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9" name="118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8243" y="3950400"/>
                <a:ext cx="518027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121 Rectángulo"/>
              <p:cNvSpPr/>
              <p:nvPr/>
            </p:nvSpPr>
            <p:spPr>
              <a:xfrm>
                <a:off x="6252556" y="4873976"/>
                <a:ext cx="800797" cy="6149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s-AR" sz="2400" dirty="0">
                    <a:sym typeface="Symbol"/>
                  </a:rPr>
                  <a:t>=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400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2400" i="1">
                            <a:latin typeface="Cambria Math"/>
                            <a:sym typeface="Symbol"/>
                          </a:rPr>
                          <m:t>𝑁</m:t>
                        </m:r>
                      </m:num>
                      <m:den>
                        <m:r>
                          <a:rPr lang="es-AR" sz="2400" i="1">
                            <a:latin typeface="Cambria Math"/>
                            <a:sym typeface="Symbol"/>
                          </a:rPr>
                          <m:t>𝐴</m:t>
                        </m:r>
                        <m:r>
                          <a:rPr lang="es-AR" sz="2400" i="1">
                            <a:latin typeface="Cambria Math"/>
                            <a:sym typeface="Symbol"/>
                          </a:rPr>
                          <m:t>  </m:t>
                        </m:r>
                      </m:den>
                    </m:f>
                  </m:oMath>
                </a14:m>
                <a:endParaRPr lang="es-AR" sz="2400" dirty="0"/>
              </a:p>
            </p:txBody>
          </p:sp>
        </mc:Choice>
        <mc:Fallback xmlns="">
          <p:sp>
            <p:nvSpPr>
              <p:cNvPr id="122" name="121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2556" y="4873976"/>
                <a:ext cx="800797" cy="614977"/>
              </a:xfrm>
              <a:prstGeom prst="rect">
                <a:avLst/>
              </a:prstGeom>
              <a:blipFill rotWithShape="1">
                <a:blip r:embed="rId4"/>
                <a:stretch>
                  <a:fillRect l="-12214" b="-1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124 CuadroTexto"/>
          <p:cNvSpPr txBox="1"/>
          <p:nvPr/>
        </p:nvSpPr>
        <p:spPr>
          <a:xfrm>
            <a:off x="6559581" y="3014697"/>
            <a:ext cx="240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Material </a:t>
            </a:r>
            <a:r>
              <a:rPr lang="es-AR" dirty="0" err="1" smtClean="0"/>
              <a:t>Homogeneo</a:t>
            </a:r>
            <a:r>
              <a:rPr lang="es-AR" dirty="0" smtClean="0"/>
              <a:t>: </a:t>
            </a:r>
          </a:p>
        </p:txBody>
      </p:sp>
      <p:sp>
        <p:nvSpPr>
          <p:cNvPr id="126" name="125 CuadroTexto"/>
          <p:cNvSpPr txBox="1"/>
          <p:nvPr/>
        </p:nvSpPr>
        <p:spPr>
          <a:xfrm>
            <a:off x="4337974" y="5013092"/>
            <a:ext cx="1504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ym typeface="Symbol"/>
              </a:rPr>
              <a:t></a:t>
            </a:r>
            <a:r>
              <a:rPr lang="es-AR" sz="2400" dirty="0" smtClean="0"/>
              <a:t>= E </a:t>
            </a:r>
            <a:r>
              <a:rPr lang="es-AR" sz="2400" dirty="0" smtClean="0">
                <a:sym typeface="Symbol"/>
              </a:rPr>
              <a:t></a:t>
            </a:r>
            <a:endParaRPr lang="es-AR" sz="2400" dirty="0"/>
          </a:p>
        </p:txBody>
      </p:sp>
      <p:sp>
        <p:nvSpPr>
          <p:cNvPr id="127" name="126 CuadroTexto"/>
          <p:cNvSpPr txBox="1"/>
          <p:nvPr/>
        </p:nvSpPr>
        <p:spPr>
          <a:xfrm>
            <a:off x="5401799" y="5049251"/>
            <a:ext cx="850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HLM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127 CuadroTexto"/>
              <p:cNvSpPr txBox="1"/>
              <p:nvPr/>
            </p:nvSpPr>
            <p:spPr>
              <a:xfrm>
                <a:off x="1871872" y="5845146"/>
                <a:ext cx="2808589" cy="1132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800" dirty="0">
                    <a:sym typeface="Symbol"/>
                  </a:rPr>
                  <a:t>=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800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2800" i="1">
                            <a:latin typeface="Cambria Math"/>
                            <a:sym typeface="Symbol"/>
                          </a:rPr>
                          <m:t>𝑁</m:t>
                        </m:r>
                      </m:num>
                      <m:den>
                        <m:r>
                          <a:rPr lang="es-AR" sz="2800" i="1">
                            <a:latin typeface="Cambria Math"/>
                            <a:sym typeface="Symbol"/>
                          </a:rPr>
                          <m:t>𝐴</m:t>
                        </m:r>
                        <m:r>
                          <a:rPr lang="es-AR" sz="2800" i="1">
                            <a:latin typeface="Cambria Math"/>
                            <a:sym typeface="Symbol"/>
                          </a:rPr>
                          <m:t>  </m:t>
                        </m:r>
                      </m:den>
                    </m:f>
                  </m:oMath>
                </a14:m>
                <a:r>
                  <a:rPr lang="es-AR" sz="2800" dirty="0"/>
                  <a:t> </a:t>
                </a:r>
                <a:r>
                  <a:rPr lang="es-AR" sz="2800" dirty="0">
                    <a:sym typeface="Symbol"/>
                  </a:rPr>
                  <a:t> </a:t>
                </a:r>
                <a:r>
                  <a:rPr lang="es-AR" sz="2800" dirty="0" err="1">
                    <a:sym typeface="Symbol"/>
                  </a:rPr>
                  <a:t>adm</a:t>
                </a:r>
                <a:r>
                  <a:rPr lang="es-AR" sz="2800" dirty="0">
                    <a:sym typeface="Symbol"/>
                  </a:rPr>
                  <a:t>    </a:t>
                </a:r>
                <a:endParaRPr lang="es-AR" sz="2800" dirty="0"/>
              </a:p>
              <a:p>
                <a:endParaRPr lang="es-AR" sz="2800" dirty="0"/>
              </a:p>
            </p:txBody>
          </p:sp>
        </mc:Choice>
        <mc:Fallback xmlns="">
          <p:sp>
            <p:nvSpPr>
              <p:cNvPr id="128" name="12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872" y="5845146"/>
                <a:ext cx="2808589" cy="1132874"/>
              </a:xfrm>
              <a:prstGeom prst="rect">
                <a:avLst/>
              </a:prstGeom>
              <a:blipFill rotWithShape="1">
                <a:blip r:embed="rId5"/>
                <a:stretch>
                  <a:fillRect l="-433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0" name="129 CuadroTexto"/>
          <p:cNvSpPr txBox="1"/>
          <p:nvPr/>
        </p:nvSpPr>
        <p:spPr>
          <a:xfrm>
            <a:off x="5736392" y="5851064"/>
            <a:ext cx="2822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ym typeface="Symbol"/>
              </a:rPr>
              <a:t>L </a:t>
            </a:r>
            <a:r>
              <a:rPr lang="es-AR" sz="2400" dirty="0" smtClean="0">
                <a:sym typeface="Symbol"/>
              </a:rPr>
              <a:t> L </a:t>
            </a:r>
            <a:r>
              <a:rPr lang="es-AR" sz="2400" dirty="0" err="1" smtClean="0">
                <a:sym typeface="Symbol"/>
              </a:rPr>
              <a:t>adm</a:t>
            </a:r>
            <a:r>
              <a:rPr lang="es-AR" sz="2400" dirty="0" smtClean="0">
                <a:sym typeface="Symbol"/>
              </a:rPr>
              <a:t> </a:t>
            </a:r>
            <a:endParaRPr lang="es-AR" sz="2400" dirty="0"/>
          </a:p>
        </p:txBody>
      </p:sp>
      <p:sp>
        <p:nvSpPr>
          <p:cNvPr id="131" name="130 CuadroTexto"/>
          <p:cNvSpPr txBox="1"/>
          <p:nvPr/>
        </p:nvSpPr>
        <p:spPr>
          <a:xfrm>
            <a:off x="1063376" y="5317528"/>
            <a:ext cx="1616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ym typeface="Symbol"/>
              </a:rPr>
              <a:t>Resistencia</a:t>
            </a:r>
            <a:endParaRPr lang="es-AR" sz="2400" dirty="0"/>
          </a:p>
        </p:txBody>
      </p:sp>
      <p:sp>
        <p:nvSpPr>
          <p:cNvPr id="132" name="131 CuadroTexto"/>
          <p:cNvSpPr txBox="1"/>
          <p:nvPr/>
        </p:nvSpPr>
        <p:spPr>
          <a:xfrm>
            <a:off x="4505800" y="5537353"/>
            <a:ext cx="2642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 smtClean="0">
                <a:sym typeface="Symbol"/>
              </a:rPr>
              <a:t>Deformacion</a:t>
            </a:r>
            <a:endParaRPr lang="es-AR" sz="2400" dirty="0"/>
          </a:p>
        </p:txBody>
      </p:sp>
      <p:sp>
        <p:nvSpPr>
          <p:cNvPr id="133" name="132 Rectángulo"/>
          <p:cNvSpPr/>
          <p:nvPr/>
        </p:nvSpPr>
        <p:spPr>
          <a:xfrm>
            <a:off x="6804248" y="2060848"/>
            <a:ext cx="432048" cy="614391"/>
          </a:xfrm>
          <a:prstGeom prst="rect">
            <a:avLst/>
          </a:prstGeom>
          <a:pattFill prst="wdUp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4" name="133 Rectángulo"/>
          <p:cNvSpPr/>
          <p:nvPr/>
        </p:nvSpPr>
        <p:spPr>
          <a:xfrm>
            <a:off x="7476130" y="2060848"/>
            <a:ext cx="216024" cy="614391"/>
          </a:xfrm>
          <a:prstGeom prst="rect">
            <a:avLst/>
          </a:prstGeom>
          <a:pattFill prst="dkHorz">
            <a:fgClr>
              <a:schemeClr val="accent1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5" name="134 Rectángulo"/>
          <p:cNvSpPr/>
          <p:nvPr/>
        </p:nvSpPr>
        <p:spPr>
          <a:xfrm>
            <a:off x="7956375" y="2060848"/>
            <a:ext cx="207809" cy="614391"/>
          </a:xfrm>
          <a:prstGeom prst="rect">
            <a:avLst/>
          </a:prstGeom>
          <a:pattFill prst="dkHorz">
            <a:fgClr>
              <a:schemeClr val="accent1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7" name="136 Conector recto de flecha"/>
          <p:cNvCxnSpPr/>
          <p:nvPr/>
        </p:nvCxnSpPr>
        <p:spPr>
          <a:xfrm flipH="1">
            <a:off x="6408892" y="2368043"/>
            <a:ext cx="2003960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 de flecha"/>
          <p:cNvCxnSpPr/>
          <p:nvPr/>
        </p:nvCxnSpPr>
        <p:spPr>
          <a:xfrm>
            <a:off x="7020272" y="1893464"/>
            <a:ext cx="0" cy="112123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140 CuadroTexto"/>
          <p:cNvSpPr txBox="1"/>
          <p:nvPr/>
        </p:nvSpPr>
        <p:spPr>
          <a:xfrm>
            <a:off x="7390103" y="2675239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ym typeface="Symbol"/>
              </a:rPr>
              <a:t></a:t>
            </a:r>
            <a:endParaRPr lang="es-AR" sz="1600" dirty="0"/>
          </a:p>
        </p:txBody>
      </p:sp>
      <p:sp>
        <p:nvSpPr>
          <p:cNvPr id="142" name="141 CuadroTexto"/>
          <p:cNvSpPr txBox="1"/>
          <p:nvPr/>
        </p:nvSpPr>
        <p:spPr>
          <a:xfrm>
            <a:off x="7946642" y="2677213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Symbol" pitchFamily="18" charset="2"/>
                <a:sym typeface="Symbol"/>
              </a:rPr>
              <a:t>s</a:t>
            </a:r>
            <a:endParaRPr lang="es-AR" sz="1600" dirty="0"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7493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4" grpId="0"/>
      <p:bldP spid="102" grpId="0"/>
      <p:bldP spid="117" grpId="0" animBg="1"/>
      <p:bldP spid="118" grpId="0"/>
      <p:bldP spid="119" grpId="0"/>
      <p:bldP spid="122" grpId="0"/>
      <p:bldP spid="125" grpId="0"/>
      <p:bldP spid="126" grpId="0"/>
      <p:bldP spid="127" grpId="0"/>
      <p:bldP spid="128" grpId="0"/>
      <p:bldP spid="130" grpId="0"/>
      <p:bldP spid="131" grpId="0"/>
      <p:bldP spid="132" grpId="0"/>
      <p:bldP spid="133" grpId="0" animBg="1"/>
      <p:bldP spid="134" grpId="0" animBg="1"/>
      <p:bldP spid="135" grpId="0" animBg="1"/>
      <p:bldP spid="141" grpId="0"/>
      <p:bldP spid="1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idx="1"/>
          </p:nvPr>
        </p:nvSpPr>
        <p:spPr>
          <a:xfrm>
            <a:off x="1187624" y="1268760"/>
            <a:ext cx="7498080" cy="511256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AR" sz="2000" dirty="0" smtClean="0"/>
          </a:p>
          <a:p>
            <a:pPr marL="82296" indent="0">
              <a:buNone/>
            </a:pPr>
            <a:endParaRPr lang="es-AR" sz="2000" dirty="0" smtClean="0"/>
          </a:p>
          <a:p>
            <a:pPr marL="82296" indent="0">
              <a:buNone/>
            </a:pPr>
            <a:r>
              <a:rPr lang="es-AR" sz="2000" dirty="0"/>
              <a:t>	</a:t>
            </a:r>
            <a:r>
              <a:rPr lang="es-AR" sz="2000" dirty="0" smtClean="0"/>
              <a:t>	</a:t>
            </a:r>
          </a:p>
          <a:p>
            <a:pPr marL="82296" indent="0">
              <a:buNone/>
            </a:pPr>
            <a:endParaRPr lang="es-AR" sz="2800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92567" y="116632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SOLICITACION AXIL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6" name="5 Rectángulo"/>
          <p:cNvSpPr/>
          <p:nvPr/>
        </p:nvSpPr>
        <p:spPr>
          <a:xfrm>
            <a:off x="1619672" y="1239583"/>
            <a:ext cx="864096" cy="173193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Rectángulo"/>
          <p:cNvSpPr/>
          <p:nvPr/>
        </p:nvSpPr>
        <p:spPr>
          <a:xfrm>
            <a:off x="1907704" y="1412776"/>
            <a:ext cx="216024" cy="1685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8" name="7 Conector recto"/>
          <p:cNvCxnSpPr/>
          <p:nvPr/>
        </p:nvCxnSpPr>
        <p:spPr>
          <a:xfrm flipV="1">
            <a:off x="1619672" y="1412776"/>
            <a:ext cx="864096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403648" y="1412776"/>
            <a:ext cx="0" cy="1685361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1151620" y="1878506"/>
            <a:ext cx="216024" cy="370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L</a:t>
            </a:r>
            <a:endParaRPr lang="es-AR" dirty="0"/>
          </a:p>
        </p:txBody>
      </p:sp>
      <p:cxnSp>
        <p:nvCxnSpPr>
          <p:cNvPr id="22" name="21 Conector recto de flecha"/>
          <p:cNvCxnSpPr/>
          <p:nvPr/>
        </p:nvCxnSpPr>
        <p:spPr>
          <a:xfrm>
            <a:off x="2018792" y="1412776"/>
            <a:ext cx="0" cy="2452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2020224" y="1727736"/>
            <a:ext cx="0" cy="2452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>
            <a:off x="2028352" y="2034502"/>
            <a:ext cx="0" cy="2452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>
            <a:off x="2029784" y="2349462"/>
            <a:ext cx="0" cy="2452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>
            <a:off x="2023596" y="2627645"/>
            <a:ext cx="0" cy="2452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>
            <a:off x="2015716" y="2872846"/>
            <a:ext cx="0" cy="2452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 flipH="1">
            <a:off x="2015716" y="3147846"/>
            <a:ext cx="7880" cy="35316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2142632" y="1878506"/>
            <a:ext cx="341136" cy="370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g</a:t>
            </a:r>
            <a:endParaRPr lang="es-AR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127392" y="3118047"/>
            <a:ext cx="216024" cy="370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</a:t>
            </a:r>
            <a:endParaRPr lang="es-AR" dirty="0"/>
          </a:p>
        </p:txBody>
      </p:sp>
      <p:sp>
        <p:nvSpPr>
          <p:cNvPr id="34" name="33 CuadroTexto"/>
          <p:cNvSpPr txBox="1"/>
          <p:nvPr/>
        </p:nvSpPr>
        <p:spPr>
          <a:xfrm>
            <a:off x="971600" y="3629775"/>
            <a:ext cx="532859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AR" dirty="0" smtClean="0"/>
              <a:t>Reacciones de Vinculo</a:t>
            </a:r>
          </a:p>
          <a:p>
            <a:pPr marL="342900" indent="-342900">
              <a:buAutoNum type="arabicPeriod"/>
            </a:pPr>
            <a:r>
              <a:rPr lang="es-AR" dirty="0" smtClean="0"/>
              <a:t>Diagramas de Características</a:t>
            </a:r>
          </a:p>
          <a:p>
            <a:pPr marL="342900" indent="-342900">
              <a:buAutoNum type="arabicPeriod"/>
            </a:pPr>
            <a:r>
              <a:rPr lang="es-AR" dirty="0" smtClean="0"/>
              <a:t>Calculo </a:t>
            </a:r>
            <a:r>
              <a:rPr lang="es-AR" dirty="0" smtClean="0">
                <a:sym typeface="Symbol"/>
              </a:rPr>
              <a:t></a:t>
            </a:r>
            <a:r>
              <a:rPr lang="es-AR" dirty="0" err="1" smtClean="0">
                <a:sym typeface="Symbol"/>
              </a:rPr>
              <a:t>adm</a:t>
            </a:r>
            <a:endParaRPr lang="es-AR" dirty="0" smtClean="0">
              <a:sym typeface="Symbol"/>
            </a:endParaRPr>
          </a:p>
          <a:p>
            <a:pPr marL="342900" indent="-342900">
              <a:buFontTx/>
              <a:buAutoNum type="arabicPeriod"/>
            </a:pPr>
            <a:r>
              <a:rPr lang="es-AR" dirty="0" smtClean="0">
                <a:sym typeface="Symbol"/>
              </a:rPr>
              <a:t>Calcular </a:t>
            </a:r>
          </a:p>
          <a:p>
            <a:pPr marL="342900" indent="-342900">
              <a:buFontTx/>
              <a:buAutoNum type="arabicPeriod"/>
            </a:pPr>
            <a:r>
              <a:rPr lang="es-AR" dirty="0" smtClean="0">
                <a:sym typeface="Symbol"/>
              </a:rPr>
              <a:t>Busco en el mercado Sección mayor o igual</a:t>
            </a:r>
          </a:p>
          <a:p>
            <a:r>
              <a:rPr lang="es-AR" dirty="0">
                <a:sym typeface="Symbol"/>
              </a:rPr>
              <a:t> </a:t>
            </a:r>
            <a:r>
              <a:rPr lang="es-AR" dirty="0" smtClean="0">
                <a:sym typeface="Symbol"/>
              </a:rPr>
              <a:t>   </a:t>
            </a:r>
            <a:r>
              <a:rPr lang="es-AR" sz="1400" dirty="0">
                <a:hlinkClick r:id="rId3"/>
              </a:rPr>
              <a:t>https://</a:t>
            </a:r>
            <a:r>
              <a:rPr lang="es-AR" sz="1400" dirty="0" smtClean="0">
                <a:hlinkClick r:id="rId3"/>
              </a:rPr>
              <a:t>www.ferrosperich.com/es/hierro-nuevo-y-ferreteria/hierro/perfiles-comerciales/redondo-liso.html</a:t>
            </a:r>
            <a:r>
              <a:rPr lang="es-AR" sz="1400" dirty="0" smtClean="0"/>
              <a:t> </a:t>
            </a:r>
          </a:p>
          <a:p>
            <a:r>
              <a:rPr lang="es-AR" dirty="0" smtClean="0">
                <a:sym typeface="Symbol"/>
              </a:rPr>
              <a:t>6.  Verifico la </a:t>
            </a:r>
            <a:r>
              <a:rPr lang="es-AR" dirty="0" err="1" smtClean="0">
                <a:sym typeface="Symbol"/>
              </a:rPr>
              <a:t>Deformacion</a:t>
            </a:r>
            <a:endParaRPr lang="es-AR" dirty="0">
              <a:sym typeface="Symbol"/>
            </a:endParaRPr>
          </a:p>
          <a:p>
            <a:pPr marL="342900" indent="-342900">
              <a:buAutoNum type="arabicPeriod"/>
            </a:pPr>
            <a:endParaRPr lang="es-AR" dirty="0"/>
          </a:p>
        </p:txBody>
      </p:sp>
      <p:cxnSp>
        <p:nvCxnSpPr>
          <p:cNvPr id="47" name="46 Conector recto de flecha"/>
          <p:cNvCxnSpPr/>
          <p:nvPr/>
        </p:nvCxnSpPr>
        <p:spPr>
          <a:xfrm flipH="1">
            <a:off x="2001628" y="1055422"/>
            <a:ext cx="7880" cy="353162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2127392" y="961886"/>
            <a:ext cx="1004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 + </a:t>
            </a:r>
            <a:r>
              <a:rPr lang="es-AR" dirty="0" err="1" smtClean="0"/>
              <a:t>gL</a:t>
            </a:r>
            <a:endParaRPr lang="es-AR" dirty="0"/>
          </a:p>
        </p:txBody>
      </p:sp>
      <p:sp>
        <p:nvSpPr>
          <p:cNvPr id="42" name="41 Entrada manual"/>
          <p:cNvSpPr/>
          <p:nvPr/>
        </p:nvSpPr>
        <p:spPr>
          <a:xfrm rot="5400000" flipH="1">
            <a:off x="2676838" y="1862316"/>
            <a:ext cx="1689553" cy="720081"/>
          </a:xfrm>
          <a:prstGeom prst="flowChartManualInput">
            <a:avLst/>
          </a:prstGeom>
          <a:pattFill prst="ltHorz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48 CuadroTexto"/>
          <p:cNvSpPr txBox="1"/>
          <p:nvPr/>
        </p:nvSpPr>
        <p:spPr>
          <a:xfrm>
            <a:off x="3302310" y="3147846"/>
            <a:ext cx="216024" cy="370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</a:t>
            </a:r>
            <a:endParaRPr lang="es-AR" dirty="0"/>
          </a:p>
        </p:txBody>
      </p:sp>
      <p:sp>
        <p:nvSpPr>
          <p:cNvPr id="50" name="49 CuadroTexto"/>
          <p:cNvSpPr txBox="1"/>
          <p:nvPr/>
        </p:nvSpPr>
        <p:spPr>
          <a:xfrm>
            <a:off x="3113192" y="996085"/>
            <a:ext cx="1004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 + </a:t>
            </a:r>
            <a:r>
              <a:rPr lang="es-AR" dirty="0" err="1" smtClean="0"/>
              <a:t>gL</a:t>
            </a:r>
            <a:endParaRPr lang="es-AR" dirty="0"/>
          </a:p>
        </p:txBody>
      </p:sp>
      <p:sp>
        <p:nvSpPr>
          <p:cNvPr id="51" name="50 CuadroTexto"/>
          <p:cNvSpPr txBox="1"/>
          <p:nvPr/>
        </p:nvSpPr>
        <p:spPr>
          <a:xfrm>
            <a:off x="3253152" y="1982632"/>
            <a:ext cx="502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+</a:t>
            </a:r>
            <a:endParaRPr lang="es-AR" b="1" dirty="0"/>
          </a:p>
        </p:txBody>
      </p:sp>
      <p:sp>
        <p:nvSpPr>
          <p:cNvPr id="52" name="51 CuadroTexto"/>
          <p:cNvSpPr txBox="1"/>
          <p:nvPr/>
        </p:nvSpPr>
        <p:spPr>
          <a:xfrm>
            <a:off x="2735796" y="2070153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 smtClean="0"/>
              <a:t>N</a:t>
            </a:r>
            <a:endParaRPr lang="es-AR" sz="20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5148064" y="1365417"/>
            <a:ext cx="37444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Dimensionar.</a:t>
            </a:r>
          </a:p>
          <a:p>
            <a:r>
              <a:rPr lang="es-AR" dirty="0" smtClean="0"/>
              <a:t>Datos: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Barra maciza </a:t>
            </a:r>
            <a:r>
              <a:rPr lang="es-AR" dirty="0" err="1" smtClean="0"/>
              <a:t>Seccion</a:t>
            </a:r>
            <a:r>
              <a:rPr lang="es-AR" dirty="0" smtClean="0"/>
              <a:t> </a:t>
            </a:r>
            <a:r>
              <a:rPr lang="es-AR" dirty="0" err="1" smtClean="0"/>
              <a:t>Cricular</a:t>
            </a:r>
            <a:endParaRPr lang="es-A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>
                <a:sym typeface="Symbol"/>
              </a:rPr>
              <a:t>F24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>
                <a:sym typeface="Symbol"/>
              </a:rPr>
              <a:t>=1,5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>
                <a:sym typeface="Symbol"/>
              </a:rPr>
              <a:t>L </a:t>
            </a:r>
            <a:r>
              <a:rPr lang="es-AR" dirty="0" err="1" smtClean="0">
                <a:sym typeface="Symbol"/>
              </a:rPr>
              <a:t>adm</a:t>
            </a:r>
            <a:r>
              <a:rPr lang="es-AR" dirty="0" smtClean="0">
                <a:sym typeface="Symbol"/>
              </a:rPr>
              <a:t> = L/200 = 1cm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>
                <a:sym typeface="Symbol"/>
              </a:rPr>
              <a:t>P = 1000 Kg, g= 1 kg/m, L=2m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53 CuadroTexto"/>
              <p:cNvSpPr txBox="1"/>
              <p:nvPr/>
            </p:nvSpPr>
            <p:spPr>
              <a:xfrm>
                <a:off x="5023420" y="3588345"/>
                <a:ext cx="3995936" cy="545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>
                    <a:sym typeface="Symbol"/>
                  </a:rPr>
                  <a:t></a:t>
                </a:r>
                <a:r>
                  <a:rPr lang="es-AR" dirty="0" err="1" smtClean="0">
                    <a:sym typeface="Symbol"/>
                  </a:rPr>
                  <a:t>adm</a:t>
                </a:r>
                <a:r>
                  <a:rPr lang="es-AR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  <m:r>
                          <a:rPr lang="es-AR" b="0" i="1" smtClean="0">
                            <a:latin typeface="Cambria Math"/>
                            <a:ea typeface="Cambria Math"/>
                            <a:sym typeface="Symbol"/>
                          </a:rPr>
                          <m:t>𝑓𝑙</m:t>
                        </m:r>
                      </m:num>
                      <m:den>
                        <m:r>
                          <a:rPr lang="es-AR" i="1" smtClean="0">
                            <a:latin typeface="Cambria Math"/>
                            <a:ea typeface="Cambria Math"/>
                            <a:sym typeface="Symbol"/>
                          </a:rPr>
                          <m:t>𝜗</m:t>
                        </m:r>
                      </m:den>
                    </m:f>
                  </m:oMath>
                </a14:m>
                <a:r>
                  <a:rPr lang="es-AR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b="0" i="1" smtClean="0">
                            <a:latin typeface="Cambria Math"/>
                          </a:rPr>
                          <m:t>2400 </m:t>
                        </m:r>
                        <m:r>
                          <a:rPr lang="es-AR" b="0" i="1" smtClean="0">
                            <a:latin typeface="Cambria Math"/>
                          </a:rPr>
                          <m:t>𝑘𝑔</m:t>
                        </m:r>
                        <m:r>
                          <a:rPr lang="es-AR" b="0" i="1" smtClean="0"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s-A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b="0" i="1" smtClean="0">
                                <a:latin typeface="Cambria Math"/>
                              </a:rPr>
                              <m:t>𝑐𝑚</m:t>
                            </m:r>
                          </m:e>
                          <m:sup>
                            <m:r>
                              <a:rPr lang="es-AR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s-AR" b="0" i="1" smtClean="0">
                            <a:latin typeface="Cambria Math"/>
                          </a:rPr>
                          <m:t>1,5</m:t>
                        </m:r>
                      </m:den>
                    </m:f>
                  </m:oMath>
                </a14:m>
                <a:r>
                  <a:rPr lang="es-AR" dirty="0" smtClean="0"/>
                  <a:t> = 1600 kg/cm2</a:t>
                </a:r>
                <a:endParaRPr lang="es-AR" dirty="0"/>
              </a:p>
            </p:txBody>
          </p:sp>
        </mc:Choice>
        <mc:Fallback xmlns="">
          <p:sp>
            <p:nvSpPr>
              <p:cNvPr id="54" name="5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3420" y="3588345"/>
                <a:ext cx="3995936" cy="545406"/>
              </a:xfrm>
              <a:prstGeom prst="rect">
                <a:avLst/>
              </a:prstGeom>
              <a:blipFill rotWithShape="1">
                <a:blip r:embed="rId4"/>
                <a:stretch>
                  <a:fillRect l="-1220" b="-22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54 CuadroTexto"/>
              <p:cNvSpPr txBox="1"/>
              <p:nvPr/>
            </p:nvSpPr>
            <p:spPr>
              <a:xfrm>
                <a:off x="5074096" y="4133751"/>
                <a:ext cx="3995936" cy="4841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>
                    <a:sym typeface="Symbol"/>
                  </a:rPr>
                  <a:t>=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 smtClean="0">
                            <a:latin typeface="Cambria Math"/>
                            <a:ea typeface="Cambria Math"/>
                            <a:sym typeface="Symbol"/>
                          </a:rPr>
                          <m:t>𝑁</m:t>
                        </m:r>
                      </m:num>
                      <m:den>
                        <m:r>
                          <a:rPr lang="es-AR" b="0" i="1" smtClean="0">
                            <a:latin typeface="Cambria Math"/>
                            <a:ea typeface="Cambria Math"/>
                            <a:sym typeface="Symbol"/>
                          </a:rPr>
                          <m:t>𝐴</m:t>
                        </m:r>
                      </m:den>
                    </m:f>
                  </m:oMath>
                </a14:m>
                <a:r>
                  <a:rPr lang="es-AR" dirty="0" smtClean="0"/>
                  <a:t> </a:t>
                </a:r>
                <a:r>
                  <a:rPr lang="es-AR" dirty="0" smtClean="0">
                    <a:sym typeface="Symbol"/>
                  </a:rPr>
                  <a:t></a:t>
                </a:r>
                <a:r>
                  <a:rPr lang="es-AR" dirty="0">
                    <a:sym typeface="Symbol"/>
                  </a:rPr>
                  <a:t>adm</a:t>
                </a:r>
                <a:r>
                  <a:rPr lang="es-AR" dirty="0" smtClean="0"/>
                  <a:t>= 1600 kg/cm2</a:t>
                </a:r>
                <a:endParaRPr lang="es-AR" dirty="0"/>
              </a:p>
            </p:txBody>
          </p:sp>
        </mc:Choice>
        <mc:Fallback xmlns="">
          <p:sp>
            <p:nvSpPr>
              <p:cNvPr id="55" name="5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4096" y="4133751"/>
                <a:ext cx="3995936" cy="484172"/>
              </a:xfrm>
              <a:prstGeom prst="rect">
                <a:avLst/>
              </a:prstGeom>
              <a:blipFill rotWithShape="1">
                <a:blip r:embed="rId5"/>
                <a:stretch>
                  <a:fillRect l="-1220" b="-625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55 CuadroTexto"/>
              <p:cNvSpPr txBox="1"/>
              <p:nvPr/>
            </p:nvSpPr>
            <p:spPr>
              <a:xfrm>
                <a:off x="5652120" y="4741502"/>
                <a:ext cx="3995936" cy="4876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>
                    <a:sym typeface="Symbol"/>
                  </a:rPr>
                  <a:t>A 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 smtClean="0">
                            <a:latin typeface="Cambria Math"/>
                            <a:ea typeface="Cambria Math"/>
                            <a:sym typeface="Symbol"/>
                          </a:rPr>
                          <m:t>𝑁</m:t>
                        </m:r>
                      </m:num>
                      <m:den>
                        <m:r>
                          <m:rPr>
                            <m:nor/>
                          </m:rPr>
                          <a:rPr lang="es-AR" dirty="0">
                            <a:sym typeface="Symbol"/>
                          </a:rPr>
                          <m:t></m:t>
                        </m:r>
                        <m:r>
                          <m:rPr>
                            <m:nor/>
                          </m:rPr>
                          <a:rPr lang="es-AR" dirty="0">
                            <a:sym typeface="Symbol"/>
                          </a:rPr>
                          <m:t>adm</m:t>
                        </m:r>
                      </m:den>
                    </m:f>
                  </m:oMath>
                </a14:m>
                <a:r>
                  <a:rPr lang="es-AR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b="0" i="1" dirty="0" smtClean="0">
                            <a:latin typeface="Cambria Math"/>
                          </a:rPr>
                          <m:t>1002</m:t>
                        </m:r>
                      </m:num>
                      <m:den>
                        <m:r>
                          <a:rPr lang="es-AR" b="0" i="1" dirty="0" smtClean="0">
                            <a:latin typeface="Cambria Math"/>
                          </a:rPr>
                          <m:t>1600</m:t>
                        </m:r>
                      </m:den>
                    </m:f>
                  </m:oMath>
                </a14:m>
                <a:r>
                  <a:rPr lang="es-AR" dirty="0" smtClean="0"/>
                  <a:t>= 0,63 cm2</a:t>
                </a:r>
                <a:endParaRPr lang="es-AR" dirty="0"/>
              </a:p>
            </p:txBody>
          </p:sp>
        </mc:Choice>
        <mc:Fallback xmlns="">
          <p:sp>
            <p:nvSpPr>
              <p:cNvPr id="56" name="5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4741502"/>
                <a:ext cx="3995936" cy="487698"/>
              </a:xfrm>
              <a:prstGeom prst="rect">
                <a:avLst/>
              </a:prstGeom>
              <a:blipFill rotWithShape="1">
                <a:blip r:embed="rId6"/>
                <a:stretch>
                  <a:fillRect l="-1220" b="-625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7" name="5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438163"/>
              </p:ext>
            </p:extLst>
          </p:nvPr>
        </p:nvGraphicFramePr>
        <p:xfrm>
          <a:off x="929400" y="-48133"/>
          <a:ext cx="3196976" cy="9332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Hoja de cálculo" r:id="rId7" imgW="3665255" imgH="10713831" progId="Excel.Sheet.12">
                  <p:embed/>
                </p:oleObj>
              </mc:Choice>
              <mc:Fallback>
                <p:oleObj name="Hoja de cálculo" r:id="rId7" imgW="3665255" imgH="1071383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29400" y="-48133"/>
                        <a:ext cx="3196976" cy="93321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57 CuadroTexto"/>
          <p:cNvSpPr txBox="1"/>
          <p:nvPr/>
        </p:nvSpPr>
        <p:spPr>
          <a:xfrm>
            <a:off x="5724128" y="525598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ym typeface="Symbol"/>
              </a:rPr>
              <a:t>Adopto  10 A=0,785 cm2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58 CuadroTexto"/>
              <p:cNvSpPr txBox="1"/>
              <p:nvPr/>
            </p:nvSpPr>
            <p:spPr>
              <a:xfrm>
                <a:off x="4355976" y="5784211"/>
                <a:ext cx="4858072" cy="531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>
                    <a:sym typeface="Symbol"/>
                  </a:rPr>
                  <a:t>L=  L=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AR" dirty="0">
                            <a:sym typeface="Symbol"/>
                          </a:rPr>
                          <m:t></m:t>
                        </m:r>
                      </m:num>
                      <m:den>
                        <m:r>
                          <a:rPr lang="es-AR" b="0" i="1" dirty="0" smtClean="0">
                            <a:latin typeface="Cambria Math"/>
                            <a:sym typeface="Symbol"/>
                          </a:rPr>
                          <m:t>𝐸</m:t>
                        </m:r>
                      </m:den>
                    </m:f>
                    <m:r>
                      <a:rPr lang="es-AR" b="0" i="1" dirty="0" smtClean="0">
                        <a:latin typeface="Cambria Math"/>
                        <a:sym typeface="Symbol"/>
                      </a:rPr>
                      <m:t>𝐿</m:t>
                    </m:r>
                  </m:oMath>
                </a14:m>
                <a:r>
                  <a:rPr lang="es-AR" dirty="0" smtClean="0">
                    <a:sym typeface="Symbol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AR" b="0" i="0" dirty="0" smtClean="0">
                            <a:latin typeface="Cambria Math"/>
                            <a:sym typeface="Symbol"/>
                          </a:rPr>
                          <m:t>N</m:t>
                        </m:r>
                      </m:num>
                      <m:den>
                        <m:r>
                          <a:rPr lang="es-AR" b="0" i="1" dirty="0" smtClean="0">
                            <a:latin typeface="Cambria Math"/>
                            <a:sym typeface="Symbol"/>
                          </a:rPr>
                          <m:t>𝐴</m:t>
                        </m:r>
                        <m:r>
                          <a:rPr lang="es-AR" b="0" i="1" dirty="0" smtClean="0">
                            <a:latin typeface="Cambria Math"/>
                            <a:sym typeface="Symbol"/>
                          </a:rPr>
                          <m:t> </m:t>
                        </m:r>
                        <m:r>
                          <a:rPr lang="es-AR" i="1" dirty="0">
                            <a:latin typeface="Cambria Math"/>
                            <a:sym typeface="Symbol"/>
                          </a:rPr>
                          <m:t>𝐸</m:t>
                        </m:r>
                      </m:den>
                    </m:f>
                    <m:r>
                      <a:rPr lang="es-AR" i="1" dirty="0">
                        <a:latin typeface="Cambria Math"/>
                        <a:sym typeface="Symbol"/>
                      </a:rPr>
                      <m:t>𝐿</m:t>
                    </m:r>
                  </m:oMath>
                </a14:m>
                <a:r>
                  <a:rPr lang="es-AR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600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AR" sz="1600" b="0" i="0" dirty="0" smtClean="0">
                            <a:latin typeface="Cambria Math"/>
                            <a:sym typeface="Symbol"/>
                          </a:rPr>
                          <m:t>1002</m:t>
                        </m:r>
                      </m:num>
                      <m:den>
                        <m:r>
                          <a:rPr lang="es-AR" sz="1600" b="0" i="1" dirty="0" smtClean="0">
                            <a:latin typeface="Cambria Math"/>
                            <a:sym typeface="Symbol"/>
                          </a:rPr>
                          <m:t>0,785</m:t>
                        </m:r>
                        <m:r>
                          <a:rPr lang="es-AR" sz="1600" i="1" dirty="0">
                            <a:latin typeface="Cambria Math"/>
                            <a:sym typeface="Symbol"/>
                          </a:rPr>
                          <m:t> </m:t>
                        </m:r>
                        <m:r>
                          <a:rPr lang="es-AR" sz="1600" b="0" i="1" dirty="0" smtClean="0">
                            <a:latin typeface="Cambria Math"/>
                            <a:sym typeface="Symbol"/>
                          </a:rPr>
                          <m:t>2.100.000</m:t>
                        </m:r>
                      </m:den>
                    </m:f>
                    <m:r>
                      <a:rPr lang="es-AR" sz="1600" b="0" i="1" dirty="0" smtClean="0">
                        <a:latin typeface="Cambria Math"/>
                        <a:sym typeface="Symbol"/>
                      </a:rPr>
                      <m:t>200</m:t>
                    </m:r>
                  </m:oMath>
                </a14:m>
                <a:r>
                  <a:rPr lang="es-AR" dirty="0" smtClean="0">
                    <a:sym typeface="Symbol"/>
                  </a:rPr>
                  <a:t> =0,12 cm </a:t>
                </a:r>
                <a:endParaRPr lang="es-AR" dirty="0"/>
              </a:p>
            </p:txBody>
          </p:sp>
        </mc:Choice>
        <mc:Fallback xmlns="">
          <p:sp>
            <p:nvSpPr>
              <p:cNvPr id="59" name="5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5784211"/>
                <a:ext cx="4858072" cy="531364"/>
              </a:xfrm>
              <a:prstGeom prst="rect">
                <a:avLst/>
              </a:prstGeom>
              <a:blipFill rotWithShape="1">
                <a:blip r:embed="rId9"/>
                <a:stretch>
                  <a:fillRect l="-1131" b="-57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902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8" grpId="0"/>
      <p:bldP spid="42" grpId="0" animBg="1"/>
      <p:bldP spid="49" grpId="0"/>
      <p:bldP spid="50" grpId="0"/>
      <p:bldP spid="51" grpId="0"/>
      <p:bldP spid="52" grpId="0"/>
      <p:bldP spid="54" grpId="0"/>
      <p:bldP spid="55" grpId="0"/>
      <p:bldP spid="56" grpId="0"/>
      <p:bldP spid="58" grpId="0"/>
      <p:bldP spid="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idx="1"/>
          </p:nvPr>
        </p:nvSpPr>
        <p:spPr>
          <a:xfrm>
            <a:off x="1187624" y="980728"/>
            <a:ext cx="7498080" cy="54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AR" sz="2800" dirty="0" smtClean="0"/>
              <a:t>Hallar los esfuerzos normales en cada elemento y la distribución de tensiones.</a:t>
            </a:r>
          </a:p>
          <a:p>
            <a:pPr marL="82296" indent="0">
              <a:buNone/>
            </a:pPr>
            <a:endParaRPr lang="es-AR" sz="1300" dirty="0" smtClean="0"/>
          </a:p>
          <a:p>
            <a:pPr marL="82296" indent="0">
              <a:buNone/>
            </a:pPr>
            <a:endParaRPr lang="es-AR" sz="2000" dirty="0" smtClean="0">
              <a:latin typeface="Symbol" panose="05050102010706020507" pitchFamily="18" charset="2"/>
            </a:endParaRPr>
          </a:p>
          <a:p>
            <a:pPr marL="82296" indent="0">
              <a:buNone/>
            </a:pPr>
            <a:endParaRPr lang="es-AR" sz="2000" dirty="0" smtClean="0"/>
          </a:p>
          <a:p>
            <a:pPr marL="82296" indent="0">
              <a:buNone/>
            </a:pPr>
            <a:r>
              <a:rPr lang="es-AR" sz="2000" dirty="0"/>
              <a:t>	</a:t>
            </a:r>
            <a:r>
              <a:rPr lang="es-AR" sz="2000" dirty="0" smtClean="0"/>
              <a:t>	</a:t>
            </a:r>
            <a:endParaRPr lang="es-AR" sz="2800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92567" y="116632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SOLICITACION AXIL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ERM CURSO 2 - LADAGA</a:t>
            </a:r>
            <a:endParaRPr lang="es-AR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051720" y="2312876"/>
            <a:ext cx="158417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2067744" y="3789040"/>
            <a:ext cx="158417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ctángulo"/>
          <p:cNvSpPr/>
          <p:nvPr/>
        </p:nvSpPr>
        <p:spPr>
          <a:xfrm>
            <a:off x="2411760" y="2816932"/>
            <a:ext cx="936104" cy="9721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Rectángulo"/>
          <p:cNvSpPr/>
          <p:nvPr/>
        </p:nvSpPr>
        <p:spPr>
          <a:xfrm>
            <a:off x="2615037" y="2816932"/>
            <a:ext cx="529550" cy="9721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Elipse"/>
          <p:cNvSpPr/>
          <p:nvPr/>
        </p:nvSpPr>
        <p:spPr>
          <a:xfrm>
            <a:off x="2415972" y="4222596"/>
            <a:ext cx="936104" cy="93610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31 Elipse"/>
          <p:cNvSpPr/>
          <p:nvPr/>
        </p:nvSpPr>
        <p:spPr>
          <a:xfrm>
            <a:off x="2619249" y="4427180"/>
            <a:ext cx="529550" cy="52693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7" name="16 Conector recto de flecha"/>
          <p:cNvCxnSpPr>
            <a:endCxn id="7" idx="0"/>
          </p:cNvCxnSpPr>
          <p:nvPr/>
        </p:nvCxnSpPr>
        <p:spPr>
          <a:xfrm>
            <a:off x="2843808" y="1844824"/>
            <a:ext cx="0" cy="4680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2968779" y="185460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</a:t>
            </a:r>
            <a:endParaRPr lang="es-AR" dirty="0"/>
          </a:p>
        </p:txBody>
      </p:sp>
      <p:sp>
        <p:nvSpPr>
          <p:cNvPr id="37" name="36 CuadroTexto"/>
          <p:cNvSpPr txBox="1"/>
          <p:nvPr/>
        </p:nvSpPr>
        <p:spPr>
          <a:xfrm>
            <a:off x="1475656" y="5301208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Datos:</a:t>
            </a:r>
          </a:p>
          <a:p>
            <a:r>
              <a:rPr lang="es-AR" dirty="0" smtClean="0"/>
              <a:t>D1=30 cm, D2= 20cm</a:t>
            </a:r>
          </a:p>
          <a:p>
            <a:r>
              <a:rPr lang="es-AR" dirty="0" smtClean="0"/>
              <a:t>Acero F24</a:t>
            </a:r>
          </a:p>
          <a:p>
            <a:r>
              <a:rPr lang="es-AR" dirty="0" smtClean="0">
                <a:sym typeface="Symbol"/>
              </a:rPr>
              <a:t>P= 10t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39 CuadroTexto"/>
              <p:cNvSpPr txBox="1"/>
              <p:nvPr/>
            </p:nvSpPr>
            <p:spPr>
              <a:xfrm>
                <a:off x="5148064" y="1857303"/>
                <a:ext cx="4464496" cy="48148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s-AR" dirty="0" smtClean="0"/>
                  <a:t>Ecuación de la Estática</a:t>
                </a:r>
              </a:p>
              <a:p>
                <a:r>
                  <a:rPr lang="es-AR" dirty="0"/>
                  <a:t> </a:t>
                </a:r>
                <a:r>
                  <a:rPr lang="es-AR" dirty="0" smtClean="0"/>
                  <a:t>     P-N1-N2=0</a:t>
                </a:r>
              </a:p>
              <a:p>
                <a:pPr marL="342900" indent="-342900">
                  <a:buAutoNum type="arabicPeriod" startAt="2"/>
                </a:pPr>
                <a:r>
                  <a:rPr lang="es-AR" dirty="0" smtClean="0"/>
                  <a:t>Ecuación de Compatibilidad</a:t>
                </a:r>
              </a:p>
              <a:p>
                <a:r>
                  <a:rPr lang="es-AR" dirty="0" smtClean="0"/>
                  <a:t>      </a:t>
                </a:r>
                <a:r>
                  <a:rPr lang="es-AR" dirty="0" smtClean="0">
                    <a:sym typeface="Symbol"/>
                  </a:rPr>
                  <a:t>L1=</a:t>
                </a:r>
                <a:r>
                  <a:rPr lang="es-AR" dirty="0"/>
                  <a:t>	</a:t>
                </a:r>
                <a:r>
                  <a:rPr lang="es-AR" dirty="0">
                    <a:sym typeface="Symbol"/>
                  </a:rPr>
                  <a:t> </a:t>
                </a:r>
                <a:r>
                  <a:rPr lang="es-AR" dirty="0" smtClean="0">
                    <a:sym typeface="Symbol"/>
                  </a:rPr>
                  <a:t>L2</a:t>
                </a:r>
              </a:p>
              <a:p>
                <a:r>
                  <a:rPr lang="es-AR" dirty="0">
                    <a:sym typeface="Symbol"/>
                  </a:rPr>
                  <a:t> </a:t>
                </a:r>
                <a:r>
                  <a:rPr lang="es-AR" dirty="0" smtClean="0">
                    <a:sym typeface="Symbol"/>
                  </a:rPr>
                  <a:t>     1.L= 2.L</a:t>
                </a:r>
              </a:p>
              <a:p>
                <a:r>
                  <a:rPr lang="es-AR" dirty="0">
                    <a:sym typeface="Symbol"/>
                  </a:rPr>
                  <a:t> </a:t>
                </a:r>
                <a:r>
                  <a:rPr lang="es-AR" dirty="0" smtClean="0">
                    <a:sym typeface="Symbol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  <m:r>
                          <a:rPr lang="es-AR" b="0" i="1" smtClean="0">
                            <a:latin typeface="Cambria Math"/>
                            <a:ea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b="0" i="1" smtClean="0">
                            <a:latin typeface="Cambria Math"/>
                            <a:sym typeface="Symbol"/>
                          </a:rPr>
                          <m:t>𝐸</m:t>
                        </m:r>
                      </m:den>
                    </m:f>
                  </m:oMath>
                </a14:m>
                <a:r>
                  <a:rPr lang="es-AR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  <m:r>
                          <a:rPr lang="es-AR" b="0" i="1" smtClean="0">
                            <a:latin typeface="Cambria Math"/>
                            <a:ea typeface="Cambria Math"/>
                            <a:sym typeface="Symbol"/>
                          </a:rPr>
                          <m:t>2</m:t>
                        </m:r>
                      </m:num>
                      <m:den>
                        <m:r>
                          <a:rPr lang="es-AR" i="1">
                            <a:latin typeface="Cambria Math"/>
                            <a:sym typeface="Symbol"/>
                          </a:rPr>
                          <m:t>𝐸</m:t>
                        </m:r>
                      </m:den>
                    </m:f>
                  </m:oMath>
                </a14:m>
                <a:endParaRPr lang="es-AR" dirty="0" smtClean="0"/>
              </a:p>
              <a:p>
                <a:r>
                  <a:rPr lang="es-AR" dirty="0"/>
                  <a:t> </a:t>
                </a:r>
                <a:r>
                  <a:rPr lang="es-AR" dirty="0" smtClean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b="0" i="1" smtClean="0">
                            <a:latin typeface="Cambria Math"/>
                          </a:rPr>
                          <m:t>𝑁</m:t>
                        </m:r>
                        <m:r>
                          <a:rPr lang="es-AR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s-AR" b="0" i="1" smtClean="0">
                            <a:latin typeface="Cambria Math"/>
                          </a:rPr>
                          <m:t>𝐴</m:t>
                        </m:r>
                        <m:r>
                          <a:rPr lang="es-AR" b="0" i="1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es-AR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i="1">
                            <a:latin typeface="Cambria Math"/>
                          </a:rPr>
                          <m:t>𝑁</m:t>
                        </m:r>
                        <m:r>
                          <a:rPr lang="es-AR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s-AR" i="1">
                            <a:latin typeface="Cambria Math"/>
                          </a:rPr>
                          <m:t>𝐴</m:t>
                        </m:r>
                        <m:r>
                          <a:rPr lang="es-AR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s-AR" dirty="0" smtClean="0"/>
              </a:p>
              <a:p>
                <a:r>
                  <a:rPr lang="es-AR" dirty="0"/>
                  <a:t> </a:t>
                </a:r>
                <a:r>
                  <a:rPr lang="es-AR" dirty="0" smtClean="0"/>
                  <a:t>      </a:t>
                </a:r>
                <a:r>
                  <a:rPr lang="es-AR" sz="1400" dirty="0" smtClean="0"/>
                  <a:t>N1</a:t>
                </a:r>
                <a:r>
                  <a:rPr lang="es-AR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b="0" i="1" smtClean="0">
                            <a:latin typeface="Cambria Math"/>
                          </a:rPr>
                          <m:t>𝑁</m:t>
                        </m:r>
                        <m:r>
                          <a:rPr lang="es-AR" b="0" i="1" smtClean="0">
                            <a:latin typeface="Cambria Math"/>
                          </a:rPr>
                          <m:t>2.</m:t>
                        </m:r>
                        <m:r>
                          <a:rPr lang="es-AR" b="0" i="1" smtClean="0">
                            <a:latin typeface="Cambria Math"/>
                          </a:rPr>
                          <m:t>𝐴</m:t>
                        </m:r>
                        <m:r>
                          <a:rPr lang="es-AR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s-AR" b="0" i="1" smtClean="0">
                            <a:latin typeface="Cambria Math"/>
                          </a:rPr>
                          <m:t>𝐴</m:t>
                        </m:r>
                        <m:r>
                          <a:rPr lang="es-AR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s-AR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b="0" i="1" dirty="0" smtClean="0">
                            <a:latin typeface="Cambria Math"/>
                          </a:rPr>
                          <m:t>𝑁</m:t>
                        </m:r>
                        <m:r>
                          <a:rPr lang="es-AR" b="0" i="1" dirty="0" smtClean="0">
                            <a:latin typeface="Cambria Math"/>
                          </a:rPr>
                          <m:t>24</m:t>
                        </m:r>
                        <m:r>
                          <a:rPr lang="es-AR" b="0" i="1" dirty="0" smtClean="0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s-AR" b="0" i="1" dirty="0" smtClean="0">
                            <a:latin typeface="Cambria Math"/>
                            <a:ea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s-AR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b="0" i="1" dirty="0" smtClean="0">
                                <a:latin typeface="Cambria Math"/>
                              </a:rPr>
                              <m:t>𝐷</m:t>
                            </m:r>
                            <m:r>
                              <a:rPr lang="es-AR" b="0" i="1" dirty="0" smtClean="0">
                                <a:latin typeface="Cambria Math"/>
                              </a:rPr>
                              <m:t>1</m:t>
                            </m:r>
                          </m:e>
                          <m:sup>
                            <m:r>
                              <a:rPr lang="es-AR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b="0" i="1" dirty="0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b="0" i="1" dirty="0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b="0" i="1" dirty="0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s-AR" b="0" i="1" dirty="0" smtClean="0">
                            <a:latin typeface="Cambria Math"/>
                          </a:rPr>
                          <m:t>4</m:t>
                        </m:r>
                        <m:r>
                          <a:rPr lang="es-AR" i="1" dirty="0">
                            <a:latin typeface="Cambria Math"/>
                            <a:ea typeface="Cambria Math"/>
                          </a:rPr>
                          <m:t>𝜋</m:t>
                        </m:r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b="0" i="1" dirty="0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s-AR" dirty="0" smtClean="0"/>
                  <a:t> </a:t>
                </a:r>
              </a:p>
              <a:p>
                <a:r>
                  <a:rPr lang="es-AR" dirty="0"/>
                  <a:t> </a:t>
                </a:r>
                <a:r>
                  <a:rPr lang="es-AR" dirty="0" smtClean="0"/>
                  <a:t>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i="1" dirty="0">
                            <a:latin typeface="Cambria Math"/>
                          </a:rPr>
                          <m:t>𝑁</m:t>
                        </m:r>
                        <m:r>
                          <a:rPr lang="es-AR" i="1" dirty="0">
                            <a:latin typeface="Cambria Math"/>
                          </a:rPr>
                          <m:t>2(</m:t>
                        </m:r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i="1" dirty="0">
                                <a:latin typeface="Cambria Math"/>
                              </a:rPr>
                              <m:t>1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i="1" dirty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i="1" dirty="0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s-AR" dirty="0" smtClean="0"/>
              </a:p>
              <a:p>
                <a:r>
                  <a:rPr lang="es-AR" dirty="0" smtClean="0"/>
                  <a:t>P-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i="1" dirty="0">
                            <a:latin typeface="Cambria Math"/>
                          </a:rPr>
                          <m:t>𝑁</m:t>
                        </m:r>
                        <m:r>
                          <a:rPr lang="es-AR" i="1" dirty="0">
                            <a:latin typeface="Cambria Math"/>
                          </a:rPr>
                          <m:t>2(</m:t>
                        </m:r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i="1" dirty="0">
                                <a:latin typeface="Cambria Math"/>
                              </a:rPr>
                              <m:t>1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i="1" dirty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i="1" dirty="0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s-AR" dirty="0" smtClean="0"/>
                  <a:t>-N2=0</a:t>
                </a:r>
              </a:p>
              <a:p>
                <a:r>
                  <a:rPr lang="es-AR" dirty="0" smtClean="0"/>
                  <a:t>P.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A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b="0" i="1" smtClean="0">
                            <a:latin typeface="Cambria Math"/>
                          </a:rPr>
                          <m:t>𝐷</m:t>
                        </m:r>
                        <m:r>
                          <a:rPr lang="es-A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s-AR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AR" dirty="0" smtClean="0"/>
                  <a:t>=N2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i="1">
                            <a:latin typeface="Cambria Math"/>
                          </a:rPr>
                          <m:t>𝐷</m:t>
                        </m:r>
                        <m:r>
                          <a:rPr lang="es-AR" b="0" i="1" smtClean="0"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es-AR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s-AR" dirty="0" smtClean="0"/>
              </a:p>
              <a:p>
                <a:r>
                  <a:rPr lang="es-AR" dirty="0" smtClean="0"/>
                  <a:t>N2= P.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i="1">
                            <a:latin typeface="Cambria Math"/>
                          </a:rPr>
                          <m:t>𝐷</m:t>
                        </m:r>
                        <m:r>
                          <a:rPr lang="es-AR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s-AR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AR" dirty="0" smtClean="0"/>
                  <a:t>/</a:t>
                </a:r>
                <a:r>
                  <a:rPr lang="es-A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i="1">
                            <a:latin typeface="Cambria Math"/>
                          </a:rPr>
                          <m:t>𝐷</m:t>
                        </m:r>
                        <m:r>
                          <a:rPr lang="es-AR" i="1"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es-AR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AR" dirty="0" smtClean="0"/>
                  <a:t> = 4,444,44</a:t>
                </a:r>
              </a:p>
              <a:p>
                <a:r>
                  <a:rPr lang="es-AR" dirty="0" smtClean="0"/>
                  <a:t>N1=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b="0" i="1" dirty="0" smtClean="0">
                            <a:latin typeface="Cambria Math"/>
                          </a:rPr>
                          <m:t>𝑃</m:t>
                        </m:r>
                        <m:r>
                          <a:rPr lang="es-AR" i="1" dirty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i="1" dirty="0">
                                <a:latin typeface="Cambria Math"/>
                              </a:rPr>
                              <m:t>1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i="1" dirty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i="1" dirty="0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s-A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i="1" dirty="0">
                                <a:latin typeface="Cambria Math"/>
                              </a:rPr>
                              <m:t>𝐷</m:t>
                            </m:r>
                            <m:r>
                              <a:rPr lang="es-AR" b="0" i="1" dirty="0" smtClean="0">
                                <a:latin typeface="Cambria Math"/>
                              </a:rPr>
                              <m:t>1</m:t>
                            </m:r>
                          </m:e>
                          <m:sup>
                            <m:r>
                              <a:rPr lang="es-AR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s-AR" dirty="0" smtClean="0"/>
                  <a:t>  </a:t>
                </a:r>
                <a:r>
                  <a:rPr lang="es-AR" dirty="0"/>
                  <a:t>= </a:t>
                </a:r>
                <a:r>
                  <a:rPr lang="es-AR" dirty="0" smtClean="0"/>
                  <a:t>5,555,46</a:t>
                </a:r>
                <a:endParaRPr lang="es-AR" dirty="0"/>
              </a:p>
              <a:p>
                <a:endParaRPr lang="es-AR" dirty="0" smtClean="0"/>
              </a:p>
            </p:txBody>
          </p:sp>
        </mc:Choice>
        <mc:Fallback xmlns="">
          <p:sp>
            <p:nvSpPr>
              <p:cNvPr id="40" name="3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1857303"/>
                <a:ext cx="4464496" cy="4814844"/>
              </a:xfrm>
              <a:prstGeom prst="rect">
                <a:avLst/>
              </a:prstGeom>
              <a:blipFill rotWithShape="1">
                <a:blip r:embed="rId2"/>
                <a:stretch>
                  <a:fillRect l="-1091" t="-6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18 Rectángulo"/>
          <p:cNvSpPr/>
          <p:nvPr/>
        </p:nvSpPr>
        <p:spPr>
          <a:xfrm>
            <a:off x="3527884" y="4427180"/>
            <a:ext cx="396220" cy="526936"/>
          </a:xfrm>
          <a:prstGeom prst="rect">
            <a:avLst/>
          </a:prstGeom>
          <a:pattFill prst="ltHorz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2" name="41 Rectángulo"/>
          <p:cNvSpPr/>
          <p:nvPr/>
        </p:nvSpPr>
        <p:spPr>
          <a:xfrm>
            <a:off x="3527708" y="4231332"/>
            <a:ext cx="396220" cy="263468"/>
          </a:xfrm>
          <a:prstGeom prst="rect">
            <a:avLst/>
          </a:prstGeom>
          <a:pattFill prst="ltHorz">
            <a:fgClr>
              <a:schemeClr val="accent4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42 Rectángulo"/>
          <p:cNvSpPr/>
          <p:nvPr/>
        </p:nvSpPr>
        <p:spPr>
          <a:xfrm>
            <a:off x="3527884" y="4954116"/>
            <a:ext cx="396220" cy="263468"/>
          </a:xfrm>
          <a:prstGeom prst="rect">
            <a:avLst/>
          </a:prstGeom>
          <a:pattFill prst="ltHorz">
            <a:fgClr>
              <a:schemeClr val="accent4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24 CuadroTexto"/>
          <p:cNvSpPr txBox="1"/>
          <p:nvPr/>
        </p:nvSpPr>
        <p:spPr>
          <a:xfrm>
            <a:off x="3995936" y="4141492"/>
            <a:ext cx="1475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ym typeface="Symbol"/>
              </a:rPr>
              <a:t>1=N1/A1</a:t>
            </a:r>
            <a:endParaRPr lang="es-AR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3995936" y="4916573"/>
            <a:ext cx="1475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ym typeface="Symbol"/>
              </a:rPr>
              <a:t>1=N1/A1</a:t>
            </a:r>
            <a:endParaRPr lang="es-AR" sz="1600" dirty="0"/>
          </a:p>
        </p:txBody>
      </p:sp>
      <p:sp>
        <p:nvSpPr>
          <p:cNvPr id="45" name="44 CuadroTexto"/>
          <p:cNvSpPr txBox="1"/>
          <p:nvPr/>
        </p:nvSpPr>
        <p:spPr>
          <a:xfrm>
            <a:off x="4067944" y="4494800"/>
            <a:ext cx="1475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ym typeface="Symbol"/>
              </a:rPr>
              <a:t>2=N2/A2</a:t>
            </a:r>
            <a:endParaRPr lang="es-AR" sz="1600" dirty="0"/>
          </a:p>
        </p:txBody>
      </p:sp>
      <p:sp>
        <p:nvSpPr>
          <p:cNvPr id="22" name="21 Rectángulo"/>
          <p:cNvSpPr/>
          <p:nvPr/>
        </p:nvSpPr>
        <p:spPr>
          <a:xfrm>
            <a:off x="1617214" y="4251998"/>
            <a:ext cx="396220" cy="965586"/>
          </a:xfrm>
          <a:prstGeom prst="rect">
            <a:avLst/>
          </a:prstGeom>
          <a:pattFill prst="ltHorz">
            <a:fgClr>
              <a:schemeClr val="accent4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3" name="22 CuadroTexto"/>
          <p:cNvSpPr txBox="1"/>
          <p:nvPr/>
        </p:nvSpPr>
        <p:spPr>
          <a:xfrm>
            <a:off x="1323994" y="3912968"/>
            <a:ext cx="12317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Symbol" pitchFamily="18" charset="2"/>
                <a:sym typeface="Symbol"/>
              </a:rPr>
              <a:t>e1=e2</a:t>
            </a:r>
            <a:endParaRPr lang="es-AR" sz="1600" dirty="0"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1245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2" grpId="0" animBg="1"/>
      <p:bldP spid="43" grpId="0" animBg="1"/>
      <p:bldP spid="25" grpId="0"/>
      <p:bldP spid="44" grpId="0"/>
      <p:bldP spid="45" grpId="0"/>
      <p:bldP spid="22" grpId="0" animBg="1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idx="1"/>
          </p:nvPr>
        </p:nvSpPr>
        <p:spPr>
          <a:xfrm>
            <a:off x="1187624" y="980728"/>
            <a:ext cx="7498080" cy="54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AR" sz="2800" dirty="0" smtClean="0"/>
              <a:t>Hallar los esfuerzos normales en cada elemento y la distribución de tensiones.</a:t>
            </a:r>
          </a:p>
          <a:p>
            <a:pPr marL="82296" indent="0">
              <a:buNone/>
            </a:pPr>
            <a:endParaRPr lang="es-AR" sz="1300" dirty="0" smtClean="0"/>
          </a:p>
          <a:p>
            <a:pPr marL="82296" indent="0">
              <a:buNone/>
            </a:pPr>
            <a:endParaRPr lang="es-AR" sz="2000" dirty="0" smtClean="0">
              <a:latin typeface="Symbol" panose="05050102010706020507" pitchFamily="18" charset="2"/>
            </a:endParaRPr>
          </a:p>
          <a:p>
            <a:pPr marL="82296" indent="0">
              <a:buNone/>
            </a:pPr>
            <a:endParaRPr lang="es-AR" sz="2000" dirty="0" smtClean="0"/>
          </a:p>
          <a:p>
            <a:pPr marL="82296" indent="0">
              <a:buNone/>
            </a:pPr>
            <a:r>
              <a:rPr lang="es-AR" sz="2000" dirty="0"/>
              <a:t>	</a:t>
            </a:r>
            <a:r>
              <a:rPr lang="es-AR" sz="2000" dirty="0" smtClean="0"/>
              <a:t>	</a:t>
            </a:r>
            <a:endParaRPr lang="es-AR" sz="2800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92567" y="116632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SOLICITACION AXIL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ERM CURSO 2 - LADAGA</a:t>
            </a:r>
            <a:endParaRPr lang="es-AR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051720" y="2312876"/>
            <a:ext cx="158417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2067744" y="3789040"/>
            <a:ext cx="158417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ctángulo"/>
          <p:cNvSpPr/>
          <p:nvPr/>
        </p:nvSpPr>
        <p:spPr>
          <a:xfrm>
            <a:off x="2411760" y="2816932"/>
            <a:ext cx="936104" cy="9721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Rectángulo"/>
          <p:cNvSpPr/>
          <p:nvPr/>
        </p:nvSpPr>
        <p:spPr>
          <a:xfrm>
            <a:off x="2615037" y="2816932"/>
            <a:ext cx="529550" cy="9721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Elipse"/>
          <p:cNvSpPr/>
          <p:nvPr/>
        </p:nvSpPr>
        <p:spPr>
          <a:xfrm>
            <a:off x="2415972" y="4222596"/>
            <a:ext cx="936104" cy="93610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31 Elipse"/>
          <p:cNvSpPr/>
          <p:nvPr/>
        </p:nvSpPr>
        <p:spPr>
          <a:xfrm>
            <a:off x="2619249" y="4427180"/>
            <a:ext cx="529550" cy="52693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7" name="16 Conector recto de flecha"/>
          <p:cNvCxnSpPr>
            <a:endCxn id="7" idx="0"/>
          </p:cNvCxnSpPr>
          <p:nvPr/>
        </p:nvCxnSpPr>
        <p:spPr>
          <a:xfrm>
            <a:off x="2843808" y="1844824"/>
            <a:ext cx="0" cy="4680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2968779" y="185460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</a:t>
            </a:r>
            <a:endParaRPr lang="es-AR" dirty="0"/>
          </a:p>
        </p:txBody>
      </p:sp>
      <p:sp>
        <p:nvSpPr>
          <p:cNvPr id="37" name="36 CuadroTexto"/>
          <p:cNvSpPr txBox="1"/>
          <p:nvPr/>
        </p:nvSpPr>
        <p:spPr>
          <a:xfrm>
            <a:off x="1035073" y="5158700"/>
            <a:ext cx="3168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Datos:</a:t>
            </a:r>
          </a:p>
          <a:p>
            <a:r>
              <a:rPr lang="es-AR" dirty="0" smtClean="0"/>
              <a:t>D1=30 cm, D2= 20cm</a:t>
            </a:r>
          </a:p>
          <a:p>
            <a:r>
              <a:rPr lang="es-AR" dirty="0" smtClean="0"/>
              <a:t>E1=2,100,000 kg/cm2 E2=700.000 kg/cm2</a:t>
            </a:r>
          </a:p>
          <a:p>
            <a:r>
              <a:rPr lang="es-AR" dirty="0" smtClean="0"/>
              <a:t>Acero F24</a:t>
            </a:r>
          </a:p>
          <a:p>
            <a:r>
              <a:rPr lang="es-AR" dirty="0" smtClean="0">
                <a:sym typeface="Symbol"/>
              </a:rPr>
              <a:t>P= 10t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39 CuadroTexto"/>
              <p:cNvSpPr txBox="1"/>
              <p:nvPr/>
            </p:nvSpPr>
            <p:spPr>
              <a:xfrm>
                <a:off x="5148064" y="1857303"/>
                <a:ext cx="4464496" cy="50308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s-AR" dirty="0" smtClean="0"/>
                  <a:t>Ecuación de la Estática</a:t>
                </a:r>
              </a:p>
              <a:p>
                <a:r>
                  <a:rPr lang="es-AR" dirty="0"/>
                  <a:t> </a:t>
                </a:r>
                <a:r>
                  <a:rPr lang="es-AR" dirty="0" smtClean="0"/>
                  <a:t>     P-N1-N2=0</a:t>
                </a:r>
              </a:p>
              <a:p>
                <a:pPr marL="342900" indent="-342900">
                  <a:buAutoNum type="arabicPeriod" startAt="2"/>
                </a:pPr>
                <a:r>
                  <a:rPr lang="es-AR" dirty="0" smtClean="0"/>
                  <a:t>Ecuación de Compatibilidad</a:t>
                </a:r>
              </a:p>
              <a:p>
                <a:r>
                  <a:rPr lang="es-AR" dirty="0" smtClean="0"/>
                  <a:t>      </a:t>
                </a:r>
                <a:r>
                  <a:rPr lang="es-AR" dirty="0" smtClean="0">
                    <a:sym typeface="Symbol"/>
                  </a:rPr>
                  <a:t>L1=</a:t>
                </a:r>
                <a:r>
                  <a:rPr lang="es-AR" dirty="0"/>
                  <a:t>	</a:t>
                </a:r>
                <a:r>
                  <a:rPr lang="es-AR" dirty="0">
                    <a:sym typeface="Symbol"/>
                  </a:rPr>
                  <a:t> </a:t>
                </a:r>
                <a:r>
                  <a:rPr lang="es-AR" dirty="0" smtClean="0">
                    <a:sym typeface="Symbol"/>
                  </a:rPr>
                  <a:t>L2</a:t>
                </a:r>
              </a:p>
              <a:p>
                <a:r>
                  <a:rPr lang="es-AR" dirty="0">
                    <a:sym typeface="Symbol"/>
                  </a:rPr>
                  <a:t> </a:t>
                </a:r>
                <a:r>
                  <a:rPr lang="es-AR" dirty="0" smtClean="0">
                    <a:sym typeface="Symbol"/>
                  </a:rPr>
                  <a:t>     1.L= 2.L</a:t>
                </a:r>
              </a:p>
              <a:p>
                <a:r>
                  <a:rPr lang="es-AR" dirty="0">
                    <a:sym typeface="Symbol"/>
                  </a:rPr>
                  <a:t> </a:t>
                </a:r>
                <a:r>
                  <a:rPr lang="es-AR" dirty="0" smtClean="0">
                    <a:sym typeface="Symbol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  <m:r>
                          <a:rPr lang="es-AR" b="0" i="1" smtClean="0">
                            <a:latin typeface="Cambria Math"/>
                            <a:ea typeface="Cambria Math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es-AR" b="0" i="1" smtClean="0">
                            <a:latin typeface="Cambria Math"/>
                            <a:sym typeface="Symbol"/>
                          </a:rPr>
                          <m:t>𝐸</m:t>
                        </m:r>
                        <m:r>
                          <a:rPr lang="es-AR" b="0" i="1" smtClean="0">
                            <a:latin typeface="Cambria Math"/>
                            <a:sym typeface="Symbol"/>
                          </a:rPr>
                          <m:t>1</m:t>
                        </m:r>
                      </m:den>
                    </m:f>
                  </m:oMath>
                </a14:m>
                <a:r>
                  <a:rPr lang="es-AR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i="1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  <m:r>
                          <a:rPr lang="es-AR" b="0" i="1" smtClean="0">
                            <a:latin typeface="Cambria Math"/>
                            <a:ea typeface="Cambria Math"/>
                            <a:sym typeface="Symbol"/>
                          </a:rPr>
                          <m:t>2</m:t>
                        </m:r>
                      </m:num>
                      <m:den>
                        <m:r>
                          <a:rPr lang="es-AR" i="1">
                            <a:latin typeface="Cambria Math"/>
                            <a:sym typeface="Symbol"/>
                          </a:rPr>
                          <m:t>𝐸</m:t>
                        </m:r>
                        <m:r>
                          <a:rPr lang="es-AR" b="0" i="1" smtClean="0">
                            <a:latin typeface="Cambria Math"/>
                            <a:sym typeface="Symbol"/>
                          </a:rPr>
                          <m:t>2</m:t>
                        </m:r>
                      </m:den>
                    </m:f>
                  </m:oMath>
                </a14:m>
                <a:endParaRPr lang="es-AR" dirty="0" smtClean="0"/>
              </a:p>
              <a:p>
                <a:r>
                  <a:rPr lang="es-AR" dirty="0" smtClean="0">
                    <a:latin typeface="Symbol" pitchFamily="18" charset="2"/>
                  </a:rPr>
                  <a:t>       s1=3.s2</a:t>
                </a:r>
              </a:p>
              <a:p>
                <a:r>
                  <a:rPr lang="es-AR" dirty="0"/>
                  <a:t> </a:t>
                </a:r>
                <a:r>
                  <a:rPr lang="es-AR" dirty="0" smtClean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b="0" i="1" smtClean="0">
                            <a:latin typeface="Cambria Math"/>
                          </a:rPr>
                          <m:t>𝑁</m:t>
                        </m:r>
                        <m:r>
                          <a:rPr lang="es-AR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s-AR" b="0" i="1" smtClean="0">
                            <a:latin typeface="Cambria Math"/>
                          </a:rPr>
                          <m:t>𝐸</m:t>
                        </m:r>
                        <m:r>
                          <a:rPr lang="es-AR" b="0" i="1" smtClean="0">
                            <a:latin typeface="Cambria Math"/>
                          </a:rPr>
                          <m:t>1∗</m:t>
                        </m:r>
                        <m:r>
                          <a:rPr lang="es-AR" b="0" i="1" smtClean="0">
                            <a:latin typeface="Cambria Math"/>
                          </a:rPr>
                          <m:t>𝐴</m:t>
                        </m:r>
                        <m:r>
                          <a:rPr lang="es-AR" b="0" i="1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es-AR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i="1">
                            <a:latin typeface="Cambria Math"/>
                          </a:rPr>
                          <m:t>𝑁</m:t>
                        </m:r>
                        <m:r>
                          <a:rPr lang="es-AR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s-AR" b="0" i="1" smtClean="0">
                            <a:latin typeface="Cambria Math"/>
                          </a:rPr>
                          <m:t>𝐸</m:t>
                        </m:r>
                        <m:r>
                          <a:rPr lang="es-AR" b="0" i="1" smtClean="0">
                            <a:latin typeface="Cambria Math"/>
                          </a:rPr>
                          <m:t>2∗</m:t>
                        </m:r>
                        <m:r>
                          <a:rPr lang="es-AR" i="1">
                            <a:latin typeface="Cambria Math"/>
                          </a:rPr>
                          <m:t>𝐴</m:t>
                        </m:r>
                        <m:r>
                          <a:rPr lang="es-AR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s-AR" dirty="0" smtClean="0"/>
              </a:p>
              <a:p>
                <a:r>
                  <a:rPr lang="es-AR" dirty="0"/>
                  <a:t> </a:t>
                </a:r>
                <a:r>
                  <a:rPr lang="es-AR" dirty="0" smtClean="0"/>
                  <a:t>       </a:t>
                </a:r>
              </a:p>
              <a:p>
                <a:r>
                  <a:rPr lang="es-AR" dirty="0"/>
                  <a:t> </a:t>
                </a:r>
                <a:r>
                  <a:rPr lang="es-AR" dirty="0" smtClean="0"/>
                  <a:t>       N1=3,75. N2</a:t>
                </a:r>
              </a:p>
              <a:p>
                <a:r>
                  <a:rPr lang="es-AR" dirty="0"/>
                  <a:t>        </a:t>
                </a:r>
                <a:endParaRPr lang="es-AR" dirty="0" smtClean="0"/>
              </a:p>
              <a:p>
                <a:r>
                  <a:rPr lang="es-AR" dirty="0"/>
                  <a:t> </a:t>
                </a:r>
                <a:r>
                  <a:rPr lang="es-AR" dirty="0" smtClean="0"/>
                  <a:t>       N2</a:t>
                </a:r>
                <a:r>
                  <a:rPr lang="es-AR" dirty="0"/>
                  <a:t>= </a:t>
                </a:r>
                <a:r>
                  <a:rPr lang="es-AR" dirty="0" smtClean="0"/>
                  <a:t>2105,26 Kg   </a:t>
                </a:r>
                <a:r>
                  <a:rPr lang="es-AR" dirty="0">
                    <a:sym typeface="Symbol"/>
                  </a:rPr>
                  <a:t></a:t>
                </a:r>
                <a:r>
                  <a:rPr lang="es-AR" dirty="0" smtClean="0">
                    <a:sym typeface="Symbol"/>
                  </a:rPr>
                  <a:t>1=20,10 kg/cm2</a:t>
                </a:r>
                <a:endParaRPr lang="es-AR" dirty="0"/>
              </a:p>
              <a:p>
                <a:r>
                  <a:rPr lang="es-AR" dirty="0" smtClean="0"/>
                  <a:t>        N1</a:t>
                </a:r>
                <a:r>
                  <a:rPr lang="es-AR" dirty="0"/>
                  <a:t>= </a:t>
                </a:r>
                <a:r>
                  <a:rPr lang="es-AR" dirty="0" smtClean="0"/>
                  <a:t>7894,74 kg    </a:t>
                </a:r>
                <a:r>
                  <a:rPr lang="es-AR" dirty="0" smtClean="0">
                    <a:sym typeface="Symbol"/>
                  </a:rPr>
                  <a:t>2=6,7 kg/cm2</a:t>
                </a:r>
              </a:p>
              <a:p>
                <a:r>
                  <a:rPr lang="es-AR" dirty="0">
                    <a:sym typeface="Symbol"/>
                  </a:rPr>
                  <a:t> </a:t>
                </a:r>
                <a:r>
                  <a:rPr lang="es-AR" dirty="0" smtClean="0">
                    <a:sym typeface="Symbol"/>
                  </a:rPr>
                  <a:t>       </a:t>
                </a:r>
              </a:p>
              <a:p>
                <a:r>
                  <a:rPr lang="es-AR" dirty="0" smtClean="0">
                    <a:latin typeface="Symbol" pitchFamily="18" charset="2"/>
                    <a:sym typeface="Symbol"/>
                  </a:rPr>
                  <a:t>e</a:t>
                </a:r>
                <a:r>
                  <a:rPr lang="es-AR" dirty="0" smtClean="0">
                    <a:sym typeface="Symbol"/>
                  </a:rPr>
                  <a:t>1= </a:t>
                </a:r>
                <a:r>
                  <a:rPr lang="es-AR" dirty="0" smtClean="0">
                    <a:latin typeface="Symbol" pitchFamily="18" charset="2"/>
                    <a:sym typeface="Symbol"/>
                  </a:rPr>
                  <a:t>e</a:t>
                </a:r>
                <a:r>
                  <a:rPr lang="es-AR" dirty="0" smtClean="0">
                    <a:sym typeface="Symbol"/>
                  </a:rPr>
                  <a:t>2 </a:t>
                </a:r>
                <a:r>
                  <a:rPr lang="es-AR" dirty="0">
                    <a:sym typeface="Symbol"/>
                  </a:rPr>
                  <a:t>= 9,57323E-06</a:t>
                </a:r>
              </a:p>
              <a:p>
                <a:endParaRPr lang="es-AR" dirty="0" smtClean="0"/>
              </a:p>
              <a:p>
                <a:endParaRPr lang="es-AR" dirty="0" smtClean="0"/>
              </a:p>
            </p:txBody>
          </p:sp>
        </mc:Choice>
        <mc:Fallback xmlns="">
          <p:sp>
            <p:nvSpPr>
              <p:cNvPr id="40" name="3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1857303"/>
                <a:ext cx="4464496" cy="5030864"/>
              </a:xfrm>
              <a:prstGeom prst="rect">
                <a:avLst/>
              </a:prstGeom>
              <a:blipFill rotWithShape="1">
                <a:blip r:embed="rId2"/>
                <a:stretch>
                  <a:fillRect l="-1091" t="-60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18 Rectángulo"/>
          <p:cNvSpPr/>
          <p:nvPr/>
        </p:nvSpPr>
        <p:spPr>
          <a:xfrm>
            <a:off x="3527884" y="4427180"/>
            <a:ext cx="198110" cy="526936"/>
          </a:xfrm>
          <a:prstGeom prst="rect">
            <a:avLst/>
          </a:prstGeom>
          <a:pattFill prst="ltHorz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2" name="41 Rectángulo"/>
          <p:cNvSpPr/>
          <p:nvPr/>
        </p:nvSpPr>
        <p:spPr>
          <a:xfrm>
            <a:off x="3527708" y="4231332"/>
            <a:ext cx="396220" cy="263468"/>
          </a:xfrm>
          <a:prstGeom prst="rect">
            <a:avLst/>
          </a:prstGeom>
          <a:pattFill prst="ltHorz">
            <a:fgClr>
              <a:schemeClr val="accent4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42 Rectángulo"/>
          <p:cNvSpPr/>
          <p:nvPr/>
        </p:nvSpPr>
        <p:spPr>
          <a:xfrm>
            <a:off x="3527884" y="4954116"/>
            <a:ext cx="396220" cy="263468"/>
          </a:xfrm>
          <a:prstGeom prst="rect">
            <a:avLst/>
          </a:prstGeom>
          <a:pattFill prst="ltHorz">
            <a:fgClr>
              <a:schemeClr val="accent4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24 CuadroTexto"/>
          <p:cNvSpPr txBox="1"/>
          <p:nvPr/>
        </p:nvSpPr>
        <p:spPr>
          <a:xfrm>
            <a:off x="3995936" y="4141492"/>
            <a:ext cx="1475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ym typeface="Symbol"/>
              </a:rPr>
              <a:t>1=N1/E1*A1</a:t>
            </a:r>
            <a:endParaRPr lang="es-AR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3361224" y="5255127"/>
            <a:ext cx="1475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ym typeface="Symbol"/>
              </a:rPr>
              <a:t>1=N1/E1*A1</a:t>
            </a:r>
            <a:endParaRPr lang="es-AR" sz="1600" dirty="0"/>
          </a:p>
        </p:txBody>
      </p:sp>
      <p:sp>
        <p:nvSpPr>
          <p:cNvPr id="45" name="44 CuadroTexto"/>
          <p:cNvSpPr txBox="1"/>
          <p:nvPr/>
        </p:nvSpPr>
        <p:spPr>
          <a:xfrm>
            <a:off x="4067944" y="4494800"/>
            <a:ext cx="1475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ym typeface="Symbol"/>
              </a:rPr>
              <a:t>2=N2/E2*A2</a:t>
            </a:r>
            <a:endParaRPr lang="es-AR" sz="16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171247" y="6027475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A1=392,70 cm2</a:t>
            </a:r>
          </a:p>
          <a:p>
            <a:r>
              <a:rPr lang="es-AR" dirty="0" smtClean="0"/>
              <a:t>A2= 314,16 cm2</a:t>
            </a:r>
          </a:p>
        </p:txBody>
      </p:sp>
      <p:sp>
        <p:nvSpPr>
          <p:cNvPr id="23" name="22 Rectángulo"/>
          <p:cNvSpPr/>
          <p:nvPr/>
        </p:nvSpPr>
        <p:spPr>
          <a:xfrm>
            <a:off x="1655500" y="4295446"/>
            <a:ext cx="396220" cy="922138"/>
          </a:xfrm>
          <a:prstGeom prst="rect">
            <a:avLst/>
          </a:prstGeom>
          <a:pattFill prst="ltHorz">
            <a:fgClr>
              <a:schemeClr val="accent4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23 CuadroTexto"/>
          <p:cNvSpPr txBox="1"/>
          <p:nvPr/>
        </p:nvSpPr>
        <p:spPr>
          <a:xfrm>
            <a:off x="1323994" y="3912968"/>
            <a:ext cx="12317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Symbol" pitchFamily="18" charset="2"/>
                <a:sym typeface="Symbol"/>
              </a:rPr>
              <a:t>e1=e2</a:t>
            </a:r>
            <a:endParaRPr lang="es-AR" sz="1600" dirty="0"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04962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2" grpId="0" animBg="1"/>
      <p:bldP spid="43" grpId="0" animBg="1"/>
      <p:bldP spid="25" grpId="0"/>
      <p:bldP spid="44" grpId="0"/>
      <p:bldP spid="45" grpId="0"/>
      <p:bldP spid="23" grpId="0" animBg="1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idx="1"/>
          </p:nvPr>
        </p:nvSpPr>
        <p:spPr>
          <a:xfrm>
            <a:off x="1187624" y="980728"/>
            <a:ext cx="7498080" cy="54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AR" sz="2800" dirty="0" smtClean="0"/>
              <a:t>Hallar el esfuerzo normal en una barra sometida a temperatura constante.</a:t>
            </a:r>
          </a:p>
          <a:p>
            <a:pPr marL="82296" indent="0">
              <a:buNone/>
            </a:pPr>
            <a:endParaRPr lang="es-AR" sz="1300" dirty="0" smtClean="0"/>
          </a:p>
          <a:p>
            <a:pPr marL="82296" indent="0">
              <a:buNone/>
            </a:pPr>
            <a:endParaRPr lang="es-AR" sz="2000" dirty="0" smtClean="0">
              <a:latin typeface="Symbol" panose="05050102010706020507" pitchFamily="18" charset="2"/>
            </a:endParaRPr>
          </a:p>
          <a:p>
            <a:pPr marL="82296" indent="0">
              <a:buNone/>
            </a:pPr>
            <a:endParaRPr lang="es-AR" sz="2000" dirty="0" smtClean="0"/>
          </a:p>
          <a:p>
            <a:pPr marL="82296" indent="0">
              <a:buNone/>
            </a:pPr>
            <a:r>
              <a:rPr lang="es-AR" sz="2000" dirty="0"/>
              <a:t>	</a:t>
            </a:r>
            <a:r>
              <a:rPr lang="es-AR" sz="2000" dirty="0" smtClean="0"/>
              <a:t>	</a:t>
            </a:r>
            <a:endParaRPr lang="es-AR" sz="2800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92567" y="116632"/>
            <a:ext cx="7498080" cy="11430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SOLICITACION AXIL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ERM CURSO 2 - LADAGA</a:t>
            </a:r>
            <a:endParaRPr lang="es-AR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36 CuadroTexto"/>
              <p:cNvSpPr txBox="1"/>
              <p:nvPr/>
            </p:nvSpPr>
            <p:spPr>
              <a:xfrm>
                <a:off x="5563384" y="1667203"/>
                <a:ext cx="4121184" cy="17574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/>
                  <a:t>Datos:</a:t>
                </a:r>
              </a:p>
              <a:p>
                <a:r>
                  <a:rPr lang="es-AR" dirty="0" err="1">
                    <a:latin typeface="Symbol" pitchFamily="18" charset="2"/>
                    <a:sym typeface="Symbol"/>
                  </a:rPr>
                  <a:t>D</a:t>
                </a:r>
                <a:r>
                  <a:rPr lang="es-AR" dirty="0" err="1">
                    <a:sym typeface="Symbol"/>
                  </a:rPr>
                  <a:t>t</a:t>
                </a:r>
                <a:r>
                  <a:rPr lang="es-AR" dirty="0">
                    <a:sym typeface="Symbol"/>
                  </a:rPr>
                  <a:t>=20°C</a:t>
                </a:r>
                <a:endParaRPr lang="es-AR" dirty="0"/>
              </a:p>
              <a:p>
                <a:r>
                  <a:rPr lang="es-AR" dirty="0" smtClean="0"/>
                  <a:t>L=4 m </a:t>
                </a:r>
              </a:p>
              <a:p>
                <a:r>
                  <a:rPr lang="es-AR" dirty="0" smtClean="0"/>
                  <a:t>A= </a:t>
                </a:r>
                <a:r>
                  <a:rPr lang="es-AR" dirty="0" err="1" smtClean="0"/>
                  <a:t>Area</a:t>
                </a:r>
                <a:r>
                  <a:rPr lang="es-AR" dirty="0" smtClean="0"/>
                  <a:t> dela Sección</a:t>
                </a:r>
              </a:p>
              <a:p>
                <a:r>
                  <a:rPr lang="es-AR" dirty="0" smtClean="0">
                    <a:latin typeface="Symbol" pitchFamily="18" charset="2"/>
                  </a:rPr>
                  <a:t>a</a:t>
                </a:r>
                <a:r>
                  <a:rPr lang="es-AR" dirty="0" smtClean="0"/>
                  <a:t>= </a:t>
                </a:r>
                <a14:m>
                  <m:oMath xmlns:m="http://schemas.openxmlformats.org/officeDocument/2006/math">
                    <m:r>
                      <a:rPr lang="es-AR" b="0" i="0" smtClean="0">
                        <a:latin typeface="Cambria Math"/>
                      </a:rPr>
                      <m:t>1,2∗</m:t>
                    </m:r>
                    <m:sSup>
                      <m:sSupPr>
                        <m:ctrlPr>
                          <a:rPr lang="es-A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s-AR" b="0" i="1" smtClean="0">
                            <a:latin typeface="Cambria Math"/>
                          </a:rPr>
                          <m:t>−5</m:t>
                        </m:r>
                      </m:sup>
                    </m:sSup>
                  </m:oMath>
                </a14:m>
                <a:r>
                  <a:rPr lang="es-AR" dirty="0" smtClean="0"/>
                  <a:t>/°C   </a:t>
                </a:r>
                <a:r>
                  <a:rPr lang="es-AR" sz="1400" dirty="0" err="1" smtClean="0"/>
                  <a:t>Coef</a:t>
                </a:r>
                <a:r>
                  <a:rPr lang="es-AR" sz="1400" dirty="0" smtClean="0"/>
                  <a:t>. Dilatación </a:t>
                </a:r>
              </a:p>
              <a:p>
                <a:r>
                  <a:rPr lang="es-AR" dirty="0" smtClean="0"/>
                  <a:t>Acero F24</a:t>
                </a:r>
              </a:p>
            </p:txBody>
          </p:sp>
        </mc:Choice>
        <mc:Fallback xmlns="">
          <p:sp>
            <p:nvSpPr>
              <p:cNvPr id="37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3384" y="1667203"/>
                <a:ext cx="4121184" cy="1757404"/>
              </a:xfrm>
              <a:prstGeom prst="rect">
                <a:avLst/>
              </a:prstGeom>
              <a:blipFill>
                <a:blip r:embed="rId2"/>
                <a:stretch>
                  <a:fillRect l="-1331" t="-1730" b="-44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43 CuadroTexto"/>
          <p:cNvSpPr txBox="1"/>
          <p:nvPr/>
        </p:nvSpPr>
        <p:spPr>
          <a:xfrm>
            <a:off x="1260140" y="2852936"/>
            <a:ext cx="2591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ym typeface="Symbol"/>
              </a:rPr>
              <a:t>Barra Simplemente Apoyada</a:t>
            </a:r>
            <a:endParaRPr lang="es-A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20 CuadroTexto"/>
              <p:cNvSpPr txBox="1"/>
              <p:nvPr/>
            </p:nvSpPr>
            <p:spPr>
              <a:xfrm>
                <a:off x="5868144" y="3664963"/>
                <a:ext cx="3168352" cy="22679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 smtClean="0">
                    <a:sym typeface="Symbol"/>
                  </a:rPr>
                  <a:t>N</a:t>
                </a:r>
                <a:r>
                  <a:rPr lang="es-AR" dirty="0" err="1">
                    <a:latin typeface="Symbol" pitchFamily="18" charset="2"/>
                    <a:sym typeface="Symbol"/>
                  </a:rPr>
                  <a:t>D</a:t>
                </a:r>
                <a:r>
                  <a:rPr lang="es-AR" dirty="0" err="1">
                    <a:sym typeface="Symbol"/>
                  </a:rPr>
                  <a:t>t</a:t>
                </a:r>
                <a:r>
                  <a:rPr lang="es-AR" sz="2400" dirty="0">
                    <a:sym typeface="Symbol"/>
                  </a:rPr>
                  <a:t> </a:t>
                </a:r>
                <a:r>
                  <a:rPr lang="es-AR" dirty="0" smtClean="0"/>
                  <a:t>=</a:t>
                </a:r>
                <a:r>
                  <a:rPr lang="es-AR" dirty="0" smtClean="0">
                    <a:latin typeface="Symbol" pitchFamily="18" charset="2"/>
                  </a:rPr>
                  <a:t>s. </a:t>
                </a:r>
                <a:r>
                  <a:rPr lang="es-AR" dirty="0" smtClean="0">
                    <a:latin typeface="+mj-lt"/>
                  </a:rPr>
                  <a:t>A</a:t>
                </a:r>
              </a:p>
              <a:p>
                <a:r>
                  <a:rPr lang="es-AR" dirty="0" err="1">
                    <a:sym typeface="Symbol"/>
                  </a:rPr>
                  <a:t>N</a:t>
                </a:r>
                <a:r>
                  <a:rPr lang="es-AR" dirty="0" err="1">
                    <a:latin typeface="Symbol" pitchFamily="18" charset="2"/>
                    <a:sym typeface="Symbol"/>
                  </a:rPr>
                  <a:t>D</a:t>
                </a:r>
                <a:r>
                  <a:rPr lang="es-AR" dirty="0" err="1">
                    <a:sym typeface="Symbol"/>
                  </a:rPr>
                  <a:t>t</a:t>
                </a:r>
                <a:r>
                  <a:rPr lang="es-AR" sz="2400" dirty="0">
                    <a:sym typeface="Symbol"/>
                  </a:rPr>
                  <a:t> </a:t>
                </a:r>
                <a:r>
                  <a:rPr lang="es-AR" dirty="0" smtClean="0"/>
                  <a:t>=</a:t>
                </a:r>
                <a:r>
                  <a:rPr lang="es-AR" dirty="0" smtClean="0">
                    <a:latin typeface="Symbol" pitchFamily="18" charset="2"/>
                  </a:rPr>
                  <a:t>e. </a:t>
                </a:r>
                <a:r>
                  <a:rPr lang="es-AR" dirty="0"/>
                  <a:t>E. </a:t>
                </a:r>
                <a:r>
                  <a:rPr lang="es-AR" dirty="0" smtClean="0"/>
                  <a:t>A</a:t>
                </a:r>
                <a:endParaRPr lang="es-AR" dirty="0"/>
              </a:p>
              <a:p>
                <a:r>
                  <a:rPr lang="es-AR" dirty="0">
                    <a:sym typeface="Symbol"/>
                  </a:rPr>
                  <a:t>N</a:t>
                </a:r>
                <a:r>
                  <a:rPr lang="es-AR" dirty="0" err="1">
                    <a:latin typeface="Symbol" pitchFamily="18" charset="2"/>
                    <a:sym typeface="Symbol"/>
                  </a:rPr>
                  <a:t>D</a:t>
                </a:r>
                <a:r>
                  <a:rPr lang="es-AR" dirty="0" err="1">
                    <a:sym typeface="Symbol"/>
                  </a:rPr>
                  <a:t>t </a:t>
                </a:r>
                <a:r>
                  <a:rPr lang="es-AR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i="1" smtClean="0">
                            <a:latin typeface="Cambria Math"/>
                            <a:sym typeface="Symbol"/>
                          </a:rPr>
                          <m:t></m:t>
                        </m:r>
                        <m:r>
                          <a:rPr lang="es-AR" b="0" i="1" smtClean="0">
                            <a:latin typeface="Cambria Math"/>
                            <a:sym typeface="Symbol"/>
                          </a:rPr>
                          <m:t>𝐿</m:t>
                        </m:r>
                      </m:num>
                      <m:den>
                        <m:r>
                          <a:rPr lang="es-AR" b="0" i="1" smtClean="0">
                            <a:latin typeface="Cambria Math"/>
                          </a:rPr>
                          <m:t>𝐿</m:t>
                        </m:r>
                      </m:den>
                    </m:f>
                  </m:oMath>
                </a14:m>
                <a:r>
                  <a:rPr lang="es-AR" dirty="0" smtClean="0">
                    <a:latin typeface="+mj-lt"/>
                  </a:rPr>
                  <a:t>. E.A.</a:t>
                </a:r>
              </a:p>
              <a:p>
                <a:r>
                  <a:rPr lang="es-AR" dirty="0">
                    <a:sym typeface="Symbol"/>
                  </a:rPr>
                  <a:t>N</a:t>
                </a:r>
                <a:r>
                  <a:rPr lang="es-AR" dirty="0" err="1">
                    <a:latin typeface="Symbol" pitchFamily="18" charset="2"/>
                    <a:sym typeface="Symbol"/>
                  </a:rPr>
                  <a:t>D</a:t>
                </a:r>
                <a:r>
                  <a:rPr lang="es-AR" dirty="0" err="1">
                    <a:sym typeface="Symbol"/>
                  </a:rPr>
                  <a:t>t </a:t>
                </a:r>
                <a:r>
                  <a:rPr lang="es-AR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b="0" i="1" smtClean="0">
                            <a:latin typeface="Cambria Math"/>
                            <a:sym typeface="Symbol"/>
                          </a:rPr>
                          <m:t></m:t>
                        </m:r>
                        <m:r>
                          <a:rPr lang="es-AR" b="0" i="1" smtClean="0">
                            <a:latin typeface="Cambria Math"/>
                          </a:rPr>
                          <m:t>.</m:t>
                        </m:r>
                        <m:r>
                          <a:rPr lang="es-AR" i="1" smtClean="0">
                            <a:latin typeface="Cambria Math"/>
                            <a:sym typeface="Symbol"/>
                          </a:rPr>
                          <m:t></m:t>
                        </m:r>
                        <m:r>
                          <a:rPr lang="es-AR" b="0" i="1" smtClean="0">
                            <a:latin typeface="Cambria Math"/>
                            <a:sym typeface="Symbol"/>
                          </a:rPr>
                          <m:t>𝑡</m:t>
                        </m:r>
                        <m:r>
                          <a:rPr lang="es-AR" b="0" i="1" smtClean="0">
                            <a:latin typeface="Cambria Math"/>
                            <a:sym typeface="Symbol"/>
                          </a:rPr>
                          <m:t>.</m:t>
                        </m:r>
                        <m:r>
                          <a:rPr lang="es-AR" b="0" i="1" smtClean="0">
                            <a:latin typeface="Cambria Math"/>
                            <a:sym typeface="Symbol"/>
                          </a:rPr>
                          <m:t>𝐿</m:t>
                        </m:r>
                      </m:num>
                      <m:den>
                        <m:r>
                          <a:rPr lang="es-AR" i="1">
                            <a:latin typeface="Cambria Math"/>
                          </a:rPr>
                          <m:t>𝐿</m:t>
                        </m:r>
                      </m:den>
                    </m:f>
                  </m:oMath>
                </a14:m>
                <a:r>
                  <a:rPr lang="es-AR" dirty="0"/>
                  <a:t>. E.A.</a:t>
                </a:r>
              </a:p>
              <a:p>
                <a:endParaRPr lang="es-AR" dirty="0" smtClean="0">
                  <a:latin typeface="+mj-lt"/>
                </a:endParaRPr>
              </a:p>
              <a:p>
                <a:r>
                  <a:rPr lang="es-AR" dirty="0" err="1" smtClean="0">
                    <a:sym typeface="Symbol"/>
                  </a:rPr>
                  <a:t>N</a:t>
                </a:r>
                <a:r>
                  <a:rPr lang="es-AR" dirty="0" err="1" smtClean="0">
                    <a:latin typeface="Symbol" pitchFamily="18" charset="2"/>
                    <a:sym typeface="Symbol"/>
                  </a:rPr>
                  <a:t>D</a:t>
                </a:r>
                <a:r>
                  <a:rPr lang="es-AR" dirty="0" err="1" smtClean="0">
                    <a:sym typeface="Symbol"/>
                  </a:rPr>
                  <a:t>t</a:t>
                </a:r>
                <a:r>
                  <a:rPr lang="es-AR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/>
                        <a:sym typeface="Symbol"/>
                      </a:rPr>
                      <m:t></m:t>
                    </m:r>
                    <m:r>
                      <a:rPr lang="es-AR" i="1">
                        <a:latin typeface="Cambria Math"/>
                      </a:rPr>
                      <m:t>.</m:t>
                    </m:r>
                    <m:r>
                      <a:rPr lang="es-AR" i="1">
                        <a:latin typeface="Cambria Math"/>
                        <a:sym typeface="Symbol"/>
                      </a:rPr>
                      <m:t></m:t>
                    </m:r>
                    <m:r>
                      <a:rPr lang="es-AR" i="1">
                        <a:latin typeface="Cambria Math"/>
                        <a:sym typeface="Symbol"/>
                      </a:rPr>
                      <m:t>𝑡</m:t>
                    </m:r>
                    <m:r>
                      <a:rPr lang="es-AR" i="1">
                        <a:latin typeface="Cambria Math"/>
                        <a:sym typeface="Symbol"/>
                      </a:rPr>
                      <m:t>.</m:t>
                    </m:r>
                    <m:r>
                      <a:rPr lang="es-AR" b="0" i="1" smtClean="0">
                        <a:latin typeface="Cambria Math"/>
                        <a:sym typeface="Symbol"/>
                      </a:rPr>
                      <m:t>𝐸</m:t>
                    </m:r>
                    <m:r>
                      <a:rPr lang="es-AR" b="0" i="1" smtClean="0">
                        <a:latin typeface="Cambria Math"/>
                        <a:sym typeface="Symbol"/>
                      </a:rPr>
                      <m:t>.</m:t>
                    </m:r>
                    <m:r>
                      <a:rPr lang="es-AR" b="0" i="1" smtClean="0">
                        <a:latin typeface="Cambria Math"/>
                        <a:sym typeface="Symbol"/>
                      </a:rPr>
                      <m:t>𝐴</m:t>
                    </m:r>
                  </m:oMath>
                </a14:m>
                <a:endParaRPr lang="es-AR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21" name="2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3664963"/>
                <a:ext cx="3168352" cy="2267929"/>
              </a:xfrm>
              <a:prstGeom prst="rect">
                <a:avLst/>
              </a:prstGeom>
              <a:blipFill rotWithShape="1">
                <a:blip r:embed="rId3"/>
                <a:stretch>
                  <a:fillRect l="-1734" b="-349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23 CuadroTexto"/>
          <p:cNvSpPr txBox="1"/>
          <p:nvPr/>
        </p:nvSpPr>
        <p:spPr>
          <a:xfrm>
            <a:off x="1541391" y="2037632"/>
            <a:ext cx="29180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Symbol" pitchFamily="18" charset="2"/>
                <a:sym typeface="Symbol"/>
              </a:rPr>
              <a:t>+++++++++++++++++++++++</a:t>
            </a:r>
            <a:endParaRPr lang="es-AR" sz="1600" dirty="0">
              <a:latin typeface="Symbol" pitchFamily="18" charset="2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1835696" y="2348880"/>
            <a:ext cx="1800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1562058" y="2348880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128999" y="3700264"/>
            <a:ext cx="26916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Triángulo isósceles"/>
          <p:cNvSpPr/>
          <p:nvPr/>
        </p:nvSpPr>
        <p:spPr>
          <a:xfrm>
            <a:off x="1441791" y="2376186"/>
            <a:ext cx="283740" cy="16818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29 Triángulo isósceles"/>
          <p:cNvSpPr/>
          <p:nvPr/>
        </p:nvSpPr>
        <p:spPr>
          <a:xfrm>
            <a:off x="4190278" y="2350866"/>
            <a:ext cx="269167" cy="1935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30 CuadroTexto"/>
          <p:cNvSpPr txBox="1"/>
          <p:nvPr/>
        </p:nvSpPr>
        <p:spPr>
          <a:xfrm>
            <a:off x="4301716" y="1934584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err="1" smtClean="0">
                <a:latin typeface="Symbol" pitchFamily="18" charset="2"/>
                <a:sym typeface="Symbol"/>
              </a:rPr>
              <a:t>D</a:t>
            </a:r>
            <a:r>
              <a:rPr lang="es-AR" sz="1600" dirty="0" err="1" smtClean="0">
                <a:sym typeface="Symbol"/>
              </a:rPr>
              <a:t>t</a:t>
            </a:r>
            <a:r>
              <a:rPr lang="es-AR" sz="1600" dirty="0" smtClean="0">
                <a:sym typeface="Symbol"/>
              </a:rPr>
              <a:t>=20°C</a:t>
            </a:r>
            <a:endParaRPr lang="es-AR" sz="16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1583661" y="2290999"/>
            <a:ext cx="2700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Symbol" pitchFamily="18" charset="2"/>
                <a:sym typeface="Symbol"/>
              </a:rPr>
              <a:t>++++++++++++++++++++++</a:t>
            </a:r>
            <a:endParaRPr lang="es-AR" sz="1600" dirty="0">
              <a:latin typeface="Symbol" pitchFamily="18" charset="2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1455218" y="3158229"/>
            <a:ext cx="29180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Symbol" pitchFamily="18" charset="2"/>
                <a:sym typeface="Symbol"/>
              </a:rPr>
              <a:t>+++++++++++++++++++++++</a:t>
            </a:r>
            <a:endParaRPr lang="es-AR" sz="1600" dirty="0">
              <a:latin typeface="Symbol" pitchFamily="18" charset="2"/>
            </a:endParaRPr>
          </a:p>
        </p:txBody>
      </p:sp>
      <p:cxnSp>
        <p:nvCxnSpPr>
          <p:cNvPr id="35" name="34 Conector recto"/>
          <p:cNvCxnSpPr/>
          <p:nvPr/>
        </p:nvCxnSpPr>
        <p:spPr>
          <a:xfrm>
            <a:off x="1475885" y="3469477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Triángulo isósceles"/>
          <p:cNvSpPr/>
          <p:nvPr/>
        </p:nvSpPr>
        <p:spPr>
          <a:xfrm>
            <a:off x="1355618" y="3496783"/>
            <a:ext cx="283740" cy="16818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37 Triángulo isósceles"/>
          <p:cNvSpPr/>
          <p:nvPr/>
        </p:nvSpPr>
        <p:spPr>
          <a:xfrm>
            <a:off x="4104105" y="3471463"/>
            <a:ext cx="269167" cy="138214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38 CuadroTexto"/>
          <p:cNvSpPr txBox="1"/>
          <p:nvPr/>
        </p:nvSpPr>
        <p:spPr>
          <a:xfrm>
            <a:off x="1497488" y="3411596"/>
            <a:ext cx="2700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Symbol" pitchFamily="18" charset="2"/>
                <a:sym typeface="Symbol"/>
              </a:rPr>
              <a:t>++++++++++++++++++++++</a:t>
            </a:r>
            <a:endParaRPr lang="es-AR" sz="1600" dirty="0">
              <a:latin typeface="Symbol" pitchFamily="18" charset="2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4740910" y="3698278"/>
            <a:ext cx="26916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Triángulo isósceles"/>
          <p:cNvSpPr/>
          <p:nvPr/>
        </p:nvSpPr>
        <p:spPr>
          <a:xfrm>
            <a:off x="4716016" y="3469477"/>
            <a:ext cx="269167" cy="138214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" name="9 Conector recto"/>
          <p:cNvCxnSpPr>
            <a:stCxn id="38" idx="0"/>
            <a:endCxn id="46" idx="0"/>
          </p:cNvCxnSpPr>
          <p:nvPr/>
        </p:nvCxnSpPr>
        <p:spPr>
          <a:xfrm flipV="1">
            <a:off x="4238689" y="3469477"/>
            <a:ext cx="611911" cy="198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CuadroTexto"/>
          <p:cNvSpPr txBox="1"/>
          <p:nvPr/>
        </p:nvSpPr>
        <p:spPr>
          <a:xfrm>
            <a:off x="4238688" y="3064907"/>
            <a:ext cx="22775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Symbol" pitchFamily="18" charset="2"/>
                <a:sym typeface="Symbol"/>
              </a:rPr>
              <a:t>D</a:t>
            </a:r>
            <a:r>
              <a:rPr lang="es-AR" sz="1600" dirty="0" smtClean="0">
                <a:sym typeface="Symbol"/>
              </a:rPr>
              <a:t>L = </a:t>
            </a:r>
            <a:r>
              <a:rPr lang="es-AR" sz="1600" dirty="0" smtClean="0">
                <a:latin typeface="Symbol" pitchFamily="18" charset="2"/>
                <a:sym typeface="Symbol"/>
              </a:rPr>
              <a:t>a. </a:t>
            </a:r>
            <a:r>
              <a:rPr lang="es-AR" sz="1600" dirty="0" err="1" smtClean="0">
                <a:latin typeface="Symbol" pitchFamily="18" charset="2"/>
                <a:sym typeface="Symbol"/>
              </a:rPr>
              <a:t>D</a:t>
            </a:r>
            <a:r>
              <a:rPr lang="es-AR" sz="1600" dirty="0" err="1" smtClean="0">
                <a:latin typeface="+mj-lt"/>
                <a:sym typeface="Symbol"/>
              </a:rPr>
              <a:t>t</a:t>
            </a:r>
            <a:r>
              <a:rPr lang="es-AR" sz="1600" dirty="0" smtClean="0">
                <a:latin typeface="+mj-lt"/>
                <a:sym typeface="Symbol"/>
              </a:rPr>
              <a:t>. L</a:t>
            </a:r>
            <a:r>
              <a:rPr lang="es-AR" sz="1600" dirty="0" smtClean="0">
                <a:sym typeface="Symbol"/>
              </a:rPr>
              <a:t> </a:t>
            </a:r>
            <a:endParaRPr lang="es-AR" sz="1600" dirty="0"/>
          </a:p>
        </p:txBody>
      </p:sp>
      <p:cxnSp>
        <p:nvCxnSpPr>
          <p:cNvPr id="48" name="47 Conector recto"/>
          <p:cNvCxnSpPr/>
          <p:nvPr/>
        </p:nvCxnSpPr>
        <p:spPr>
          <a:xfrm>
            <a:off x="1467149" y="4365104"/>
            <a:ext cx="278769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Triángulo isósceles"/>
          <p:cNvSpPr/>
          <p:nvPr/>
        </p:nvSpPr>
        <p:spPr>
          <a:xfrm>
            <a:off x="1346882" y="4392410"/>
            <a:ext cx="283740" cy="16818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49 Triángulo isósceles"/>
          <p:cNvSpPr/>
          <p:nvPr/>
        </p:nvSpPr>
        <p:spPr>
          <a:xfrm>
            <a:off x="4095369" y="4367090"/>
            <a:ext cx="269167" cy="1935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1" name="50 CuadroTexto"/>
          <p:cNvSpPr txBox="1"/>
          <p:nvPr/>
        </p:nvSpPr>
        <p:spPr>
          <a:xfrm>
            <a:off x="1455428" y="4041196"/>
            <a:ext cx="27513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Symbol" pitchFamily="18" charset="2"/>
                <a:sym typeface="Symbol"/>
              </a:rPr>
              <a:t>+++++++++++++++++++++++</a:t>
            </a:r>
            <a:endParaRPr lang="es-AR" sz="1600" dirty="0">
              <a:latin typeface="Symbol" pitchFamily="18" charset="2"/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1489971" y="4294563"/>
            <a:ext cx="2700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Symbol" pitchFamily="18" charset="2"/>
                <a:sym typeface="Symbol"/>
              </a:rPr>
              <a:t>++++++++++++++++++++++</a:t>
            </a:r>
            <a:endParaRPr lang="es-AR" sz="1600" dirty="0">
              <a:latin typeface="Symbol" pitchFamily="18" charset="2"/>
            </a:endParaRPr>
          </a:p>
        </p:txBody>
      </p:sp>
      <p:cxnSp>
        <p:nvCxnSpPr>
          <p:cNvPr id="14" name="13 Conector recto de flecha"/>
          <p:cNvCxnSpPr/>
          <p:nvPr/>
        </p:nvCxnSpPr>
        <p:spPr>
          <a:xfrm flipH="1">
            <a:off x="4459445" y="4365104"/>
            <a:ext cx="850383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CuadroTexto"/>
          <p:cNvSpPr txBox="1"/>
          <p:nvPr/>
        </p:nvSpPr>
        <p:spPr>
          <a:xfrm>
            <a:off x="3995936" y="4660480"/>
            <a:ext cx="22775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err="1" smtClean="0">
                <a:sym typeface="Symbol"/>
              </a:rPr>
              <a:t>N</a:t>
            </a:r>
            <a:r>
              <a:rPr lang="es-AR" sz="1200" dirty="0" err="1" smtClean="0">
                <a:latin typeface="Symbol" pitchFamily="18" charset="2"/>
                <a:sym typeface="Symbol"/>
              </a:rPr>
              <a:t>D</a:t>
            </a:r>
            <a:r>
              <a:rPr lang="es-AR" sz="1200" dirty="0" err="1" smtClean="0">
                <a:sym typeface="Symbol"/>
              </a:rPr>
              <a:t>t</a:t>
            </a:r>
            <a:r>
              <a:rPr lang="es-AR" sz="1600" dirty="0" smtClean="0">
                <a:sym typeface="Symbol"/>
              </a:rPr>
              <a:t> = </a:t>
            </a:r>
            <a:r>
              <a:rPr lang="es-AR" sz="1600" dirty="0" smtClean="0">
                <a:latin typeface="Symbol" pitchFamily="18" charset="2"/>
                <a:sym typeface="Symbol"/>
              </a:rPr>
              <a:t>a. </a:t>
            </a:r>
            <a:r>
              <a:rPr lang="es-AR" sz="1600" dirty="0" err="1" smtClean="0">
                <a:latin typeface="Symbol" pitchFamily="18" charset="2"/>
                <a:sym typeface="Symbol"/>
              </a:rPr>
              <a:t>D</a:t>
            </a:r>
            <a:r>
              <a:rPr lang="es-AR" sz="1600" dirty="0" err="1" smtClean="0">
                <a:latin typeface="+mj-lt"/>
                <a:sym typeface="Symbol"/>
              </a:rPr>
              <a:t>t</a:t>
            </a:r>
            <a:r>
              <a:rPr lang="es-AR" sz="1600" dirty="0" smtClean="0">
                <a:latin typeface="+mj-lt"/>
                <a:sym typeface="Symbol"/>
              </a:rPr>
              <a:t>. E.A</a:t>
            </a:r>
            <a:r>
              <a:rPr lang="es-AR" sz="1600" dirty="0" smtClean="0">
                <a:sym typeface="Symbol"/>
              </a:rPr>
              <a:t> </a:t>
            </a:r>
            <a:endParaRPr lang="es-AR" sz="1600" dirty="0"/>
          </a:p>
        </p:txBody>
      </p:sp>
      <p:sp>
        <p:nvSpPr>
          <p:cNvPr id="54" name="53 CuadroTexto"/>
          <p:cNvSpPr txBox="1"/>
          <p:nvPr/>
        </p:nvSpPr>
        <p:spPr>
          <a:xfrm>
            <a:off x="1545712" y="5174608"/>
            <a:ext cx="22775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rgbClr val="FF0000"/>
                </a:solidFill>
                <a:sym typeface="Symbol"/>
              </a:rPr>
              <a:t>Coacciones</a:t>
            </a:r>
            <a:endParaRPr lang="es-AR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60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34" grpId="0"/>
      <p:bldP spid="36" grpId="0" animBg="1"/>
      <p:bldP spid="38" grpId="0" animBg="1"/>
      <p:bldP spid="38" grpId="1" animBg="1"/>
      <p:bldP spid="39" grpId="0"/>
      <p:bldP spid="46" grpId="0" animBg="1"/>
      <p:bldP spid="47" grpId="0"/>
      <p:bldP spid="49" grpId="0" animBg="1"/>
      <p:bldP spid="50" grpId="0" animBg="1"/>
      <p:bldP spid="51" grpId="0"/>
      <p:bldP spid="52" grpId="0"/>
      <p:bldP spid="53" grpId="0"/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59632" y="1417638"/>
            <a:ext cx="3600400" cy="2011362"/>
          </a:xfrm>
        </p:spPr>
        <p:txBody>
          <a:bodyPr>
            <a:normAutofit/>
          </a:bodyPr>
          <a:lstStyle/>
          <a:p>
            <a:pPr marL="402336" lvl="1" indent="0">
              <a:buNone/>
            </a:pPr>
            <a:r>
              <a:rPr lang="es-AR" dirty="0" smtClean="0"/>
              <a:t>Trata la </a:t>
            </a:r>
          </a:p>
          <a:p>
            <a:pPr lvl="5"/>
            <a:r>
              <a:rPr lang="es-AR" sz="2800" dirty="0" smtClean="0"/>
              <a:t>Resistencia </a:t>
            </a:r>
          </a:p>
          <a:p>
            <a:pPr lvl="5"/>
            <a:r>
              <a:rPr lang="es-AR" sz="2800" dirty="0" smtClean="0"/>
              <a:t> Rigidez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32240" y="6453336"/>
            <a:ext cx="2895600" cy="328464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5" name="CuadroTexto 4"/>
          <p:cNvSpPr txBox="1"/>
          <p:nvPr/>
        </p:nvSpPr>
        <p:spPr>
          <a:xfrm>
            <a:off x="4572000" y="1884710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s-AR" sz="3200" dirty="0"/>
              <a:t>de los elementos estructurales</a:t>
            </a:r>
          </a:p>
        </p:txBody>
      </p:sp>
      <p:sp>
        <p:nvSpPr>
          <p:cNvPr id="8" name="Cerrar llave 7"/>
          <p:cNvSpPr/>
          <p:nvPr/>
        </p:nvSpPr>
        <p:spPr>
          <a:xfrm>
            <a:off x="4572000" y="1700808"/>
            <a:ext cx="288032" cy="14401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adroTexto 8"/>
          <p:cNvSpPr txBox="1"/>
          <p:nvPr/>
        </p:nvSpPr>
        <p:spPr>
          <a:xfrm>
            <a:off x="1619672" y="3426840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Por medio de cálculos se determinan:</a:t>
            </a:r>
            <a:endParaRPr lang="en-US" sz="24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626162" y="3998806"/>
            <a:ext cx="5296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Dimensiones necesarias </a:t>
            </a:r>
            <a:r>
              <a:rPr lang="es-MX" sz="2400" b="1" dirty="0" smtClean="0"/>
              <a:t>seguras </a:t>
            </a:r>
            <a:r>
              <a:rPr lang="es-MX" sz="2400" dirty="0" smtClean="0"/>
              <a:t>de:</a:t>
            </a:r>
            <a:endParaRPr lang="en-US" sz="24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1245194" y="5840188"/>
            <a:ext cx="74113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Elaborar métodos simples de cálculo aceptables en la practica de elementos típicos de las estructuras.</a:t>
            </a:r>
            <a:endParaRPr lang="en-US" sz="24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245194" y="5279918"/>
            <a:ext cx="7878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Objetivo:</a:t>
            </a:r>
            <a:endParaRPr lang="en-US" sz="2400" dirty="0"/>
          </a:p>
        </p:txBody>
      </p:sp>
      <p:grpSp>
        <p:nvGrpSpPr>
          <p:cNvPr id="15" name="Grupo 14"/>
          <p:cNvGrpSpPr/>
          <p:nvPr/>
        </p:nvGrpSpPr>
        <p:grpSpPr>
          <a:xfrm>
            <a:off x="5292080" y="4568165"/>
            <a:ext cx="5536276" cy="830997"/>
            <a:chOff x="5292080" y="4568165"/>
            <a:chExt cx="5536276" cy="830997"/>
          </a:xfrm>
        </p:grpSpPr>
        <p:sp>
          <p:nvSpPr>
            <p:cNvPr id="11" name="CuadroTexto 10"/>
            <p:cNvSpPr txBox="1"/>
            <p:nvPr/>
          </p:nvSpPr>
          <p:spPr>
            <a:xfrm>
              <a:off x="5531724" y="4568165"/>
              <a:ext cx="52966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s-MX" sz="2400" dirty="0" smtClean="0"/>
                <a:t>Piezas mecánicas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s-MX" sz="2400" dirty="0" smtClean="0"/>
                <a:t>Estructuras</a:t>
              </a:r>
              <a:endParaRPr lang="en-US" sz="2400" dirty="0"/>
            </a:p>
          </p:txBody>
        </p:sp>
        <p:sp>
          <p:nvSpPr>
            <p:cNvPr id="14" name="Abrir llave 13"/>
            <p:cNvSpPr/>
            <p:nvPr/>
          </p:nvSpPr>
          <p:spPr>
            <a:xfrm>
              <a:off x="5292080" y="4600258"/>
              <a:ext cx="360040" cy="775129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6093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 animBg="1"/>
      <p:bldP spid="9" grpId="0"/>
      <p:bldP spid="10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RESISTENCIA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8399" y="1361917"/>
            <a:ext cx="6420882" cy="576243"/>
          </a:xfrm>
        </p:spPr>
        <p:txBody>
          <a:bodyPr>
            <a:normAutofit/>
          </a:bodyPr>
          <a:lstStyle/>
          <a:p>
            <a:pPr marL="402336" lvl="1" indent="0">
              <a:buNone/>
            </a:pPr>
            <a:r>
              <a:rPr lang="es-AR" dirty="0" smtClean="0"/>
              <a:t>Se recurre a: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32240" y="6453336"/>
            <a:ext cx="2895600" cy="328464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5" name="CuadroTexto 4"/>
          <p:cNvSpPr txBox="1"/>
          <p:nvPr/>
        </p:nvSpPr>
        <p:spPr>
          <a:xfrm>
            <a:off x="5804093" y="4102466"/>
            <a:ext cx="6259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s-AR" sz="3200" dirty="0"/>
              <a:t>de </a:t>
            </a:r>
            <a:r>
              <a:rPr lang="es-AR" sz="3200" dirty="0" smtClean="0"/>
              <a:t>la estructura</a:t>
            </a:r>
            <a:endParaRPr lang="es-AR" sz="3200" dirty="0"/>
          </a:p>
        </p:txBody>
      </p:sp>
      <p:sp>
        <p:nvSpPr>
          <p:cNvPr id="9" name="CuadroTexto 8"/>
          <p:cNvSpPr txBox="1"/>
          <p:nvPr/>
        </p:nvSpPr>
        <p:spPr>
          <a:xfrm>
            <a:off x="1435608" y="2791534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Hay que:</a:t>
            </a:r>
            <a:endParaRPr lang="en-US" sz="28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657195" y="3449521"/>
            <a:ext cx="46018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Determinar particularidades interiores</a:t>
            </a:r>
            <a:endParaRPr lang="en-US" sz="2800" dirty="0"/>
          </a:p>
        </p:txBody>
      </p:sp>
      <p:sp>
        <p:nvSpPr>
          <p:cNvPr id="6" name="CuadroTexto 5"/>
          <p:cNvSpPr txBox="1"/>
          <p:nvPr/>
        </p:nvSpPr>
        <p:spPr>
          <a:xfrm>
            <a:off x="3958119" y="1341512"/>
            <a:ext cx="529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s-AR" sz="2800" dirty="0"/>
              <a:t>Hipótesis </a:t>
            </a:r>
            <a:r>
              <a:rPr lang="es-AR" sz="2800" dirty="0" err="1" smtClean="0"/>
              <a:t>simplificativas</a:t>
            </a:r>
            <a:endParaRPr lang="en-US" sz="28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914369" y="1972049"/>
            <a:ext cx="65405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s-AR" sz="2800" dirty="0" smtClean="0"/>
              <a:t>Que se </a:t>
            </a:r>
            <a:r>
              <a:rPr lang="es-AR" sz="2800" dirty="0"/>
              <a:t>comprueban por medio de ensayos.</a:t>
            </a:r>
          </a:p>
          <a:p>
            <a:endParaRPr lang="en-US" sz="28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1657194" y="4712676"/>
            <a:ext cx="46018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Interpretación correcta al juzgar la capacidad trabajo y uso practico </a:t>
            </a:r>
            <a:endParaRPr lang="en-US" sz="2800" dirty="0"/>
          </a:p>
        </p:txBody>
      </p:sp>
      <p:sp>
        <p:nvSpPr>
          <p:cNvPr id="15" name="Cerrar llave 14"/>
          <p:cNvSpPr/>
          <p:nvPr/>
        </p:nvSpPr>
        <p:spPr>
          <a:xfrm>
            <a:off x="5976156" y="3458444"/>
            <a:ext cx="360040" cy="2639227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3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9" grpId="0"/>
      <p:bldP spid="10" grpId="0"/>
      <p:bldP spid="6" grpId="0"/>
      <p:bldP spid="7" grpId="0"/>
      <p:bldP spid="14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69784" y="1052736"/>
            <a:ext cx="7498080" cy="4800600"/>
          </a:xfrm>
        </p:spPr>
        <p:txBody>
          <a:bodyPr>
            <a:normAutofit fontScale="47500" lnSpcReduction="20000"/>
          </a:bodyPr>
          <a:lstStyle/>
          <a:p>
            <a:pPr marL="402336" lvl="1" indent="0">
              <a:buNone/>
            </a:pPr>
            <a:endParaRPr lang="es-AR" dirty="0" smtClean="0"/>
          </a:p>
          <a:p>
            <a:r>
              <a:rPr lang="es-AR" dirty="0" smtClean="0"/>
              <a:t>MATERIAL </a:t>
            </a:r>
            <a:r>
              <a:rPr lang="es-AR" dirty="0" smtClean="0"/>
              <a:t>HOMOGENEO – Mismas propiedades independientemente del volumen</a:t>
            </a:r>
          </a:p>
          <a:p>
            <a:pPr marL="82296" indent="0">
              <a:buNone/>
            </a:pPr>
            <a:endParaRPr lang="es-AR" dirty="0" smtClean="0"/>
          </a:p>
          <a:p>
            <a:r>
              <a:rPr lang="es-AR" dirty="0" smtClean="0"/>
              <a:t>MATERIAL ISOTROPO – Mismas propiedades en todas las direcciones</a:t>
            </a:r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PRINCIPIO DE SAINT – VENANT: </a:t>
            </a:r>
          </a:p>
          <a:p>
            <a:pPr marL="82296" indent="0">
              <a:buNone/>
            </a:pPr>
            <a:r>
              <a:rPr lang="es-AR" dirty="0"/>
              <a:t> </a:t>
            </a:r>
            <a:r>
              <a:rPr lang="es-AR" dirty="0" smtClean="0"/>
              <a:t>   Analizamos las secciones alejadas de los puntos de aplicación de las cargas</a:t>
            </a:r>
          </a:p>
          <a:p>
            <a:endParaRPr lang="es-AR" dirty="0" smtClean="0"/>
          </a:p>
          <a:p>
            <a:r>
              <a:rPr lang="es-AR" dirty="0" smtClean="0"/>
              <a:t>LINEALIDAD MECANICA</a:t>
            </a:r>
          </a:p>
          <a:p>
            <a:pPr marL="356616" lvl="1" indent="0">
              <a:buNone/>
            </a:pPr>
            <a:r>
              <a:rPr lang="es-AR" dirty="0" smtClean="0"/>
              <a:t>	Relación Lineal entre Carga aplicada y Desplazamientos.</a:t>
            </a:r>
          </a:p>
          <a:p>
            <a:pPr marL="356616" lvl="1" indent="0">
              <a:buNone/>
            </a:pPr>
            <a:endParaRPr lang="es-AR" dirty="0" smtClean="0"/>
          </a:p>
          <a:p>
            <a:r>
              <a:rPr lang="es-AR" dirty="0" smtClean="0"/>
              <a:t>LINEALIDAD ESTATICA</a:t>
            </a:r>
          </a:p>
          <a:p>
            <a:pPr marL="356616" lvl="1" indent="0">
              <a:buNone/>
            </a:pPr>
            <a:r>
              <a:rPr lang="es-AR" dirty="0" smtClean="0"/>
              <a:t>	Las cargas están aplicadas en su posición original</a:t>
            </a:r>
          </a:p>
          <a:p>
            <a:pPr marL="356616" lvl="1" indent="0">
              <a:buNone/>
            </a:pPr>
            <a:endParaRPr lang="es-AR" dirty="0" smtClean="0"/>
          </a:p>
          <a:p>
            <a:r>
              <a:rPr lang="es-AR" dirty="0" smtClean="0"/>
              <a:t>LINEALIDAD GEOMETRICA</a:t>
            </a:r>
          </a:p>
          <a:p>
            <a:pPr marL="82296" indent="0">
              <a:buNone/>
            </a:pPr>
            <a:r>
              <a:rPr lang="es-AR" dirty="0" smtClean="0"/>
              <a:t>	Pequeños desplazamientos.</a:t>
            </a:r>
          </a:p>
          <a:p>
            <a:pPr marL="82296" indent="0">
              <a:buNone/>
            </a:pPr>
            <a:r>
              <a:rPr lang="es-AR" dirty="0"/>
              <a:t>	</a:t>
            </a:r>
            <a:r>
              <a:rPr lang="es-AR" dirty="0" err="1" smtClean="0"/>
              <a:t>tg</a:t>
            </a:r>
            <a:r>
              <a:rPr lang="es-AR" dirty="0" err="1" smtClean="0">
                <a:latin typeface="Symbol" pitchFamily="18" charset="2"/>
              </a:rPr>
              <a:t>a</a:t>
            </a:r>
            <a:r>
              <a:rPr lang="es-AR" dirty="0" smtClean="0">
                <a:latin typeface="Symbol" pitchFamily="18" charset="2"/>
              </a:rPr>
              <a:t> </a:t>
            </a:r>
            <a:r>
              <a:rPr lang="es-AR" dirty="0" smtClean="0">
                <a:latin typeface="Symbol" pitchFamily="18" charset="2"/>
                <a:sym typeface="Symbol"/>
              </a:rPr>
              <a:t></a:t>
            </a:r>
            <a:r>
              <a:rPr lang="es-AR" dirty="0" smtClean="0">
                <a:latin typeface="Symbol" pitchFamily="18" charset="2"/>
              </a:rPr>
              <a:t> </a:t>
            </a:r>
            <a:r>
              <a:rPr lang="es-AR" dirty="0" err="1" smtClean="0"/>
              <a:t>sen</a:t>
            </a:r>
            <a:r>
              <a:rPr lang="es-AR" dirty="0" err="1" smtClean="0">
                <a:latin typeface="Symbol" pitchFamily="18" charset="2"/>
              </a:rPr>
              <a:t>a</a:t>
            </a:r>
            <a:r>
              <a:rPr lang="es-AR" dirty="0" smtClean="0">
                <a:latin typeface="Symbol" pitchFamily="18" charset="2"/>
                <a:sym typeface="Symbol"/>
              </a:rPr>
              <a:t></a:t>
            </a:r>
            <a:r>
              <a:rPr lang="es-AR" dirty="0" smtClean="0"/>
              <a:t> </a:t>
            </a:r>
            <a:r>
              <a:rPr lang="es-AR" dirty="0" smtClean="0">
                <a:latin typeface="Symbol" pitchFamily="18" charset="2"/>
              </a:rPr>
              <a:t>a</a:t>
            </a:r>
            <a:endParaRPr lang="es-AR" dirty="0">
              <a:latin typeface="Symbol" pitchFamily="18" charset="2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32240" y="6453336"/>
            <a:ext cx="2895600" cy="328464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1345946" y="0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AR" b="1" u="sng" dirty="0">
                <a:effectLst/>
              </a:rPr>
              <a:t>HIPOTESIS ADOPTADAS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8094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92567" y="116632"/>
            <a:ext cx="7418033" cy="1143000"/>
          </a:xfrm>
        </p:spPr>
        <p:txBody>
          <a:bodyPr>
            <a:normAutofit fontScale="90000"/>
          </a:bodyPr>
          <a:lstStyle/>
          <a:p>
            <a:r>
              <a:rPr lang="es-AR" sz="3600" dirty="0" smtClean="0"/>
              <a:t>COMPATIBILIDAD DE DEFORMACIONES</a:t>
            </a:r>
            <a:endParaRPr lang="es-AR" sz="36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29" name="28 Marcador de contenido"/>
          <p:cNvSpPr>
            <a:spLocks noGrp="1"/>
          </p:cNvSpPr>
          <p:nvPr>
            <p:ph idx="1"/>
          </p:nvPr>
        </p:nvSpPr>
        <p:spPr>
          <a:xfrm>
            <a:off x="1468566" y="980728"/>
            <a:ext cx="7498080" cy="610881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AR" sz="3000" dirty="0" smtClean="0"/>
              <a:t>En Estática:</a:t>
            </a:r>
            <a:endParaRPr lang="es-AR" sz="3000" dirty="0"/>
          </a:p>
        </p:txBody>
      </p:sp>
      <p:grpSp>
        <p:nvGrpSpPr>
          <p:cNvPr id="13" name="Grupo 12"/>
          <p:cNvGrpSpPr/>
          <p:nvPr/>
        </p:nvGrpSpPr>
        <p:grpSpPr>
          <a:xfrm>
            <a:off x="4457697" y="1484351"/>
            <a:ext cx="2565996" cy="1390049"/>
            <a:chOff x="6400650" y="5241012"/>
            <a:chExt cx="2565996" cy="1390049"/>
          </a:xfrm>
        </p:grpSpPr>
        <p:cxnSp>
          <p:nvCxnSpPr>
            <p:cNvPr id="151" name="150 Conector recto de flecha"/>
            <p:cNvCxnSpPr/>
            <p:nvPr/>
          </p:nvCxnSpPr>
          <p:spPr>
            <a:xfrm flipV="1">
              <a:off x="8717224" y="5958894"/>
              <a:ext cx="2158" cy="269448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upo 11"/>
            <p:cNvGrpSpPr/>
            <p:nvPr/>
          </p:nvGrpSpPr>
          <p:grpSpPr>
            <a:xfrm>
              <a:off x="6400650" y="5241012"/>
              <a:ext cx="2565996" cy="1390049"/>
              <a:chOff x="6400650" y="5241012"/>
              <a:chExt cx="2565996" cy="1390049"/>
            </a:xfrm>
          </p:grpSpPr>
          <p:cxnSp>
            <p:nvCxnSpPr>
              <p:cNvPr id="143" name="142 Conector recto de flecha"/>
              <p:cNvCxnSpPr/>
              <p:nvPr/>
            </p:nvCxnSpPr>
            <p:spPr>
              <a:xfrm flipH="1">
                <a:off x="7221064" y="5892551"/>
                <a:ext cx="267288" cy="2906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148 Conector recto de flecha"/>
              <p:cNvCxnSpPr/>
              <p:nvPr/>
            </p:nvCxnSpPr>
            <p:spPr>
              <a:xfrm flipV="1">
                <a:off x="8040158" y="5952017"/>
                <a:ext cx="0" cy="29018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149 Conector recto de flecha"/>
              <p:cNvCxnSpPr/>
              <p:nvPr/>
            </p:nvCxnSpPr>
            <p:spPr>
              <a:xfrm>
                <a:off x="7483436" y="5983883"/>
                <a:ext cx="0" cy="29092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upo 10"/>
              <p:cNvGrpSpPr/>
              <p:nvPr/>
            </p:nvGrpSpPr>
            <p:grpSpPr>
              <a:xfrm>
                <a:off x="6400650" y="5241012"/>
                <a:ext cx="2565996" cy="1390049"/>
                <a:chOff x="6400650" y="5241012"/>
                <a:chExt cx="2565996" cy="1390049"/>
              </a:xfrm>
            </p:grpSpPr>
            <p:cxnSp>
              <p:nvCxnSpPr>
                <p:cNvPr id="141" name="140 Conector recto de flecha"/>
                <p:cNvCxnSpPr/>
                <p:nvPr/>
              </p:nvCxnSpPr>
              <p:spPr>
                <a:xfrm flipH="1">
                  <a:off x="8014198" y="5848744"/>
                  <a:ext cx="267288" cy="2906"/>
                </a:xfrm>
                <a:prstGeom prst="straightConnector1">
                  <a:avLst/>
                </a:prstGeom>
                <a:ln w="127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7" name="156 Flecha circular"/>
                <p:cNvSpPr/>
                <p:nvPr/>
              </p:nvSpPr>
              <p:spPr>
                <a:xfrm rot="16200000">
                  <a:off x="8412508" y="5592642"/>
                  <a:ext cx="545748" cy="562528"/>
                </a:xfrm>
                <a:prstGeom prst="circularArrow">
                  <a:avLst>
                    <a:gd name="adj1" fmla="val 0"/>
                    <a:gd name="adj2" fmla="val 1142319"/>
                    <a:gd name="adj3" fmla="val 20457641"/>
                    <a:gd name="adj4" fmla="val 11937426"/>
                    <a:gd name="adj5" fmla="val 10546"/>
                  </a:avLst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10" name="Grupo 9"/>
                <p:cNvGrpSpPr/>
                <p:nvPr/>
              </p:nvGrpSpPr>
              <p:grpSpPr>
                <a:xfrm>
                  <a:off x="6400650" y="5241012"/>
                  <a:ext cx="2565996" cy="1390049"/>
                  <a:chOff x="6400650" y="5241012"/>
                  <a:chExt cx="2565996" cy="1390049"/>
                </a:xfrm>
              </p:grpSpPr>
              <p:sp>
                <p:nvSpPr>
                  <p:cNvPr id="145" name="144 CuadroTexto"/>
                  <p:cNvSpPr txBox="1"/>
                  <p:nvPr/>
                </p:nvSpPr>
                <p:spPr>
                  <a:xfrm>
                    <a:off x="8041221" y="6006012"/>
                    <a:ext cx="825820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AR" sz="1600" dirty="0" err="1" smtClean="0"/>
                      <a:t>N+dN</a:t>
                    </a:r>
                    <a:endParaRPr lang="es-AR" sz="1600" dirty="0"/>
                  </a:p>
                </p:txBody>
              </p:sp>
              <p:sp>
                <p:nvSpPr>
                  <p:cNvPr id="134" name="133 Rectángulo"/>
                  <p:cNvSpPr/>
                  <p:nvPr/>
                </p:nvSpPr>
                <p:spPr>
                  <a:xfrm>
                    <a:off x="7488352" y="5778086"/>
                    <a:ext cx="540031" cy="171194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AR"/>
                  </a:p>
                </p:txBody>
              </p:sp>
              <p:sp>
                <p:nvSpPr>
                  <p:cNvPr id="135" name="134 Rectángulo"/>
                  <p:cNvSpPr/>
                  <p:nvPr/>
                </p:nvSpPr>
                <p:spPr>
                  <a:xfrm>
                    <a:off x="8717224" y="5783298"/>
                    <a:ext cx="249422" cy="17564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AR"/>
                  </a:p>
                </p:txBody>
              </p:sp>
              <p:sp>
                <p:nvSpPr>
                  <p:cNvPr id="136" name="135 Rectángulo"/>
                  <p:cNvSpPr/>
                  <p:nvPr/>
                </p:nvSpPr>
                <p:spPr>
                  <a:xfrm>
                    <a:off x="7488352" y="5481404"/>
                    <a:ext cx="540031" cy="171194"/>
                  </a:xfrm>
                  <a:prstGeom prst="rect">
                    <a:avLst/>
                  </a:prstGeom>
                  <a:pattFill prst="ltVert">
                    <a:fgClr>
                      <a:schemeClr val="accent1"/>
                    </a:fgClr>
                    <a:bgClr>
                      <a:schemeClr val="bg1"/>
                    </a:bgClr>
                  </a:pattFill>
                  <a:ln w="9525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AR"/>
                  </a:p>
                </p:txBody>
              </p:sp>
              <p:cxnSp>
                <p:nvCxnSpPr>
                  <p:cNvPr id="139" name="138 Conector recto de flecha"/>
                  <p:cNvCxnSpPr/>
                  <p:nvPr/>
                </p:nvCxnSpPr>
                <p:spPr>
                  <a:xfrm flipH="1">
                    <a:off x="7750724" y="5874800"/>
                    <a:ext cx="267288" cy="2906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139 Conector recto de flecha"/>
                  <p:cNvCxnSpPr/>
                  <p:nvPr/>
                </p:nvCxnSpPr>
                <p:spPr>
                  <a:xfrm flipH="1">
                    <a:off x="7483436" y="5882029"/>
                    <a:ext cx="267288" cy="2906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141 Conector recto de flecha"/>
                  <p:cNvCxnSpPr/>
                  <p:nvPr/>
                </p:nvCxnSpPr>
                <p:spPr>
                  <a:xfrm flipH="1">
                    <a:off x="8423257" y="5854074"/>
                    <a:ext cx="267288" cy="2906"/>
                  </a:xfrm>
                  <a:prstGeom prst="straightConnector1">
                    <a:avLst/>
                  </a:prstGeom>
                  <a:ln w="12700">
                    <a:solidFill>
                      <a:schemeClr val="tx1"/>
                    </a:solidFill>
                    <a:headEnd type="arrow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1" name="30 CuadroTexto"/>
                  <p:cNvSpPr txBox="1"/>
                  <p:nvPr/>
                </p:nvSpPr>
                <p:spPr>
                  <a:xfrm>
                    <a:off x="6893842" y="5914431"/>
                    <a:ext cx="46086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AR" sz="1600" dirty="0" smtClean="0"/>
                      <a:t>N</a:t>
                    </a:r>
                    <a:endParaRPr lang="es-AR" sz="1600" dirty="0"/>
                  </a:p>
                </p:txBody>
              </p:sp>
              <p:sp>
                <p:nvSpPr>
                  <p:cNvPr id="154" name="153 CuadroTexto"/>
                  <p:cNvSpPr txBox="1"/>
                  <p:nvPr/>
                </p:nvSpPr>
                <p:spPr>
                  <a:xfrm>
                    <a:off x="7953233" y="6292507"/>
                    <a:ext cx="770459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AR" sz="1600" dirty="0" err="1" smtClean="0"/>
                      <a:t>Q+dQ</a:t>
                    </a:r>
                    <a:endParaRPr lang="es-AR" sz="1600" dirty="0"/>
                  </a:p>
                </p:txBody>
              </p:sp>
              <p:sp>
                <p:nvSpPr>
                  <p:cNvPr id="156" name="155 Flecha circular"/>
                  <p:cNvSpPr/>
                  <p:nvPr/>
                </p:nvSpPr>
                <p:spPr>
                  <a:xfrm rot="16200000" flipV="1">
                    <a:off x="7872321" y="5601097"/>
                    <a:ext cx="545748" cy="556123"/>
                  </a:xfrm>
                  <a:prstGeom prst="circularArrow">
                    <a:avLst>
                      <a:gd name="adj1" fmla="val 0"/>
                      <a:gd name="adj2" fmla="val 1142319"/>
                      <a:gd name="adj3" fmla="val 20457641"/>
                      <a:gd name="adj4" fmla="val 11937426"/>
                      <a:gd name="adj5" fmla="val 10546"/>
                    </a:avLst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A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0" name="159 CuadroTexto"/>
                  <p:cNvSpPr txBox="1"/>
                  <p:nvPr/>
                </p:nvSpPr>
                <p:spPr>
                  <a:xfrm>
                    <a:off x="8075202" y="5241012"/>
                    <a:ext cx="770459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AR" sz="1600" dirty="0" err="1" smtClean="0"/>
                      <a:t>M+dM</a:t>
                    </a:r>
                    <a:endParaRPr lang="es-AR" sz="1600" dirty="0"/>
                  </a:p>
                </p:txBody>
              </p:sp>
              <p:grpSp>
                <p:nvGrpSpPr>
                  <p:cNvPr id="9" name="Grupo 8"/>
                  <p:cNvGrpSpPr/>
                  <p:nvPr/>
                </p:nvGrpSpPr>
                <p:grpSpPr>
                  <a:xfrm>
                    <a:off x="6400650" y="5309534"/>
                    <a:ext cx="1238496" cy="1078298"/>
                    <a:chOff x="6400650" y="5309534"/>
                    <a:chExt cx="1238496" cy="1078298"/>
                  </a:xfrm>
                </p:grpSpPr>
                <p:sp>
                  <p:nvSpPr>
                    <p:cNvPr id="133" name="132 Rectángulo"/>
                    <p:cNvSpPr/>
                    <p:nvPr/>
                  </p:nvSpPr>
                  <p:spPr>
                    <a:xfrm>
                      <a:off x="6400650" y="5785423"/>
                      <a:ext cx="281089" cy="19846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AR"/>
                    </a:p>
                  </p:txBody>
                </p:sp>
                <p:cxnSp>
                  <p:nvCxnSpPr>
                    <p:cNvPr id="144" name="143 Conector recto de flecha"/>
                    <p:cNvCxnSpPr/>
                    <p:nvPr/>
                  </p:nvCxnSpPr>
                  <p:spPr>
                    <a:xfrm flipH="1">
                      <a:off x="6704119" y="5877272"/>
                      <a:ext cx="267288" cy="2906"/>
                    </a:xfrm>
                    <a:prstGeom prst="straightConnector1">
                      <a:avLst/>
                    </a:prstGeom>
                    <a:ln w="12700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2" name="151 Conector recto de flecha"/>
                    <p:cNvCxnSpPr/>
                    <p:nvPr/>
                  </p:nvCxnSpPr>
                  <p:spPr>
                    <a:xfrm>
                      <a:off x="6742163" y="5904427"/>
                      <a:ext cx="0" cy="290924"/>
                    </a:xfrm>
                    <a:prstGeom prst="straightConnector1">
                      <a:avLst/>
                    </a:prstGeom>
                    <a:ln w="12700">
                      <a:solidFill>
                        <a:schemeClr val="tx1"/>
                      </a:solidFill>
                      <a:headEnd type="none"/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53" name="152 CuadroTexto"/>
                    <p:cNvSpPr txBox="1"/>
                    <p:nvPr/>
                  </p:nvSpPr>
                  <p:spPr>
                    <a:xfrm>
                      <a:off x="7124275" y="6049278"/>
                      <a:ext cx="460865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s-AR" sz="1600" dirty="0" smtClean="0"/>
                        <a:t>Q</a:t>
                      </a:r>
                      <a:endParaRPr lang="es-AR" sz="1600" dirty="0"/>
                    </a:p>
                  </p:txBody>
                </p:sp>
                <p:sp>
                  <p:nvSpPr>
                    <p:cNvPr id="155" name="154 Flecha circular"/>
                    <p:cNvSpPr/>
                    <p:nvPr/>
                  </p:nvSpPr>
                  <p:spPr>
                    <a:xfrm rot="16200000">
                      <a:off x="7085008" y="5568458"/>
                      <a:ext cx="545748" cy="562528"/>
                    </a:xfrm>
                    <a:prstGeom prst="circularArrow">
                      <a:avLst>
                        <a:gd name="adj1" fmla="val 0"/>
                        <a:gd name="adj2" fmla="val 1142319"/>
                        <a:gd name="adj3" fmla="val 20457641"/>
                        <a:gd name="adj4" fmla="val 11937426"/>
                        <a:gd name="adj5" fmla="val 10546"/>
                      </a:avLst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AR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158 Flecha circular"/>
                    <p:cNvSpPr/>
                    <p:nvPr/>
                  </p:nvSpPr>
                  <p:spPr>
                    <a:xfrm rot="16200000" flipV="1">
                      <a:off x="6525682" y="5615942"/>
                      <a:ext cx="545748" cy="556123"/>
                    </a:xfrm>
                    <a:prstGeom prst="circularArrow">
                      <a:avLst>
                        <a:gd name="adj1" fmla="val 0"/>
                        <a:gd name="adj2" fmla="val 1142319"/>
                        <a:gd name="adj3" fmla="val 20457641"/>
                        <a:gd name="adj4" fmla="val 11937426"/>
                        <a:gd name="adj5" fmla="val 10546"/>
                      </a:avLst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AR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160 CuadroTexto"/>
                    <p:cNvSpPr txBox="1"/>
                    <p:nvPr/>
                  </p:nvSpPr>
                  <p:spPr>
                    <a:xfrm>
                      <a:off x="6909210" y="5309534"/>
                      <a:ext cx="385229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s-AR" sz="1600" dirty="0" smtClean="0"/>
                        <a:t>M</a:t>
                      </a:r>
                      <a:endParaRPr lang="es-AR" sz="1600" dirty="0"/>
                    </a:p>
                  </p:txBody>
                </p:sp>
              </p:grpSp>
              <p:sp>
                <p:nvSpPr>
                  <p:cNvPr id="162" name="161 CuadroTexto"/>
                  <p:cNvSpPr txBox="1"/>
                  <p:nvPr/>
                </p:nvSpPr>
                <p:spPr>
                  <a:xfrm>
                    <a:off x="7557147" y="5997601"/>
                    <a:ext cx="46086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AR" sz="1600" dirty="0" err="1" smtClean="0"/>
                      <a:t>dz</a:t>
                    </a:r>
                    <a:endParaRPr lang="es-AR" sz="1600" dirty="0"/>
                  </a:p>
                </p:txBody>
              </p:sp>
            </p:grpSp>
          </p:grpSp>
        </p:grpSp>
      </p:grpSp>
      <p:grpSp>
        <p:nvGrpSpPr>
          <p:cNvPr id="3" name="Grupo 2"/>
          <p:cNvGrpSpPr/>
          <p:nvPr/>
        </p:nvGrpSpPr>
        <p:grpSpPr>
          <a:xfrm>
            <a:off x="1651951" y="1642366"/>
            <a:ext cx="2493078" cy="1228236"/>
            <a:chOff x="3961950" y="5369116"/>
            <a:chExt cx="2493078" cy="1228236"/>
          </a:xfrm>
        </p:grpSpPr>
        <p:sp>
          <p:nvSpPr>
            <p:cNvPr id="16" name="15 CuadroTexto"/>
            <p:cNvSpPr txBox="1"/>
            <p:nvPr/>
          </p:nvSpPr>
          <p:spPr>
            <a:xfrm>
              <a:off x="5631796" y="5369116"/>
              <a:ext cx="8232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err="1" smtClean="0"/>
                <a:t>qy</a:t>
              </a:r>
              <a:endParaRPr lang="es-AR" sz="1600" dirty="0"/>
            </a:p>
          </p:txBody>
        </p:sp>
        <p:sp>
          <p:nvSpPr>
            <p:cNvPr id="122" name="121 CuadroTexto"/>
            <p:cNvSpPr txBox="1"/>
            <p:nvPr/>
          </p:nvSpPr>
          <p:spPr>
            <a:xfrm>
              <a:off x="5693488" y="5711335"/>
              <a:ext cx="648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err="1" smtClean="0"/>
                <a:t>qz</a:t>
              </a:r>
              <a:endParaRPr lang="es-AR" sz="1600" dirty="0"/>
            </a:p>
          </p:txBody>
        </p:sp>
        <p:grpSp>
          <p:nvGrpSpPr>
            <p:cNvPr id="44" name="43 Grupo"/>
            <p:cNvGrpSpPr/>
            <p:nvPr/>
          </p:nvGrpSpPr>
          <p:grpSpPr>
            <a:xfrm>
              <a:off x="3961950" y="5437338"/>
              <a:ext cx="1786246" cy="721961"/>
              <a:chOff x="3961950" y="5437338"/>
              <a:chExt cx="1786246" cy="721961"/>
            </a:xfrm>
          </p:grpSpPr>
          <p:cxnSp>
            <p:nvCxnSpPr>
              <p:cNvPr id="130" name="129 Conector recto"/>
              <p:cNvCxnSpPr/>
              <p:nvPr/>
            </p:nvCxnSpPr>
            <p:spPr>
              <a:xfrm>
                <a:off x="5468281" y="6159299"/>
                <a:ext cx="269167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34 Grupo"/>
              <p:cNvGrpSpPr/>
              <p:nvPr/>
            </p:nvGrpSpPr>
            <p:grpSpPr>
              <a:xfrm>
                <a:off x="3961950" y="5437338"/>
                <a:ext cx="1786246" cy="659825"/>
                <a:chOff x="4394244" y="5474154"/>
                <a:chExt cx="1786246" cy="659825"/>
              </a:xfrm>
            </p:grpSpPr>
            <p:grpSp>
              <p:nvGrpSpPr>
                <p:cNvPr id="33" name="32 Grupo"/>
                <p:cNvGrpSpPr/>
                <p:nvPr/>
              </p:nvGrpSpPr>
              <p:grpSpPr>
                <a:xfrm>
                  <a:off x="4394244" y="5474154"/>
                  <a:ext cx="1786246" cy="659825"/>
                  <a:chOff x="4394244" y="5474154"/>
                  <a:chExt cx="1786246" cy="659825"/>
                </a:xfrm>
              </p:grpSpPr>
              <p:sp>
                <p:nvSpPr>
                  <p:cNvPr id="131" name="130 Triángulo isósceles"/>
                  <p:cNvSpPr/>
                  <p:nvPr/>
                </p:nvSpPr>
                <p:spPr>
                  <a:xfrm>
                    <a:off x="5911323" y="5965799"/>
                    <a:ext cx="269167" cy="138214"/>
                  </a:xfrm>
                  <a:prstGeom prst="triangl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AR"/>
                  </a:p>
                </p:txBody>
              </p:sp>
              <p:grpSp>
                <p:nvGrpSpPr>
                  <p:cNvPr id="32" name="31 Grupo"/>
                  <p:cNvGrpSpPr/>
                  <p:nvPr/>
                </p:nvGrpSpPr>
                <p:grpSpPr>
                  <a:xfrm>
                    <a:off x="4394244" y="5474154"/>
                    <a:ext cx="1665918" cy="659825"/>
                    <a:chOff x="4394244" y="5474154"/>
                    <a:chExt cx="1665918" cy="659825"/>
                  </a:xfrm>
                </p:grpSpPr>
                <p:grpSp>
                  <p:nvGrpSpPr>
                    <p:cNvPr id="20" name="19 Grupo"/>
                    <p:cNvGrpSpPr/>
                    <p:nvPr/>
                  </p:nvGrpSpPr>
                  <p:grpSpPr>
                    <a:xfrm>
                      <a:off x="4512598" y="5474154"/>
                      <a:ext cx="1547564" cy="475126"/>
                      <a:chOff x="4512598" y="5474154"/>
                      <a:chExt cx="1547564" cy="475126"/>
                    </a:xfrm>
                  </p:grpSpPr>
                  <p:sp>
                    <p:nvSpPr>
                      <p:cNvPr id="109" name="108 Rectángulo"/>
                      <p:cNvSpPr/>
                      <p:nvPr/>
                    </p:nvSpPr>
                    <p:spPr>
                      <a:xfrm>
                        <a:off x="4512598" y="5474154"/>
                        <a:ext cx="1534244" cy="165982"/>
                      </a:xfrm>
                      <a:prstGeom prst="rect">
                        <a:avLst/>
                      </a:prstGeom>
                      <a:pattFill prst="ltVert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  <a:ln w="952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s-AR"/>
                      </a:p>
                    </p:txBody>
                  </p:sp>
                  <p:sp>
                    <p:nvSpPr>
                      <p:cNvPr id="8" name="7 Rectángulo"/>
                      <p:cNvSpPr/>
                      <p:nvPr/>
                    </p:nvSpPr>
                    <p:spPr>
                      <a:xfrm>
                        <a:off x="4525918" y="5783298"/>
                        <a:ext cx="1534244" cy="165982"/>
                      </a:xfrm>
                      <a:prstGeom prst="rect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s-AR"/>
                      </a:p>
                    </p:txBody>
                  </p:sp>
                  <p:cxnSp>
                    <p:nvCxnSpPr>
                      <p:cNvPr id="110" name="109 Conector recto de flecha"/>
                      <p:cNvCxnSpPr/>
                      <p:nvPr/>
                    </p:nvCxnSpPr>
                    <p:spPr>
                      <a:xfrm>
                        <a:off x="5436096" y="5482185"/>
                        <a:ext cx="13320" cy="143645"/>
                      </a:xfrm>
                      <a:prstGeom prst="straightConnector1">
                        <a:avLst/>
                      </a:prstGeom>
                      <a:ln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3" name="112 Conector recto de flecha"/>
                      <p:cNvCxnSpPr/>
                      <p:nvPr/>
                    </p:nvCxnSpPr>
                    <p:spPr>
                      <a:xfrm>
                        <a:off x="4716016" y="5490159"/>
                        <a:ext cx="13320" cy="143645"/>
                      </a:xfrm>
                      <a:prstGeom prst="straightConnector1">
                        <a:avLst/>
                      </a:prstGeom>
                      <a:ln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4" name="113 Conector recto de flecha"/>
                      <p:cNvCxnSpPr/>
                      <p:nvPr/>
                    </p:nvCxnSpPr>
                    <p:spPr>
                      <a:xfrm>
                        <a:off x="4572000" y="5498044"/>
                        <a:ext cx="13320" cy="143645"/>
                      </a:xfrm>
                      <a:prstGeom prst="straightConnector1">
                        <a:avLst/>
                      </a:prstGeom>
                      <a:ln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6" name="115 Conector recto de flecha"/>
                      <p:cNvCxnSpPr/>
                      <p:nvPr/>
                    </p:nvCxnSpPr>
                    <p:spPr>
                      <a:xfrm>
                        <a:off x="5724128" y="5482185"/>
                        <a:ext cx="13320" cy="151788"/>
                      </a:xfrm>
                      <a:prstGeom prst="straightConnector1">
                        <a:avLst/>
                      </a:prstGeom>
                      <a:ln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7" name="116 Conector recto de flecha"/>
                      <p:cNvCxnSpPr/>
                      <p:nvPr/>
                    </p:nvCxnSpPr>
                    <p:spPr>
                      <a:xfrm flipH="1">
                        <a:off x="4536114" y="5866289"/>
                        <a:ext cx="267288" cy="2906"/>
                      </a:xfrm>
                      <a:prstGeom prst="straightConnector1">
                        <a:avLst/>
                      </a:prstGeom>
                      <a:ln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8" name="117 Conector recto de flecha"/>
                      <p:cNvCxnSpPr/>
                      <p:nvPr/>
                    </p:nvCxnSpPr>
                    <p:spPr>
                      <a:xfrm flipH="1">
                        <a:off x="4874674" y="5871894"/>
                        <a:ext cx="267288" cy="2906"/>
                      </a:xfrm>
                      <a:prstGeom prst="straightConnector1">
                        <a:avLst/>
                      </a:prstGeom>
                      <a:ln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9" name="118 Conector recto de flecha"/>
                      <p:cNvCxnSpPr/>
                      <p:nvPr/>
                    </p:nvCxnSpPr>
                    <p:spPr>
                      <a:xfrm flipH="1">
                        <a:off x="5230444" y="5874800"/>
                        <a:ext cx="267288" cy="2906"/>
                      </a:xfrm>
                      <a:prstGeom prst="straightConnector1">
                        <a:avLst/>
                      </a:prstGeom>
                      <a:ln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0" name="119 Conector recto de flecha"/>
                      <p:cNvCxnSpPr/>
                      <p:nvPr/>
                    </p:nvCxnSpPr>
                    <p:spPr>
                      <a:xfrm flipH="1">
                        <a:off x="5531796" y="5877706"/>
                        <a:ext cx="267288" cy="2906"/>
                      </a:xfrm>
                      <a:prstGeom prst="straightConnector1">
                        <a:avLst/>
                      </a:prstGeom>
                      <a:ln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1" name="120 Conector recto de flecha"/>
                      <p:cNvCxnSpPr>
                        <a:stCxn id="8" idx="3"/>
                      </p:cNvCxnSpPr>
                      <p:nvPr/>
                    </p:nvCxnSpPr>
                    <p:spPr>
                      <a:xfrm flipH="1">
                        <a:off x="5817840" y="5866289"/>
                        <a:ext cx="242322" cy="7058"/>
                      </a:xfrm>
                      <a:prstGeom prst="straightConnector1">
                        <a:avLst/>
                      </a:prstGeom>
                      <a:ln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3" name="122 Conector recto de flecha"/>
                    <p:cNvCxnSpPr/>
                    <p:nvPr/>
                  </p:nvCxnSpPr>
                  <p:spPr>
                    <a:xfrm>
                      <a:off x="5279720" y="5486087"/>
                      <a:ext cx="13320" cy="15178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" name="123 Conector recto de flecha"/>
                    <p:cNvCxnSpPr/>
                    <p:nvPr/>
                  </p:nvCxnSpPr>
                  <p:spPr>
                    <a:xfrm>
                      <a:off x="5148064" y="5477332"/>
                      <a:ext cx="13320" cy="15178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5" name="124 Conector recto de flecha"/>
                    <p:cNvCxnSpPr/>
                    <p:nvPr/>
                  </p:nvCxnSpPr>
                  <p:spPr>
                    <a:xfrm>
                      <a:off x="5008592" y="5485829"/>
                      <a:ext cx="13320" cy="15178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6" name="125 Conector recto de flecha"/>
                    <p:cNvCxnSpPr/>
                    <p:nvPr/>
                  </p:nvCxnSpPr>
                  <p:spPr>
                    <a:xfrm>
                      <a:off x="4861354" y="5477332"/>
                      <a:ext cx="13320" cy="15178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7" name="126 Conector recto de flecha"/>
                    <p:cNvCxnSpPr/>
                    <p:nvPr/>
                  </p:nvCxnSpPr>
                  <p:spPr>
                    <a:xfrm>
                      <a:off x="5577170" y="5486087"/>
                      <a:ext cx="13320" cy="15178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32" name="131 Triángulo isósceles"/>
                    <p:cNvSpPr/>
                    <p:nvPr/>
                  </p:nvSpPr>
                  <p:spPr>
                    <a:xfrm>
                      <a:off x="4394244" y="5965799"/>
                      <a:ext cx="283740" cy="168180"/>
                    </a:xfrm>
                    <a:prstGeom prst="triangle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AR"/>
                    </a:p>
                  </p:txBody>
                </p:sp>
              </p:grpSp>
            </p:grpSp>
            <p:cxnSp>
              <p:nvCxnSpPr>
                <p:cNvPr id="146" name="145 Conector recto de flecha"/>
                <p:cNvCxnSpPr/>
                <p:nvPr/>
              </p:nvCxnSpPr>
              <p:spPr>
                <a:xfrm flipH="1">
                  <a:off x="5851652" y="5509460"/>
                  <a:ext cx="1800" cy="137661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147 Conector recto de flecha"/>
                <p:cNvCxnSpPr/>
                <p:nvPr/>
              </p:nvCxnSpPr>
              <p:spPr>
                <a:xfrm flipH="1">
                  <a:off x="5943287" y="5494192"/>
                  <a:ext cx="1800" cy="137661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3" name="48 Grupo"/>
            <p:cNvGrpSpPr/>
            <p:nvPr/>
          </p:nvGrpSpPr>
          <p:grpSpPr>
            <a:xfrm>
              <a:off x="4404751" y="5997601"/>
              <a:ext cx="889655" cy="599751"/>
              <a:chOff x="0" y="0"/>
              <a:chExt cx="1112520" cy="1001268"/>
            </a:xfrm>
          </p:grpSpPr>
          <p:sp>
            <p:nvSpPr>
              <p:cNvPr id="164" name="46 Cuadro de texto"/>
              <p:cNvSpPr txBox="1"/>
              <p:nvPr/>
            </p:nvSpPr>
            <p:spPr>
              <a:xfrm>
                <a:off x="0" y="0"/>
                <a:ext cx="342900" cy="33528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400">
                    <a:effectLst/>
                    <a:ea typeface="Calibri"/>
                    <a:cs typeface="Times New Roman"/>
                  </a:rPr>
                  <a:t>z</a:t>
                </a:r>
                <a:endParaRPr lang="es-AR" sz="110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65" name="47 Cuadro de texto"/>
              <p:cNvSpPr txBox="1"/>
              <p:nvPr/>
            </p:nvSpPr>
            <p:spPr>
              <a:xfrm>
                <a:off x="769620" y="487680"/>
                <a:ext cx="342900" cy="33528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1400">
                    <a:effectLst/>
                    <a:ea typeface="Calibri"/>
                    <a:cs typeface="Times New Roman"/>
                  </a:rPr>
                  <a:t>y</a:t>
                </a:r>
                <a:endParaRPr lang="es-AR" sz="1100">
                  <a:effectLst/>
                  <a:ea typeface="Calibri"/>
                  <a:cs typeface="Times New Roman"/>
                </a:endParaRPr>
              </a:p>
            </p:txBody>
          </p:sp>
          <p:grpSp>
            <p:nvGrpSpPr>
              <p:cNvPr id="166" name="44 Grupo"/>
              <p:cNvGrpSpPr/>
              <p:nvPr/>
            </p:nvGrpSpPr>
            <p:grpSpPr>
              <a:xfrm>
                <a:off x="0" y="45720"/>
                <a:ext cx="777240" cy="955548"/>
                <a:chOff x="0" y="0"/>
                <a:chExt cx="777240" cy="955548"/>
              </a:xfrm>
            </p:grpSpPr>
            <p:cxnSp>
              <p:nvCxnSpPr>
                <p:cNvPr id="167" name="42 Conector recto de flecha"/>
                <p:cNvCxnSpPr/>
                <p:nvPr/>
              </p:nvCxnSpPr>
              <p:spPr>
                <a:xfrm flipH="1" flipV="1">
                  <a:off x="0" y="0"/>
                  <a:ext cx="769620" cy="762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43 Conector recto de flecha"/>
                <p:cNvCxnSpPr/>
                <p:nvPr/>
              </p:nvCxnSpPr>
              <p:spPr>
                <a:xfrm>
                  <a:off x="777240" y="0"/>
                  <a:ext cx="0" cy="95554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6" name="CuadroTexto 25"/>
          <p:cNvSpPr txBox="1"/>
          <p:nvPr/>
        </p:nvSpPr>
        <p:spPr>
          <a:xfrm>
            <a:off x="5303914" y="1854304"/>
            <a:ext cx="324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rgbClr val="FF0000"/>
                </a:solidFill>
              </a:rPr>
              <a:t>A</a:t>
            </a:r>
            <a:endParaRPr lang="en-US" sz="1200" b="1" dirty="0">
              <a:solidFill>
                <a:srgbClr val="FF0000"/>
              </a:solidFill>
            </a:endParaRPr>
          </a:p>
        </p:txBody>
      </p:sp>
      <p:cxnSp>
        <p:nvCxnSpPr>
          <p:cNvPr id="18" name="Conector recto 17"/>
          <p:cNvCxnSpPr/>
          <p:nvPr/>
        </p:nvCxnSpPr>
        <p:spPr>
          <a:xfrm>
            <a:off x="2848197" y="1398906"/>
            <a:ext cx="0" cy="127944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85" name="CuadroTexto 84"/>
          <p:cNvSpPr txBox="1"/>
          <p:nvPr/>
        </p:nvSpPr>
        <p:spPr>
          <a:xfrm>
            <a:off x="2871114" y="2354172"/>
            <a:ext cx="324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rgbClr val="FF0000"/>
                </a:solidFill>
              </a:rPr>
              <a:t>A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86" name="28 Marcador de contenido"/>
          <p:cNvSpPr txBox="1">
            <a:spLocks/>
          </p:cNvSpPr>
          <p:nvPr/>
        </p:nvSpPr>
        <p:spPr>
          <a:xfrm>
            <a:off x="1443434" y="2832173"/>
            <a:ext cx="7498080" cy="610881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>
              <a:buFont typeface="Wingdings 2"/>
              <a:buNone/>
            </a:pPr>
            <a:r>
              <a:rPr lang="es-AR" sz="3000" dirty="0" smtClean="0"/>
              <a:t>Los cuerpos se deforman</a:t>
            </a:r>
            <a:endParaRPr lang="es-AR" sz="3000" dirty="0"/>
          </a:p>
        </p:txBody>
      </p:sp>
      <p:sp>
        <p:nvSpPr>
          <p:cNvPr id="36" name="CuadroTexto 35"/>
          <p:cNvSpPr txBox="1"/>
          <p:nvPr/>
        </p:nvSpPr>
        <p:spPr>
          <a:xfrm>
            <a:off x="5411754" y="3409465"/>
            <a:ext cx="34087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Las fuerzas interiores se distribuyen de manera tal que al juntar las dos partes, coincidan</a:t>
            </a:r>
            <a:endParaRPr lang="en-US" dirty="0"/>
          </a:p>
        </p:txBody>
      </p:sp>
      <p:grpSp>
        <p:nvGrpSpPr>
          <p:cNvPr id="41" name="Grupo 40"/>
          <p:cNvGrpSpPr/>
          <p:nvPr/>
        </p:nvGrpSpPr>
        <p:grpSpPr>
          <a:xfrm>
            <a:off x="1543725" y="3471831"/>
            <a:ext cx="2169957" cy="565597"/>
            <a:chOff x="1543725" y="3471831"/>
            <a:chExt cx="2169957" cy="565597"/>
          </a:xfrm>
        </p:grpSpPr>
        <p:sp>
          <p:nvSpPr>
            <p:cNvPr id="37" name="Forma libre 36"/>
            <p:cNvSpPr/>
            <p:nvPr/>
          </p:nvSpPr>
          <p:spPr>
            <a:xfrm>
              <a:off x="1691680" y="3699803"/>
              <a:ext cx="1872207" cy="337625"/>
            </a:xfrm>
            <a:custGeom>
              <a:avLst/>
              <a:gdLst>
                <a:gd name="connsiteX0" fmla="*/ 0 w 1688123"/>
                <a:gd name="connsiteY0" fmla="*/ 0 h 337625"/>
                <a:gd name="connsiteX1" fmla="*/ 759655 w 1688123"/>
                <a:gd name="connsiteY1" fmla="*/ 337625 h 337625"/>
                <a:gd name="connsiteX2" fmla="*/ 1688123 w 1688123"/>
                <a:gd name="connsiteY2" fmla="*/ 0 h 33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88123" h="337625">
                  <a:moveTo>
                    <a:pt x="0" y="0"/>
                  </a:moveTo>
                  <a:cubicBezTo>
                    <a:pt x="239150" y="168812"/>
                    <a:pt x="478301" y="337625"/>
                    <a:pt x="759655" y="337625"/>
                  </a:cubicBezTo>
                  <a:cubicBezTo>
                    <a:pt x="1041009" y="337625"/>
                    <a:pt x="1521655" y="72683"/>
                    <a:pt x="1688123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orma libre 102"/>
            <p:cNvSpPr/>
            <p:nvPr/>
          </p:nvSpPr>
          <p:spPr>
            <a:xfrm>
              <a:off x="1800665" y="3471831"/>
              <a:ext cx="1688123" cy="337625"/>
            </a:xfrm>
            <a:custGeom>
              <a:avLst/>
              <a:gdLst>
                <a:gd name="connsiteX0" fmla="*/ 0 w 1688123"/>
                <a:gd name="connsiteY0" fmla="*/ 0 h 337625"/>
                <a:gd name="connsiteX1" fmla="*/ 759655 w 1688123"/>
                <a:gd name="connsiteY1" fmla="*/ 337625 h 337625"/>
                <a:gd name="connsiteX2" fmla="*/ 1688123 w 1688123"/>
                <a:gd name="connsiteY2" fmla="*/ 0 h 33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88123" h="337625">
                  <a:moveTo>
                    <a:pt x="0" y="0"/>
                  </a:moveTo>
                  <a:cubicBezTo>
                    <a:pt x="239150" y="168812"/>
                    <a:pt x="478301" y="337625"/>
                    <a:pt x="759655" y="337625"/>
                  </a:cubicBezTo>
                  <a:cubicBezTo>
                    <a:pt x="1041009" y="337625"/>
                    <a:pt x="1521655" y="72683"/>
                    <a:pt x="1688123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Conector recto 103"/>
            <p:cNvCxnSpPr>
              <a:stCxn id="103" idx="2"/>
            </p:cNvCxnSpPr>
            <p:nvPr/>
          </p:nvCxnSpPr>
          <p:spPr>
            <a:xfrm>
              <a:off x="3488788" y="3471831"/>
              <a:ext cx="79001" cy="246595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ector recto 105"/>
            <p:cNvCxnSpPr>
              <a:stCxn id="103" idx="0"/>
            </p:cNvCxnSpPr>
            <p:nvPr/>
          </p:nvCxnSpPr>
          <p:spPr>
            <a:xfrm flipH="1">
              <a:off x="1687779" y="3471831"/>
              <a:ext cx="112886" cy="223902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131 Triángulo isósceles"/>
            <p:cNvSpPr/>
            <p:nvPr/>
          </p:nvSpPr>
          <p:spPr>
            <a:xfrm>
              <a:off x="1543725" y="3736634"/>
              <a:ext cx="283740" cy="168180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137" name="129 Conector recto"/>
            <p:cNvCxnSpPr/>
            <p:nvPr/>
          </p:nvCxnSpPr>
          <p:spPr>
            <a:xfrm>
              <a:off x="3433767" y="3958979"/>
              <a:ext cx="269167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130 Triángulo isósceles"/>
            <p:cNvSpPr/>
            <p:nvPr/>
          </p:nvSpPr>
          <p:spPr>
            <a:xfrm>
              <a:off x="3444515" y="3728663"/>
              <a:ext cx="269167" cy="138214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49" name="Grupo 48"/>
          <p:cNvGrpSpPr/>
          <p:nvPr/>
        </p:nvGrpSpPr>
        <p:grpSpPr>
          <a:xfrm>
            <a:off x="3420206" y="4813949"/>
            <a:ext cx="999718" cy="796709"/>
            <a:chOff x="3966539" y="4581128"/>
            <a:chExt cx="999718" cy="796709"/>
          </a:xfrm>
        </p:grpSpPr>
        <p:sp>
          <p:nvSpPr>
            <p:cNvPr id="43" name="Forma libre 42"/>
            <p:cNvSpPr/>
            <p:nvPr/>
          </p:nvSpPr>
          <p:spPr>
            <a:xfrm>
              <a:off x="4070211" y="4892297"/>
              <a:ext cx="877962" cy="485540"/>
            </a:xfrm>
            <a:custGeom>
              <a:avLst/>
              <a:gdLst>
                <a:gd name="connsiteX0" fmla="*/ 0 w 523875"/>
                <a:gd name="connsiteY0" fmla="*/ 219075 h 219075"/>
                <a:gd name="connsiteX1" fmla="*/ 295275 w 523875"/>
                <a:gd name="connsiteY1" fmla="*/ 171450 h 219075"/>
                <a:gd name="connsiteX2" fmla="*/ 523875 w 523875"/>
                <a:gd name="connsiteY2" fmla="*/ 0 h 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219075">
                  <a:moveTo>
                    <a:pt x="0" y="219075"/>
                  </a:moveTo>
                  <a:cubicBezTo>
                    <a:pt x="103981" y="213518"/>
                    <a:pt x="207963" y="207962"/>
                    <a:pt x="295275" y="171450"/>
                  </a:cubicBezTo>
                  <a:cubicBezTo>
                    <a:pt x="382587" y="134938"/>
                    <a:pt x="453231" y="67469"/>
                    <a:pt x="523875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Forma libre 146"/>
            <p:cNvSpPr/>
            <p:nvPr/>
          </p:nvSpPr>
          <p:spPr>
            <a:xfrm>
              <a:off x="3966539" y="4581128"/>
              <a:ext cx="707893" cy="426715"/>
            </a:xfrm>
            <a:custGeom>
              <a:avLst/>
              <a:gdLst>
                <a:gd name="connsiteX0" fmla="*/ 0 w 523875"/>
                <a:gd name="connsiteY0" fmla="*/ 219075 h 219075"/>
                <a:gd name="connsiteX1" fmla="*/ 295275 w 523875"/>
                <a:gd name="connsiteY1" fmla="*/ 171450 h 219075"/>
                <a:gd name="connsiteX2" fmla="*/ 523875 w 523875"/>
                <a:gd name="connsiteY2" fmla="*/ 0 h 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219075">
                  <a:moveTo>
                    <a:pt x="0" y="219075"/>
                  </a:moveTo>
                  <a:cubicBezTo>
                    <a:pt x="103981" y="213518"/>
                    <a:pt x="207963" y="207962"/>
                    <a:pt x="295275" y="171450"/>
                  </a:cubicBezTo>
                  <a:cubicBezTo>
                    <a:pt x="382587" y="134938"/>
                    <a:pt x="453231" y="67469"/>
                    <a:pt x="523875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8" name="Conector recto 157"/>
            <p:cNvCxnSpPr>
              <a:stCxn id="147" idx="2"/>
            </p:cNvCxnSpPr>
            <p:nvPr/>
          </p:nvCxnSpPr>
          <p:spPr>
            <a:xfrm>
              <a:off x="4674432" y="4581128"/>
              <a:ext cx="291825" cy="311169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9" name="Conector recto 168"/>
          <p:cNvCxnSpPr>
            <a:stCxn id="147" idx="2"/>
          </p:cNvCxnSpPr>
          <p:nvPr/>
        </p:nvCxnSpPr>
        <p:spPr>
          <a:xfrm flipV="1">
            <a:off x="4128099" y="4465348"/>
            <a:ext cx="0" cy="348601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ector recto 169"/>
          <p:cNvCxnSpPr/>
          <p:nvPr/>
        </p:nvCxnSpPr>
        <p:spPr>
          <a:xfrm flipV="1">
            <a:off x="4401840" y="4765268"/>
            <a:ext cx="0" cy="35985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ector recto 170"/>
          <p:cNvCxnSpPr/>
          <p:nvPr/>
        </p:nvCxnSpPr>
        <p:spPr>
          <a:xfrm>
            <a:off x="4128099" y="4465348"/>
            <a:ext cx="291825" cy="311169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Forma libre 171"/>
          <p:cNvSpPr/>
          <p:nvPr/>
        </p:nvSpPr>
        <p:spPr>
          <a:xfrm>
            <a:off x="3385975" y="4487027"/>
            <a:ext cx="707893" cy="426715"/>
          </a:xfrm>
          <a:custGeom>
            <a:avLst/>
            <a:gdLst>
              <a:gd name="connsiteX0" fmla="*/ 0 w 523875"/>
              <a:gd name="connsiteY0" fmla="*/ 219075 h 219075"/>
              <a:gd name="connsiteX1" fmla="*/ 295275 w 523875"/>
              <a:gd name="connsiteY1" fmla="*/ 171450 h 219075"/>
              <a:gd name="connsiteX2" fmla="*/ 523875 w 523875"/>
              <a:gd name="connsiteY2" fmla="*/ 0 h 219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3875" h="219075">
                <a:moveTo>
                  <a:pt x="0" y="219075"/>
                </a:moveTo>
                <a:cubicBezTo>
                  <a:pt x="103981" y="213518"/>
                  <a:pt x="207963" y="207962"/>
                  <a:pt x="295275" y="171450"/>
                </a:cubicBezTo>
                <a:cubicBezTo>
                  <a:pt x="382587" y="134938"/>
                  <a:pt x="453231" y="67469"/>
                  <a:pt x="52387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158 Flecha circular"/>
          <p:cNvSpPr/>
          <p:nvPr/>
        </p:nvSpPr>
        <p:spPr>
          <a:xfrm rot="14365692" flipV="1">
            <a:off x="3989435" y="4083039"/>
            <a:ext cx="1107910" cy="1071095"/>
          </a:xfrm>
          <a:prstGeom prst="circularArrow">
            <a:avLst>
              <a:gd name="adj1" fmla="val 0"/>
              <a:gd name="adj2" fmla="val 1142319"/>
              <a:gd name="adj3" fmla="val 20457641"/>
              <a:gd name="adj4" fmla="val 11937426"/>
              <a:gd name="adj5" fmla="val 1054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cxnSp>
        <p:nvCxnSpPr>
          <p:cNvPr id="174" name="151 Conector recto de flecha"/>
          <p:cNvCxnSpPr/>
          <p:nvPr/>
        </p:nvCxnSpPr>
        <p:spPr>
          <a:xfrm>
            <a:off x="4225701" y="4756101"/>
            <a:ext cx="470881" cy="406449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152 CuadroTexto"/>
          <p:cNvSpPr txBox="1"/>
          <p:nvPr/>
        </p:nvSpPr>
        <p:spPr>
          <a:xfrm>
            <a:off x="4696582" y="5032642"/>
            <a:ext cx="4608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Q</a:t>
            </a:r>
            <a:endParaRPr lang="es-AR" sz="1600" dirty="0"/>
          </a:p>
        </p:txBody>
      </p:sp>
      <p:cxnSp>
        <p:nvCxnSpPr>
          <p:cNvPr id="176" name="143 Conector recto de flecha"/>
          <p:cNvCxnSpPr/>
          <p:nvPr/>
        </p:nvCxnSpPr>
        <p:spPr>
          <a:xfrm flipH="1">
            <a:off x="4238744" y="4392352"/>
            <a:ext cx="235454" cy="35244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30 CuadroTexto"/>
          <p:cNvSpPr txBox="1"/>
          <p:nvPr/>
        </p:nvSpPr>
        <p:spPr>
          <a:xfrm>
            <a:off x="4013333" y="4174738"/>
            <a:ext cx="4608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N</a:t>
            </a:r>
            <a:endParaRPr lang="es-AR" sz="1600" dirty="0"/>
          </a:p>
        </p:txBody>
      </p:sp>
      <p:sp>
        <p:nvSpPr>
          <p:cNvPr id="178" name="160 CuadroTexto"/>
          <p:cNvSpPr txBox="1"/>
          <p:nvPr/>
        </p:nvSpPr>
        <p:spPr>
          <a:xfrm>
            <a:off x="4769377" y="3943113"/>
            <a:ext cx="385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M</a:t>
            </a:r>
            <a:endParaRPr lang="es-AR" sz="1600" dirty="0"/>
          </a:p>
        </p:txBody>
      </p:sp>
      <p:sp>
        <p:nvSpPr>
          <p:cNvPr id="179" name="CuadroTexto 178"/>
          <p:cNvSpPr txBox="1"/>
          <p:nvPr/>
        </p:nvSpPr>
        <p:spPr>
          <a:xfrm>
            <a:off x="5401010" y="4795659"/>
            <a:ext cx="2832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COMPATIBILIDAD DE LAS DEFORMACIONES</a:t>
            </a:r>
            <a:endParaRPr lang="en-US" b="1" dirty="0"/>
          </a:p>
        </p:txBody>
      </p:sp>
      <p:sp>
        <p:nvSpPr>
          <p:cNvPr id="180" name="CuadroTexto 179"/>
          <p:cNvSpPr txBox="1"/>
          <p:nvPr/>
        </p:nvSpPr>
        <p:spPr>
          <a:xfrm>
            <a:off x="1571871" y="6002780"/>
            <a:ext cx="66725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Hay un único sistema de fuerzas exteriores que cumpla con la condición de equilibrio y compatibilidad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83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85" grpId="0"/>
      <p:bldP spid="86" grpId="0"/>
      <p:bldP spid="36" grpId="0"/>
      <p:bldP spid="172" grpId="0" animBg="1"/>
      <p:bldP spid="173" grpId="0" animBg="1"/>
      <p:bldP spid="175" grpId="0"/>
      <p:bldP spid="177" grpId="0"/>
      <p:bldP spid="178" grpId="0"/>
      <p:bldP spid="179" grpId="0"/>
      <p:bldP spid="1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2 Marcador de contenido"/>
          <p:cNvSpPr txBox="1">
            <a:spLocks/>
          </p:cNvSpPr>
          <p:nvPr/>
        </p:nvSpPr>
        <p:spPr>
          <a:xfrm>
            <a:off x="1435028" y="4079018"/>
            <a:ext cx="7498080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>
              <a:buFont typeface="Wingdings 2"/>
              <a:buNone/>
            </a:pPr>
            <a:r>
              <a:rPr lang="es-AR" sz="2000" b="1" dirty="0" smtClean="0"/>
              <a:t>COMPONENTES DE LA TENSION</a:t>
            </a:r>
          </a:p>
          <a:p>
            <a:pPr marL="82296" indent="0">
              <a:buFont typeface="Wingdings 2"/>
              <a:buNone/>
            </a:pPr>
            <a:endParaRPr lang="es-AR" sz="2000" b="1" dirty="0"/>
          </a:p>
          <a:p>
            <a:pPr marL="82296" indent="0">
              <a:buFont typeface="Wingdings 2"/>
              <a:buNone/>
            </a:pPr>
            <a:endParaRPr lang="es-AR" sz="2000" b="1" dirty="0" smtClean="0"/>
          </a:p>
          <a:p>
            <a:pPr marL="82296" indent="0">
              <a:buFont typeface="Wingdings 2"/>
              <a:buNone/>
            </a:pPr>
            <a:endParaRPr lang="es-AR" sz="2000" b="1" dirty="0" smtClean="0"/>
          </a:p>
          <a:p>
            <a:pPr marL="285750" indent="-285750">
              <a:buFont typeface="Arial" pitchFamily="34" charset="0"/>
              <a:buChar char="•"/>
            </a:pPr>
            <a:endParaRPr lang="es-AR" sz="2000" dirty="0"/>
          </a:p>
          <a:p>
            <a:pPr marL="288000" indent="0">
              <a:buFont typeface="Wingdings 2"/>
              <a:buNone/>
            </a:pPr>
            <a:endParaRPr lang="es-AR" sz="2000" b="1" dirty="0"/>
          </a:p>
        </p:txBody>
      </p:sp>
      <p:cxnSp>
        <p:nvCxnSpPr>
          <p:cNvPr id="82" name="81 Conector recto de flecha"/>
          <p:cNvCxnSpPr/>
          <p:nvPr/>
        </p:nvCxnSpPr>
        <p:spPr>
          <a:xfrm flipH="1">
            <a:off x="5364088" y="5061000"/>
            <a:ext cx="12207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1435028" y="898938"/>
                <a:ext cx="7498080" cy="3024336"/>
              </a:xfrm>
            </p:spPr>
            <p:txBody>
              <a:bodyPr>
                <a:normAutofit/>
              </a:bodyPr>
              <a:lstStyle/>
              <a:p>
                <a:pPr marL="402336" lvl="1" indent="0">
                  <a:buNone/>
                </a:pPr>
                <a:endParaRPr lang="es-AR" sz="2000" dirty="0" smtClean="0"/>
              </a:p>
              <a:p>
                <a:pPr marL="82296" indent="0">
                  <a:buNone/>
                </a:pPr>
                <a:r>
                  <a:rPr lang="es-AR" sz="2000" b="1" dirty="0" smtClean="0"/>
                  <a:t>TENSION: </a:t>
                </a:r>
              </a:p>
              <a:p>
                <a:r>
                  <a:rPr lang="es-AR" sz="2000" b="1" dirty="0" smtClean="0"/>
                  <a:t>Intensidad de la Ley de Distribución de las fuerzas interiores.            </a:t>
                </a:r>
              </a:p>
              <a:p>
                <a:pPr marL="82296" indent="0">
                  <a:buNone/>
                </a:pPr>
                <a:r>
                  <a:rPr lang="es-AR" sz="2000" b="1" dirty="0" smtClean="0"/>
                  <a:t>  </a:t>
                </a:r>
                <a14:m>
                  <m:oMath xmlns:m="http://schemas.openxmlformats.org/officeDocument/2006/math">
                    <m:r>
                      <a:rPr lang="es-AR" sz="2000" b="1" i="1" smtClean="0">
                        <a:latin typeface="Cambria Math"/>
                        <a:ea typeface="Cambria Math"/>
                      </a:rPr>
                      <m:t>𝝆</m:t>
                    </m:r>
                  </m:oMath>
                </a14:m>
                <a:r>
                  <a:rPr lang="es-AR" sz="2000" b="1" dirty="0" smtClean="0"/>
                  <a:t>=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s-AR" sz="2000" b="1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s-AR" sz="2000" b="1" i="1" dirty="0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s-AR" sz="2000" b="0" i="0" dirty="0" smtClean="0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s-AR" sz="2000" b="0" i="1" dirty="0" smtClean="0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r>
                              <a:rPr lang="es-AR" sz="2000" b="1" i="1" dirty="0" smtClean="0">
                                <a:latin typeface="Cambria Math"/>
                                <a:ea typeface="Cambria Math"/>
                              </a:rPr>
                              <m:t>𝑨</m:t>
                            </m:r>
                            <m:r>
                              <a:rPr lang="es-AR" sz="2000" b="1" i="1" dirty="0" smtClean="0">
                                <a:latin typeface="Cambria Math"/>
                                <a:ea typeface="Cambria Math"/>
                              </a:rPr>
                              <m:t>→</m:t>
                            </m:r>
                            <m:r>
                              <a:rPr lang="es-AR" sz="2000" b="1" i="1" dirty="0" smtClean="0">
                                <a:latin typeface="Cambria Math"/>
                                <a:ea typeface="Cambria Math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s-AR" sz="2000" b="1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AR" sz="2000" b="1" i="1" dirty="0" smtClean="0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r>
                              <a:rPr lang="es-AR" sz="2000" b="1" i="1" dirty="0" smtClean="0">
                                <a:latin typeface="Cambria Math"/>
                                <a:ea typeface="Cambria Math"/>
                              </a:rPr>
                              <m:t>𝑭</m:t>
                            </m:r>
                          </m:num>
                          <m:den>
                            <m:r>
                              <a:rPr lang="es-AR" sz="2000" b="1" i="1" dirty="0" smtClean="0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r>
                              <a:rPr lang="es-AR" sz="2000" b="1" i="1" dirty="0" smtClean="0">
                                <a:latin typeface="Cambria Math"/>
                                <a:ea typeface="Cambria Math"/>
                              </a:rPr>
                              <m:t>𝑨</m:t>
                            </m:r>
                          </m:den>
                        </m:f>
                      </m:e>
                    </m:func>
                  </m:oMath>
                </a14:m>
                <a:r>
                  <a:rPr lang="es-AR" sz="2000" b="1" dirty="0" smtClean="0"/>
                  <a:t>    TENSION  </a:t>
                </a:r>
                <a:endParaRPr lang="es-AR" sz="2000" b="1" dirty="0"/>
              </a:p>
              <a:p>
                <a:pPr marL="288000" indent="0">
                  <a:buNone/>
                </a:pPr>
                <a:endParaRPr lang="es-AR" sz="2000" b="1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028" y="898938"/>
                <a:ext cx="7498080" cy="3024336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TENSIONES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/>
            </p:nvSpPr>
            <p:spPr>
              <a:xfrm>
                <a:off x="1547664" y="3212976"/>
                <a:ext cx="727280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AR" sz="1600" b="1" i="1" dirty="0">
                        <a:latin typeface="Cambria Math"/>
                        <a:ea typeface="Cambria Math"/>
                      </a:rPr>
                      <m:t>∆</m:t>
                    </m:r>
                    <m:r>
                      <a:rPr lang="es-AR" sz="1600" b="1" i="1" dirty="0">
                        <a:latin typeface="Cambria Math"/>
                        <a:ea typeface="Cambria Math"/>
                      </a:rPr>
                      <m:t>𝑭</m:t>
                    </m:r>
                  </m:oMath>
                </a14:m>
                <a:r>
                  <a:rPr lang="es-AR" sz="1600" b="1" dirty="0"/>
                  <a:t>: Fuerza Interior en el entorno de un punto </a:t>
                </a:r>
                <a:r>
                  <a:rPr lang="es-AR" sz="1600" b="1" dirty="0" smtClean="0"/>
                  <a:t>(O) de </a:t>
                </a:r>
                <a:r>
                  <a:rPr lang="es-AR" sz="1600" b="1" dirty="0"/>
                  <a:t>la </a:t>
                </a:r>
                <a:r>
                  <a:rPr lang="es-AR" sz="1600" b="1" dirty="0" smtClean="0"/>
                  <a:t>sección </a:t>
                </a:r>
                <a:r>
                  <a:rPr lang="es-AR" sz="1600" b="1" dirty="0"/>
                  <a:t>de un </a:t>
                </a:r>
                <a:r>
                  <a:rPr lang="es-AR" sz="1600" b="1" dirty="0" smtClean="0"/>
                  <a:t>cuerpo</a:t>
                </a:r>
              </a:p>
              <a:p>
                <a:r>
                  <a:rPr lang="es-AR" sz="1600" b="1" dirty="0" smtClean="0">
                    <a:sym typeface="Symbol"/>
                  </a:rPr>
                  <a:t>A: Área elemental de la Sección</a:t>
                </a:r>
                <a:endParaRPr lang="es-AR" sz="1600" b="1" dirty="0" smtClean="0"/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3212976"/>
                <a:ext cx="7272808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503" t="-2206" b="-882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49 Grupo"/>
          <p:cNvGrpSpPr/>
          <p:nvPr/>
        </p:nvGrpSpPr>
        <p:grpSpPr>
          <a:xfrm>
            <a:off x="5654282" y="2187159"/>
            <a:ext cx="1576203" cy="736630"/>
            <a:chOff x="1259632" y="2836386"/>
            <a:chExt cx="1576203" cy="736630"/>
          </a:xfrm>
        </p:grpSpPr>
        <p:sp>
          <p:nvSpPr>
            <p:cNvPr id="6" name="5 Almacenamiento de acceso directo"/>
            <p:cNvSpPr/>
            <p:nvPr/>
          </p:nvSpPr>
          <p:spPr>
            <a:xfrm rot="10800000">
              <a:off x="1691680" y="2836386"/>
              <a:ext cx="1144155" cy="736630"/>
            </a:xfrm>
            <a:prstGeom prst="flowChartMagneticDru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6 Paralelogramo"/>
            <p:cNvSpPr/>
            <p:nvPr/>
          </p:nvSpPr>
          <p:spPr>
            <a:xfrm>
              <a:off x="1835696" y="2976264"/>
              <a:ext cx="128052" cy="152291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10" name="9 Conector recto de flecha"/>
            <p:cNvCxnSpPr/>
            <p:nvPr/>
          </p:nvCxnSpPr>
          <p:spPr>
            <a:xfrm flipH="1">
              <a:off x="1491662" y="3052410"/>
              <a:ext cx="408060" cy="15642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10 CuadroTexto"/>
                <p:cNvSpPr txBox="1"/>
                <p:nvPr/>
              </p:nvSpPr>
              <p:spPr>
                <a:xfrm>
                  <a:off x="1259632" y="2836386"/>
                  <a:ext cx="36004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1" i="1" dirty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s-AR" sz="1400" b="1" i="1" dirty="0">
                            <a:latin typeface="Cambria Math"/>
                            <a:ea typeface="Cambria Math"/>
                          </a:rPr>
                          <m:t>𝑭</m:t>
                        </m:r>
                      </m:oMath>
                    </m:oMathPara>
                  </a14:m>
                  <a:endParaRPr lang="es-AR" sz="1400" dirty="0"/>
                </a:p>
              </p:txBody>
            </p:sp>
          </mc:Choice>
          <mc:Fallback xmlns="">
            <p:sp>
              <p:nvSpPr>
                <p:cNvPr id="11" name="10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9632" y="2836386"/>
                  <a:ext cx="360040" cy="30777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5085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11 CuadroTexto"/>
                <p:cNvSpPr txBox="1"/>
                <p:nvPr/>
              </p:nvSpPr>
              <p:spPr>
                <a:xfrm>
                  <a:off x="1995404" y="2848729"/>
                  <a:ext cx="36004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1" i="1" dirty="0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s-AR" sz="1400" b="1" i="1" dirty="0" smtClean="0">
                            <a:latin typeface="Cambria Math"/>
                            <a:ea typeface="Cambria Math"/>
                          </a:rPr>
                          <m:t>𝑨</m:t>
                        </m:r>
                      </m:oMath>
                    </m:oMathPara>
                  </a14:m>
                  <a:endParaRPr lang="es-AR" sz="1400" dirty="0"/>
                </a:p>
              </p:txBody>
            </p:sp>
          </mc:Choice>
          <mc:Fallback xmlns="">
            <p:sp>
              <p:nvSpPr>
                <p:cNvPr id="12" name="1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5404" y="2848729"/>
                  <a:ext cx="360040" cy="30777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3390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12 CuadroTexto"/>
                <p:cNvSpPr txBox="1"/>
                <p:nvPr/>
              </p:nvSpPr>
              <p:spPr>
                <a:xfrm>
                  <a:off x="1704667" y="3052409"/>
                  <a:ext cx="36004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1" i="0" smtClean="0">
                            <a:latin typeface="Cambria Math"/>
                          </a:rPr>
                          <m:t>𝐎</m:t>
                        </m:r>
                      </m:oMath>
                    </m:oMathPara>
                  </a14:m>
                  <a:endParaRPr lang="es-AR" sz="1400" b="1" dirty="0"/>
                </a:p>
              </p:txBody>
            </p:sp>
          </mc:Choice>
          <mc:Fallback xmlns="">
            <p:sp>
              <p:nvSpPr>
                <p:cNvPr id="13" name="12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04667" y="3052409"/>
                  <a:ext cx="360040" cy="30777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7" name="46 Almacenamiento de acceso directo"/>
          <p:cNvSpPr/>
          <p:nvPr/>
        </p:nvSpPr>
        <p:spPr>
          <a:xfrm rot="10800000">
            <a:off x="6434403" y="4692685"/>
            <a:ext cx="1144155" cy="736630"/>
          </a:xfrm>
          <a:prstGeom prst="flowChartMagneticDru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4" name="53 Conector recto de flecha"/>
          <p:cNvCxnSpPr/>
          <p:nvPr/>
        </p:nvCxnSpPr>
        <p:spPr>
          <a:xfrm flipH="1" flipV="1">
            <a:off x="6584884" y="4140696"/>
            <a:ext cx="1" cy="920304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57 CuadroTexto"/>
              <p:cNvSpPr txBox="1"/>
              <p:nvPr/>
            </p:nvSpPr>
            <p:spPr>
              <a:xfrm>
                <a:off x="5722458" y="4770264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</m:t>
                      </m:r>
                      <m:r>
                        <a:rPr lang="es-AR" sz="1400" b="0" i="1" smtClean="0">
                          <a:latin typeface="Cambria Math"/>
                          <a:cs typeface="Syastro" pitchFamily="2" charset="0"/>
                          <a:sym typeface="Symbol"/>
                        </a:rPr>
                        <m:t>𝑧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58" name="5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2458" y="4770264"/>
                <a:ext cx="360040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58 Conector recto de flecha"/>
          <p:cNvCxnSpPr/>
          <p:nvPr/>
        </p:nvCxnSpPr>
        <p:spPr>
          <a:xfrm flipH="1">
            <a:off x="5779810" y="5061000"/>
            <a:ext cx="818768" cy="33193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84 CuadroTexto"/>
              <p:cNvSpPr txBox="1"/>
              <p:nvPr/>
            </p:nvSpPr>
            <p:spPr>
              <a:xfrm>
                <a:off x="5004048" y="4797152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𝑧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5" name="8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4797152"/>
                <a:ext cx="36004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85 CuadroTexto"/>
              <p:cNvSpPr txBox="1"/>
              <p:nvPr/>
            </p:nvSpPr>
            <p:spPr>
              <a:xfrm>
                <a:off x="7006480" y="5437298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6" name="8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6480" y="5437298"/>
                <a:ext cx="360040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86 CuadroTexto"/>
              <p:cNvSpPr txBox="1"/>
              <p:nvPr/>
            </p:nvSpPr>
            <p:spPr>
              <a:xfrm>
                <a:off x="6642623" y="4043973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7" name="8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2623" y="4043973"/>
                <a:ext cx="282624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87 CuadroTexto"/>
              <p:cNvSpPr txBox="1"/>
              <p:nvPr/>
            </p:nvSpPr>
            <p:spPr>
              <a:xfrm>
                <a:off x="5778560" y="5059451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i="1" smtClean="0">
                          <a:latin typeface="Cambria Math"/>
                          <a:ea typeface="Cambria Math"/>
                          <a:cs typeface="Syastro" pitchFamily="2" charset="0"/>
                          <a:sym typeface="Symbol"/>
                        </a:rPr>
                        <m:t>𝛒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88" name="8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560" y="5059451"/>
                <a:ext cx="360040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55 Conector recto de flecha"/>
          <p:cNvCxnSpPr/>
          <p:nvPr/>
        </p:nvCxnSpPr>
        <p:spPr>
          <a:xfrm>
            <a:off x="6584885" y="5061000"/>
            <a:ext cx="499010" cy="663872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/>
          <p:nvPr/>
        </p:nvCxnSpPr>
        <p:spPr>
          <a:xfrm>
            <a:off x="6566608" y="5052308"/>
            <a:ext cx="349686" cy="46587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90 CuadroTexto"/>
              <p:cNvSpPr txBox="1"/>
              <p:nvPr/>
            </p:nvSpPr>
            <p:spPr>
              <a:xfrm>
                <a:off x="6768244" y="5106190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AR" sz="1400" i="1" smtClean="0">
                        <a:latin typeface="Cambria Math"/>
                        <a:cs typeface="Syastro" pitchFamily="2" charset="0"/>
                        <a:sym typeface="Symbol"/>
                      </a:rPr>
                      <m:t></m:t>
                    </m:r>
                  </m:oMath>
                </a14:m>
                <a:r>
                  <a:rPr lang="es-AR" sz="1400" dirty="0" smtClean="0">
                    <a:cs typeface="Syastro" pitchFamily="2" charset="0"/>
                  </a:rPr>
                  <a:t>zx</a:t>
                </a:r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91" name="9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8244" y="5106190"/>
                <a:ext cx="612068" cy="307777"/>
              </a:xfrm>
              <a:prstGeom prst="rect">
                <a:avLst/>
              </a:prstGeom>
              <a:blipFill rotWithShape="1">
                <a:blip r:embed="rId12"/>
                <a:stretch>
                  <a:fillRect t="-2000" b="-2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91 CuadroTexto"/>
              <p:cNvSpPr txBox="1"/>
              <p:nvPr/>
            </p:nvSpPr>
            <p:spPr>
              <a:xfrm>
                <a:off x="6515582" y="4847844"/>
                <a:ext cx="71490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AR" sz="1400" i="1" smtClean="0">
                        <a:latin typeface="Cambria Math"/>
                        <a:cs typeface="Syastro" pitchFamily="2" charset="0"/>
                        <a:sym typeface="Symbol"/>
                      </a:rPr>
                      <m:t></m:t>
                    </m:r>
                  </m:oMath>
                </a14:m>
                <a:r>
                  <a:rPr lang="es-AR" sz="1400" dirty="0" smtClean="0">
                    <a:latin typeface="Calibri" pitchFamily="34" charset="0"/>
                    <a:cs typeface="Calibri" pitchFamily="34" charset="0"/>
                  </a:rPr>
                  <a:t>zy</a:t>
                </a:r>
                <a:endParaRPr lang="es-AR" sz="14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92" name="9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582" y="4847844"/>
                <a:ext cx="714903" cy="307777"/>
              </a:xfrm>
              <a:prstGeom prst="rect">
                <a:avLst/>
              </a:prstGeom>
              <a:blipFill rotWithShape="1">
                <a:blip r:embed="rId13"/>
                <a:stretch>
                  <a:fillRect t="-1961" b="-176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92 Conector recto de flecha"/>
          <p:cNvCxnSpPr/>
          <p:nvPr/>
        </p:nvCxnSpPr>
        <p:spPr>
          <a:xfrm flipH="1">
            <a:off x="5580112" y="5059451"/>
            <a:ext cx="101846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Conector recto de flecha"/>
          <p:cNvCxnSpPr/>
          <p:nvPr/>
        </p:nvCxnSpPr>
        <p:spPr>
          <a:xfrm>
            <a:off x="6584884" y="5078041"/>
            <a:ext cx="13694" cy="31489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104 CuadroTexto"/>
              <p:cNvSpPr txBox="1"/>
              <p:nvPr/>
            </p:nvSpPr>
            <p:spPr>
              <a:xfrm>
                <a:off x="1198062" y="4622595"/>
                <a:ext cx="4392488" cy="1225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s-AR" b="1" dirty="0">
                    <a:sym typeface="Symbol"/>
                  </a:rPr>
                  <a:t>Tension Normal</a:t>
                </a:r>
                <a:r>
                  <a:rPr lang="es-AR" b="1" dirty="0"/>
                  <a:t> (</a:t>
                </a:r>
                <a:r>
                  <a:rPr lang="es-AR" b="1" dirty="0">
                    <a:sym typeface="Symbol"/>
                  </a:rPr>
                  <a:t> Plano Sección)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s-AR" b="1" dirty="0">
                            <a:sym typeface="Symbol"/>
                          </a:rPr>
                          <m:t></m:t>
                        </m:r>
                        <m:r>
                          <m:rPr>
                            <m:nor/>
                          </m:rPr>
                          <a:rPr lang="es-AR" b="1" dirty="0"/>
                          <m:t> </m:t>
                        </m:r>
                      </m:e>
                      <m:sub>
                        <m:r>
                          <a:rPr lang="es-AR" b="1" i="1">
                            <a:latin typeface="Cambria Math"/>
                          </a:rPr>
                          <m:t>𝒛</m:t>
                        </m:r>
                      </m:sub>
                    </m:sSub>
                  </m:oMath>
                </a14:m>
                <a:r>
                  <a:rPr lang="es-AR" b="1" dirty="0"/>
                  <a:t>  </a:t>
                </a:r>
                <a:endParaRPr lang="es-AR" b="1" i="1" dirty="0">
                  <a:latin typeface="Cambria Math"/>
                  <a:ea typeface="Cambria Math"/>
                </a:endParaRP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s-AR" b="1" dirty="0" err="1"/>
                  <a:t>Tension</a:t>
                </a:r>
                <a:r>
                  <a:rPr lang="es-AR" b="1" dirty="0"/>
                  <a:t> </a:t>
                </a:r>
                <a:r>
                  <a:rPr lang="es-AR" b="1" dirty="0" smtClean="0"/>
                  <a:t>Tangencial (Plano Sección):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b="1" i="1" dirty="0">
                            <a:latin typeface="Cambria Math"/>
                            <a:sym typeface="Symbol"/>
                          </a:rPr>
                          <m:t></m:t>
                        </m:r>
                        <m:r>
                          <m:rPr>
                            <m:nor/>
                          </m:rPr>
                          <a:rPr lang="es-AR" b="1" dirty="0"/>
                          <m:t> </m:t>
                        </m:r>
                      </m:e>
                      <m:sub>
                        <m:r>
                          <a:rPr lang="es-AR" b="1" i="1" dirty="0">
                            <a:latin typeface="Cambria Math"/>
                          </a:rPr>
                          <m:t>𝒛</m:t>
                        </m:r>
                        <m:r>
                          <a:rPr lang="es-AR" b="1" i="1">
                            <a:latin typeface="Cambria Math"/>
                          </a:rPr>
                          <m:t>𝒚</m:t>
                        </m:r>
                      </m:sub>
                    </m:sSub>
                  </m:oMath>
                </a14:m>
                <a:r>
                  <a:rPr lang="es-AR" b="1" dirty="0"/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b="1" i="1" dirty="0">
                            <a:latin typeface="Cambria Math"/>
                            <a:sym typeface="Symbol"/>
                          </a:rPr>
                          <m:t></m:t>
                        </m:r>
                        <m:r>
                          <m:rPr>
                            <m:nor/>
                          </m:rPr>
                          <a:rPr lang="es-AR" b="1" dirty="0"/>
                          <m:t> </m:t>
                        </m:r>
                      </m:e>
                      <m:sub>
                        <m:r>
                          <a:rPr lang="es-AR" b="1" i="1">
                            <a:latin typeface="Cambria Math"/>
                          </a:rPr>
                          <m:t>𝒛𝒙</m:t>
                        </m:r>
                      </m:sub>
                    </m:sSub>
                  </m:oMath>
                </a14:m>
                <a:endParaRPr lang="es-AR" dirty="0"/>
              </a:p>
            </p:txBody>
          </p:sp>
        </mc:Choice>
        <mc:Fallback xmlns="">
          <p:sp>
            <p:nvSpPr>
              <p:cNvPr id="105" name="10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8062" y="4622595"/>
                <a:ext cx="4392488" cy="1225785"/>
              </a:xfrm>
              <a:prstGeom prst="rect">
                <a:avLst/>
              </a:prstGeom>
              <a:blipFill>
                <a:blip r:embed="rId14"/>
                <a:stretch>
                  <a:fillRect l="-972" t="-2985" b="-49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/>
          <p:cNvSpPr txBox="1"/>
          <p:nvPr/>
        </p:nvSpPr>
        <p:spPr>
          <a:xfrm>
            <a:off x="1198062" y="6021288"/>
            <a:ext cx="7735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ESTADO TENSIONAL: El conjunto de Tensiones que pasan por los distintos planos que pasan por un punto.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617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84576"/>
          </a:xfrm>
        </p:spPr>
        <p:txBody>
          <a:bodyPr>
            <a:normAutofit/>
          </a:bodyPr>
          <a:lstStyle/>
          <a:p>
            <a:pPr marL="402336" lvl="1" indent="0">
              <a:buNone/>
            </a:pPr>
            <a:endParaRPr lang="es-AR" sz="2000" dirty="0" smtClean="0"/>
          </a:p>
          <a:p>
            <a:pPr marL="82296" indent="0">
              <a:buNone/>
            </a:pPr>
            <a:r>
              <a:rPr lang="es-AR" sz="2000" b="1" dirty="0" smtClean="0"/>
              <a:t>TEOREMA DE CAUCHY</a:t>
            </a:r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/>
          </a:p>
          <a:p>
            <a:pPr marL="82296" indent="0">
              <a:buNone/>
            </a:pPr>
            <a:endParaRPr lang="es-AR" sz="2000" b="1" dirty="0" smtClean="0"/>
          </a:p>
          <a:p>
            <a:pPr marL="82296" indent="0">
              <a:buNone/>
            </a:pPr>
            <a:endParaRPr lang="es-AR" sz="2000" b="1" dirty="0" smtClean="0"/>
          </a:p>
          <a:p>
            <a:r>
              <a:rPr lang="es-AR" sz="2000" b="1" dirty="0" smtClean="0"/>
              <a:t>En dos planos Normales cualesquiera, cuya intersección define una arista, las componentes normales a esta de las tensiones tangenciales que actúan en dichos planos, son de igual intensidad y concurren o se alejan de la arista </a:t>
            </a:r>
            <a:endParaRPr lang="es-AR" sz="2000" b="1" dirty="0"/>
          </a:p>
          <a:p>
            <a:pPr marL="288000" indent="0">
              <a:buNone/>
            </a:pPr>
            <a:endParaRPr lang="es-AR" sz="2000" b="1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effectLst/>
              </a:rPr>
              <a:t>TENSIONES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grpSp>
        <p:nvGrpSpPr>
          <p:cNvPr id="21" name="20 Grupo"/>
          <p:cNvGrpSpPr/>
          <p:nvPr/>
        </p:nvGrpSpPr>
        <p:grpSpPr>
          <a:xfrm>
            <a:off x="3347864" y="2420888"/>
            <a:ext cx="1656184" cy="1584176"/>
            <a:chOff x="3347864" y="2420888"/>
            <a:chExt cx="1656184" cy="1584176"/>
          </a:xfrm>
        </p:grpSpPr>
        <p:sp>
          <p:nvSpPr>
            <p:cNvPr id="5" name="4 Cubo"/>
            <p:cNvSpPr/>
            <p:nvPr/>
          </p:nvSpPr>
          <p:spPr>
            <a:xfrm>
              <a:off x="3347864" y="2420888"/>
              <a:ext cx="1656184" cy="1584176"/>
            </a:xfrm>
            <a:prstGeom prst="cub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14" name="13 Conector recto"/>
            <p:cNvCxnSpPr/>
            <p:nvPr/>
          </p:nvCxnSpPr>
          <p:spPr>
            <a:xfrm flipV="1">
              <a:off x="3347864" y="3573016"/>
              <a:ext cx="432048" cy="43204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 flipV="1">
              <a:off x="3779912" y="2420888"/>
              <a:ext cx="0" cy="1152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36 Conector recto"/>
            <p:cNvCxnSpPr/>
            <p:nvPr/>
          </p:nvCxnSpPr>
          <p:spPr>
            <a:xfrm>
              <a:off x="3779912" y="3573016"/>
              <a:ext cx="122413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22 Conector recto de flecha"/>
          <p:cNvCxnSpPr/>
          <p:nvPr/>
        </p:nvCxnSpPr>
        <p:spPr>
          <a:xfrm flipV="1">
            <a:off x="3779912" y="1844824"/>
            <a:ext cx="0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/>
          <p:nvPr/>
        </p:nvCxnSpPr>
        <p:spPr>
          <a:xfrm>
            <a:off x="3779912" y="3573016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 de flecha"/>
          <p:cNvCxnSpPr/>
          <p:nvPr/>
        </p:nvCxnSpPr>
        <p:spPr>
          <a:xfrm flipH="1">
            <a:off x="2915816" y="3573016"/>
            <a:ext cx="86409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>
            <a:off x="3851920" y="2636912"/>
            <a:ext cx="64807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 de flecha"/>
          <p:cNvCxnSpPr/>
          <p:nvPr/>
        </p:nvCxnSpPr>
        <p:spPr>
          <a:xfrm flipV="1">
            <a:off x="4788024" y="2708920"/>
            <a:ext cx="0" cy="6480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59 CuadroTexto"/>
              <p:cNvSpPr txBox="1"/>
              <p:nvPr/>
            </p:nvSpPr>
            <p:spPr>
              <a:xfrm>
                <a:off x="3851920" y="1842577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𝑧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0" name="5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1842577"/>
                <a:ext cx="282624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60 CuadroTexto"/>
              <p:cNvSpPr txBox="1"/>
              <p:nvPr/>
            </p:nvSpPr>
            <p:spPr>
              <a:xfrm>
                <a:off x="5694724" y="3419127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𝑥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1" name="6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4724" y="3419127"/>
                <a:ext cx="282624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61 CuadroTexto"/>
              <p:cNvSpPr txBox="1"/>
              <p:nvPr/>
            </p:nvSpPr>
            <p:spPr>
              <a:xfrm>
                <a:off x="3065240" y="4283223"/>
                <a:ext cx="2826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  <a:cs typeface="Syastro" pitchFamily="2" charset="0"/>
                        </a:rPr>
                        <m:t>𝑦</m:t>
                      </m:r>
                    </m:oMath>
                  </m:oMathPara>
                </a14:m>
                <a:endParaRPr lang="es-AR" sz="1400" dirty="0">
                  <a:latin typeface="Syastro" pitchFamily="2" charset="0"/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2" name="6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240" y="4283223"/>
                <a:ext cx="282624" cy="307777"/>
              </a:xfrm>
              <a:prstGeom prst="rect">
                <a:avLst/>
              </a:prstGeom>
              <a:blipFill rotWithShape="1">
                <a:blip r:embed="rId4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3" name="62 Conector recto de flecha"/>
          <p:cNvCxnSpPr/>
          <p:nvPr/>
        </p:nvCxnSpPr>
        <p:spPr>
          <a:xfrm>
            <a:off x="3851920" y="3749804"/>
            <a:ext cx="648072" cy="0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 de flecha"/>
          <p:cNvCxnSpPr/>
          <p:nvPr/>
        </p:nvCxnSpPr>
        <p:spPr>
          <a:xfrm flipV="1">
            <a:off x="3576856" y="2924944"/>
            <a:ext cx="0" cy="648072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64 CuadroTexto"/>
              <p:cNvSpPr txBox="1"/>
              <p:nvPr/>
            </p:nvSpPr>
            <p:spPr>
              <a:xfrm>
                <a:off x="4973940" y="2771055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AR" sz="1400" i="1" smtClean="0">
                        <a:latin typeface="Cambria Math"/>
                        <a:cs typeface="Syastro" pitchFamily="2" charset="0"/>
                        <a:sym typeface="Symbol"/>
                      </a:rPr>
                      <m:t></m:t>
                    </m:r>
                  </m:oMath>
                </a14:m>
                <a:r>
                  <a:rPr lang="es-AR" sz="1400" dirty="0" smtClean="0">
                    <a:cs typeface="Syastro" pitchFamily="2" charset="0"/>
                  </a:rPr>
                  <a:t>xz</a:t>
                </a:r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5" name="6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3940" y="2771055"/>
                <a:ext cx="612068" cy="307777"/>
              </a:xfrm>
              <a:prstGeom prst="rect">
                <a:avLst/>
              </a:prstGeom>
              <a:blipFill rotWithShape="1">
                <a:blip r:embed="rId5"/>
                <a:stretch>
                  <a:fillRect t="-2000" b="-2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65 CuadroTexto"/>
              <p:cNvSpPr txBox="1"/>
              <p:nvPr/>
            </p:nvSpPr>
            <p:spPr>
              <a:xfrm>
                <a:off x="4081636" y="2117459"/>
                <a:ext cx="6120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AR" sz="1400" i="1" smtClean="0">
                        <a:latin typeface="Cambria Math"/>
                        <a:cs typeface="Syastro" pitchFamily="2" charset="0"/>
                        <a:sym typeface="Symbol"/>
                      </a:rPr>
                      <m:t></m:t>
                    </m:r>
                  </m:oMath>
                </a14:m>
                <a:r>
                  <a:rPr lang="es-AR" sz="1400" dirty="0" smtClean="0">
                    <a:cs typeface="Syastro" pitchFamily="2" charset="0"/>
                  </a:rPr>
                  <a:t>zx</a:t>
                </a:r>
                <a:endParaRPr lang="es-AR" sz="1400" dirty="0">
                  <a:cs typeface="Syastro" pitchFamily="2" charset="0"/>
                </a:endParaRPr>
              </a:p>
            </p:txBody>
          </p:sp>
        </mc:Choice>
        <mc:Fallback xmlns="">
          <p:sp>
            <p:nvSpPr>
              <p:cNvPr id="66" name="6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1636" y="2117459"/>
                <a:ext cx="612068" cy="307777"/>
              </a:xfrm>
              <a:prstGeom prst="rect">
                <a:avLst/>
              </a:prstGeom>
              <a:blipFill rotWithShape="1">
                <a:blip r:embed="rId6"/>
                <a:stretch>
                  <a:fillRect t="-1961" b="-176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408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o 64"/>
          <p:cNvGrpSpPr/>
          <p:nvPr/>
        </p:nvGrpSpPr>
        <p:grpSpPr>
          <a:xfrm rot="13735340">
            <a:off x="6277657" y="3323380"/>
            <a:ext cx="1219700" cy="9471"/>
            <a:chOff x="5266666" y="2876666"/>
            <a:chExt cx="1219700" cy="9471"/>
          </a:xfrm>
        </p:grpSpPr>
        <p:cxnSp>
          <p:nvCxnSpPr>
            <p:cNvPr id="66" name="92 Conector recto de flecha"/>
            <p:cNvCxnSpPr/>
            <p:nvPr/>
          </p:nvCxnSpPr>
          <p:spPr>
            <a:xfrm flipH="1">
              <a:off x="5445396" y="2876666"/>
              <a:ext cx="1040970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92 Conector recto de flecha"/>
            <p:cNvCxnSpPr/>
            <p:nvPr/>
          </p:nvCxnSpPr>
          <p:spPr>
            <a:xfrm flipH="1">
              <a:off x="5266666" y="2886137"/>
              <a:ext cx="501096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upo 61"/>
          <p:cNvGrpSpPr/>
          <p:nvPr/>
        </p:nvGrpSpPr>
        <p:grpSpPr>
          <a:xfrm rot="16200000">
            <a:off x="5895626" y="3523469"/>
            <a:ext cx="1219700" cy="9471"/>
            <a:chOff x="5266666" y="2876666"/>
            <a:chExt cx="1219700" cy="9471"/>
          </a:xfrm>
        </p:grpSpPr>
        <p:cxnSp>
          <p:nvCxnSpPr>
            <p:cNvPr id="63" name="92 Conector recto de flecha"/>
            <p:cNvCxnSpPr/>
            <p:nvPr/>
          </p:nvCxnSpPr>
          <p:spPr>
            <a:xfrm flipH="1">
              <a:off x="5445396" y="2876666"/>
              <a:ext cx="1040970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92 Conector recto de flecha"/>
            <p:cNvCxnSpPr/>
            <p:nvPr/>
          </p:nvCxnSpPr>
          <p:spPr>
            <a:xfrm flipH="1">
              <a:off x="5266666" y="2886137"/>
              <a:ext cx="501096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upo 29"/>
          <p:cNvGrpSpPr/>
          <p:nvPr/>
        </p:nvGrpSpPr>
        <p:grpSpPr>
          <a:xfrm>
            <a:off x="5266666" y="2876666"/>
            <a:ext cx="1219700" cy="9471"/>
            <a:chOff x="5266666" y="2876666"/>
            <a:chExt cx="1219700" cy="9471"/>
          </a:xfrm>
        </p:grpSpPr>
        <p:cxnSp>
          <p:nvCxnSpPr>
            <p:cNvPr id="44" name="92 Conector recto de flecha"/>
            <p:cNvCxnSpPr/>
            <p:nvPr/>
          </p:nvCxnSpPr>
          <p:spPr>
            <a:xfrm flipH="1">
              <a:off x="5445396" y="2876666"/>
              <a:ext cx="1040970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92 Conector recto de flecha"/>
            <p:cNvCxnSpPr/>
            <p:nvPr/>
          </p:nvCxnSpPr>
          <p:spPr>
            <a:xfrm flipH="1">
              <a:off x="5266666" y="2886137"/>
              <a:ext cx="501096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2 Marcador de contenido"/>
              <p:cNvSpPr txBox="1">
                <a:spLocks/>
              </p:cNvSpPr>
              <p:nvPr/>
            </p:nvSpPr>
            <p:spPr>
              <a:xfrm>
                <a:off x="1086406" y="1235406"/>
                <a:ext cx="3674549" cy="702942"/>
              </a:xfrm>
              <a:prstGeom prst="rect">
                <a:avLst/>
              </a:prstGeom>
            </p:spPr>
            <p:txBody>
              <a:bodyPr>
                <a:normAutofit fontScale="92500" lnSpcReduction="10000"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/>
                <a:r>
                  <a:rPr lang="es-AR" sz="2000" b="1" dirty="0" smtClean="0"/>
                  <a:t>En un </a:t>
                </a:r>
                <a:r>
                  <a:rPr lang="es-AR" sz="2000" b="1" dirty="0" smtClean="0">
                    <a:latin typeface="Symbol" panose="05050102010706020507" pitchFamily="18" charset="2"/>
                  </a:rPr>
                  <a:t>D</a:t>
                </a:r>
                <a:r>
                  <a:rPr lang="es-AR" sz="2000" b="1" dirty="0" smtClean="0"/>
                  <a:t>A:  </a:t>
                </a:r>
                <a:r>
                  <a:rPr lang="es-AR" sz="2000" b="1" dirty="0" err="1" smtClean="0"/>
                  <a:t>Tension</a:t>
                </a:r>
                <a:r>
                  <a:rPr lang="es-AR" sz="2000" b="1" dirty="0" smtClean="0"/>
                  <a:t> </a:t>
                </a:r>
                <a14:m>
                  <m:oMath xmlns:m="http://schemas.openxmlformats.org/officeDocument/2006/math">
                    <m:r>
                      <a:rPr lang="es-AR" sz="2000" i="1">
                        <a:latin typeface="Cambria Math"/>
                        <a:ea typeface="Cambria Math"/>
                        <a:cs typeface="Syastro" pitchFamily="2" charset="0"/>
                        <a:sym typeface="Symbol"/>
                      </a:rPr>
                      <m:t>𝛒</m:t>
                    </m:r>
                  </m:oMath>
                </a14:m>
                <a:endParaRPr lang="es-MX" sz="2000" dirty="0" smtClean="0">
                  <a:ea typeface="Cambria Math"/>
                  <a:cs typeface="Syastro" pitchFamily="2" charset="0"/>
                  <a:sym typeface="Symbol"/>
                </a:endParaRPr>
              </a:p>
              <a:p>
                <a:pPr/>
                <a:r>
                  <a:rPr lang="es-AR" sz="2000" dirty="0" smtClean="0">
                    <a:cs typeface="Syastro" pitchFamily="2" charset="0"/>
                  </a:rPr>
                  <a:t>Con sus componentes:</a:t>
                </a:r>
                <a:endParaRPr lang="es-AR" sz="2000" dirty="0">
                  <a:cs typeface="Syastro" pitchFamily="2" charset="0"/>
                </a:endParaRPr>
              </a:p>
              <a:p>
                <a:pPr marL="82296" indent="0">
                  <a:buFont typeface="Wingdings 2"/>
                  <a:buNone/>
                </a:pPr>
                <a:endParaRPr lang="es-AR" sz="2000" b="1" dirty="0"/>
              </a:p>
              <a:p>
                <a:pPr marL="288000" indent="0">
                  <a:buFont typeface="Wingdings 2"/>
                  <a:buNone/>
                </a:pPr>
                <a:endParaRPr lang="es-AR" sz="900" b="1" dirty="0"/>
              </a:p>
            </p:txBody>
          </p:sp>
        </mc:Choice>
        <mc:Fallback>
          <p:sp>
            <p:nvSpPr>
              <p:cNvPr id="51" name="2 Marcador de contenid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406" y="1235406"/>
                <a:ext cx="3674549" cy="702942"/>
              </a:xfrm>
              <a:prstGeom prst="rect">
                <a:avLst/>
              </a:prstGeom>
              <a:blipFill>
                <a:blip r:embed="rId2"/>
                <a:stretch>
                  <a:fillRect t="-9565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u="sng" dirty="0" smtClean="0">
                <a:effectLst/>
              </a:rPr>
              <a:t>EQUILIBRIO INTERNO 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grpSp>
        <p:nvGrpSpPr>
          <p:cNvPr id="18" name="Grupo 17"/>
          <p:cNvGrpSpPr/>
          <p:nvPr/>
        </p:nvGrpSpPr>
        <p:grpSpPr>
          <a:xfrm>
            <a:off x="4860032" y="986871"/>
            <a:ext cx="3024335" cy="2944486"/>
            <a:chOff x="5004048" y="4043973"/>
            <a:chExt cx="3024335" cy="2944486"/>
          </a:xfrm>
        </p:grpSpPr>
        <p:cxnSp>
          <p:nvCxnSpPr>
            <p:cNvPr id="82" name="81 Conector recto de flecha"/>
            <p:cNvCxnSpPr/>
            <p:nvPr/>
          </p:nvCxnSpPr>
          <p:spPr>
            <a:xfrm flipH="1">
              <a:off x="5364088" y="5061000"/>
              <a:ext cx="122079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5" name="84 CuadroTexto"/>
                <p:cNvSpPr txBox="1"/>
                <p:nvPr/>
              </p:nvSpPr>
              <p:spPr>
                <a:xfrm>
                  <a:off x="5004048" y="4797152"/>
                  <a:ext cx="36004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sz="1400" b="0" i="1" smtClean="0">
                            <a:latin typeface="Cambria Math"/>
                            <a:cs typeface="Syastro" pitchFamily="2" charset="0"/>
                          </a:rPr>
                          <m:t>𝑧</m:t>
                        </m:r>
                      </m:oMath>
                    </m:oMathPara>
                  </a14:m>
                  <a:endParaRPr lang="es-AR" sz="1400" dirty="0">
                    <a:latin typeface="Syastro" pitchFamily="2" charset="0"/>
                    <a:cs typeface="Syastro" pitchFamily="2" charset="0"/>
                  </a:endParaRPr>
                </a:p>
              </p:txBody>
            </p:sp>
          </mc:Choice>
          <mc:Fallback>
            <p:sp>
              <p:nvSpPr>
                <p:cNvPr id="85" name="84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04048" y="4797152"/>
                  <a:ext cx="360040" cy="30777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7" name="Grupo 16"/>
            <p:cNvGrpSpPr/>
            <p:nvPr/>
          </p:nvGrpSpPr>
          <p:grpSpPr>
            <a:xfrm>
              <a:off x="5589412" y="4043973"/>
              <a:ext cx="2438971" cy="2944486"/>
              <a:chOff x="5589412" y="4043973"/>
              <a:chExt cx="2438971" cy="2944486"/>
            </a:xfrm>
          </p:grpSpPr>
          <p:cxnSp>
            <p:nvCxnSpPr>
              <p:cNvPr id="54" name="53 Conector recto de flecha"/>
              <p:cNvCxnSpPr/>
              <p:nvPr/>
            </p:nvCxnSpPr>
            <p:spPr>
              <a:xfrm flipH="1" flipV="1">
                <a:off x="6584884" y="4140696"/>
                <a:ext cx="1" cy="920304"/>
              </a:xfrm>
              <a:prstGeom prst="straightConnector1">
                <a:avLst/>
              </a:prstGeom>
              <a:ln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6" name="85 CuadroTexto"/>
                  <p:cNvSpPr txBox="1"/>
                  <p:nvPr/>
                </p:nvSpPr>
                <p:spPr>
                  <a:xfrm>
                    <a:off x="7006480" y="5437298"/>
                    <a:ext cx="36004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𝑥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>
              <p:sp>
                <p:nvSpPr>
                  <p:cNvPr id="86" name="85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06480" y="5437298"/>
                    <a:ext cx="360040" cy="307777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7" name="86 CuadroTexto"/>
                  <p:cNvSpPr txBox="1"/>
                  <p:nvPr/>
                </p:nvSpPr>
                <p:spPr>
                  <a:xfrm>
                    <a:off x="6642623" y="4043973"/>
                    <a:ext cx="282624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AR" sz="1400" b="0" i="1" smtClean="0">
                              <a:latin typeface="Cambria Math"/>
                              <a:cs typeface="Syastro" pitchFamily="2" charset="0"/>
                            </a:rPr>
                            <m:t>𝑦</m:t>
                          </m:r>
                        </m:oMath>
                      </m:oMathPara>
                    </a14:m>
                    <a:endParaRPr lang="es-AR" sz="1400" dirty="0">
                      <a:latin typeface="Syastro" pitchFamily="2" charset="0"/>
                      <a:cs typeface="Syastro" pitchFamily="2" charset="0"/>
                    </a:endParaRPr>
                  </a:p>
                </p:txBody>
              </p:sp>
            </mc:Choice>
            <mc:Fallback>
              <p:sp>
                <p:nvSpPr>
                  <p:cNvPr id="87" name="86 CuadroTexto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42623" y="4043973"/>
                    <a:ext cx="282624" cy="30777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2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6" name="55 Conector recto de flecha"/>
              <p:cNvCxnSpPr/>
              <p:nvPr/>
            </p:nvCxnSpPr>
            <p:spPr>
              <a:xfrm>
                <a:off x="6584885" y="5061000"/>
                <a:ext cx="499010" cy="663872"/>
              </a:xfrm>
              <a:prstGeom prst="straightConnector1">
                <a:avLst/>
              </a:prstGeom>
              <a:ln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" name="Grupo 15"/>
              <p:cNvGrpSpPr/>
              <p:nvPr/>
            </p:nvGrpSpPr>
            <p:grpSpPr>
              <a:xfrm>
                <a:off x="5589412" y="4772926"/>
                <a:ext cx="2438971" cy="2215533"/>
                <a:chOff x="5589412" y="4772926"/>
                <a:chExt cx="2438971" cy="2215533"/>
              </a:xfrm>
            </p:grpSpPr>
            <p:grpSp>
              <p:nvGrpSpPr>
                <p:cNvPr id="15" name="Grupo 14"/>
                <p:cNvGrpSpPr/>
                <p:nvPr/>
              </p:nvGrpSpPr>
              <p:grpSpPr>
                <a:xfrm>
                  <a:off x="5589412" y="4772926"/>
                  <a:ext cx="2438971" cy="2215533"/>
                  <a:chOff x="5580112" y="4770264"/>
                  <a:chExt cx="2438971" cy="2215533"/>
                </a:xfrm>
              </p:grpSpPr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58" name="57 CuadroTexto"/>
                      <p:cNvSpPr txBox="1"/>
                      <p:nvPr/>
                    </p:nvSpPr>
                    <p:spPr>
                      <a:xfrm>
                        <a:off x="5722458" y="4770264"/>
                        <a:ext cx="360040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s-AR" sz="1400" i="1" smtClean="0">
                                  <a:latin typeface="Cambria Math"/>
                                  <a:cs typeface="Syastro" pitchFamily="2" charset="0"/>
                                  <a:sym typeface="Symbol"/>
                                </a:rPr>
                                <m:t></m:t>
                              </m:r>
                              <m:r>
                                <a:rPr lang="es-AR" sz="1400" b="0" i="1" smtClean="0">
                                  <a:latin typeface="Cambria Math"/>
                                  <a:cs typeface="Syastro" pitchFamily="2" charset="0"/>
                                  <a:sym typeface="Symbol"/>
                                </a:rPr>
                                <m:t>𝑧</m:t>
                              </m:r>
                            </m:oMath>
                          </m:oMathPara>
                        </a14:m>
                        <a:endParaRPr lang="es-AR" sz="1400" dirty="0">
                          <a:latin typeface="Syastro" pitchFamily="2" charset="0"/>
                          <a:cs typeface="Syastro" pitchFamily="2" charset="0"/>
                        </a:endParaRPr>
                      </a:p>
                    </p:txBody>
                  </p:sp>
                </mc:Choice>
                <mc:Fallback>
                  <p:sp>
                    <p:nvSpPr>
                      <p:cNvPr id="58" name="57 CuadroTexto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722458" y="4770264"/>
                        <a:ext cx="360040" cy="307777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88" name="87 CuadroTexto"/>
                      <p:cNvSpPr txBox="1"/>
                      <p:nvPr/>
                    </p:nvSpPr>
                    <p:spPr>
                      <a:xfrm>
                        <a:off x="5778560" y="5059451"/>
                        <a:ext cx="360040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s-AR" sz="1400" i="1" smtClean="0">
                                  <a:latin typeface="Cambria Math"/>
                                  <a:ea typeface="Cambria Math"/>
                                  <a:cs typeface="Syastro" pitchFamily="2" charset="0"/>
                                  <a:sym typeface="Symbol"/>
                                </a:rPr>
                                <m:t>𝛒</m:t>
                              </m:r>
                            </m:oMath>
                          </m:oMathPara>
                        </a14:m>
                        <a:endParaRPr lang="es-AR" sz="1400" dirty="0">
                          <a:latin typeface="Syastro" pitchFamily="2" charset="0"/>
                          <a:cs typeface="Syastro" pitchFamily="2" charset="0"/>
                        </a:endParaRPr>
                      </a:p>
                    </p:txBody>
                  </p:sp>
                </mc:Choice>
                <mc:Fallback>
                  <p:sp>
                    <p:nvSpPr>
                      <p:cNvPr id="88" name="87 CuadroTexto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778560" y="5059451"/>
                        <a:ext cx="360040" cy="307777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 b="-200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14" name="Grupo 13"/>
                  <p:cNvGrpSpPr/>
                  <p:nvPr/>
                </p:nvGrpSpPr>
                <p:grpSpPr>
                  <a:xfrm>
                    <a:off x="5580112" y="4847843"/>
                    <a:ext cx="2438971" cy="2137954"/>
                    <a:chOff x="5580112" y="4847843"/>
                    <a:chExt cx="2438971" cy="2137954"/>
                  </a:xfrm>
                </p:grpSpPr>
                <p:sp>
                  <p:nvSpPr>
                    <p:cNvPr id="47" name="46 Almacenamiento de acceso directo"/>
                    <p:cNvSpPr/>
                    <p:nvPr/>
                  </p:nvSpPr>
                  <p:spPr>
                    <a:xfrm rot="10800000">
                      <a:off x="6390052" y="4847843"/>
                      <a:ext cx="1629031" cy="2137954"/>
                    </a:xfrm>
                    <a:prstGeom prst="flowChartMagneticDrum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AR"/>
                    </a:p>
                  </p:txBody>
                </p:sp>
                <p:cxnSp>
                  <p:nvCxnSpPr>
                    <p:cNvPr id="59" name="58 Conector recto de flecha"/>
                    <p:cNvCxnSpPr/>
                    <p:nvPr/>
                  </p:nvCxnSpPr>
                  <p:spPr>
                    <a:xfrm flipH="1">
                      <a:off x="5779810" y="5061000"/>
                      <a:ext cx="818768" cy="331936"/>
                    </a:xfrm>
                    <a:prstGeom prst="straightConnector1">
                      <a:avLst/>
                    </a:prstGeom>
                    <a:ln w="25400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92" name="91 CuadroTexto"/>
                        <p:cNvSpPr txBox="1"/>
                        <p:nvPr/>
                      </p:nvSpPr>
                      <p:spPr>
                        <a:xfrm>
                          <a:off x="6181575" y="5170412"/>
                          <a:ext cx="714903" cy="30777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s-AR" sz="1400" i="1" smtClean="0">
                                  <a:latin typeface="Cambria Math"/>
                                  <a:cs typeface="Syastro" pitchFamily="2" charset="0"/>
                                  <a:sym typeface="Symbol"/>
                                </a:rPr>
                                <m:t></m:t>
                              </m:r>
                            </m:oMath>
                          </a14:m>
                          <a:r>
                            <a:rPr lang="es-AR" sz="1400" dirty="0" smtClean="0">
                              <a:latin typeface="Calibri" pitchFamily="34" charset="0"/>
                              <a:cs typeface="Calibri" pitchFamily="34" charset="0"/>
                            </a:rPr>
                            <a:t>zy</a:t>
                          </a:r>
                          <a:endParaRPr lang="es-AR" sz="1400" dirty="0">
                            <a:latin typeface="Calibri" pitchFamily="34" charset="0"/>
                            <a:cs typeface="Calibri" pitchFamily="34" charset="0"/>
                          </a:endParaRPr>
                        </a:p>
                      </p:txBody>
                    </p:sp>
                  </mc:Choice>
                  <mc:Fallback>
                    <p:sp>
                      <p:nvSpPr>
                        <p:cNvPr id="92" name="91 CuadroTexto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181575" y="5170412"/>
                          <a:ext cx="714903" cy="307777"/>
                        </a:xfrm>
                        <a:prstGeom prst="rect">
                          <a:avLst/>
                        </a:prstGeom>
                        <a:blipFill>
                          <a:blip r:embed="rId8"/>
                          <a:stretch>
                            <a:fillRect t="-3922" b="-19608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93" name="92 Conector recto de flecha"/>
                    <p:cNvCxnSpPr/>
                    <p:nvPr/>
                  </p:nvCxnSpPr>
                  <p:spPr>
                    <a:xfrm flipH="1">
                      <a:off x="5580112" y="5059451"/>
                      <a:ext cx="1018466" cy="0"/>
                    </a:xfrm>
                    <a:prstGeom prst="straightConnector1">
                      <a:avLst/>
                    </a:prstGeom>
                    <a:ln w="25400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" name="97 Conector recto de flecha"/>
                    <p:cNvCxnSpPr/>
                    <p:nvPr/>
                  </p:nvCxnSpPr>
                  <p:spPr>
                    <a:xfrm>
                      <a:off x="6584884" y="5078041"/>
                      <a:ext cx="13694" cy="314895"/>
                    </a:xfrm>
                    <a:prstGeom prst="straightConnector1">
                      <a:avLst/>
                    </a:prstGeom>
                    <a:ln w="25400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2" name="6 Paralelogramo"/>
                    <p:cNvSpPr/>
                    <p:nvPr/>
                  </p:nvSpPr>
                  <p:spPr>
                    <a:xfrm>
                      <a:off x="6527488" y="5009013"/>
                      <a:ext cx="128052" cy="152291"/>
                    </a:xfrm>
                    <a:prstGeom prst="parallelogram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AR"/>
                    </a:p>
                  </p:txBody>
                </p:sp>
              </p:grpSp>
            </p:grpSp>
            <p:cxnSp>
              <p:nvCxnSpPr>
                <p:cNvPr id="53" name="52 Conector recto de flecha"/>
                <p:cNvCxnSpPr/>
                <p:nvPr/>
              </p:nvCxnSpPr>
              <p:spPr>
                <a:xfrm>
                  <a:off x="6566608" y="5052308"/>
                  <a:ext cx="349686" cy="465871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5" name="CuadroTexto 4"/>
          <p:cNvSpPr txBox="1"/>
          <p:nvPr/>
        </p:nvSpPr>
        <p:spPr>
          <a:xfrm>
            <a:off x="1165646" y="2685696"/>
            <a:ext cx="3753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Cuando cortamos una sección y reducimos las fuerzas al baricentro: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11 CuadroTexto"/>
              <p:cNvSpPr txBox="1"/>
              <p:nvPr/>
            </p:nvSpPr>
            <p:spPr>
              <a:xfrm>
                <a:off x="6046859" y="1619441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1" i="1" dirty="0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s-AR" sz="1400" b="1" i="1" dirty="0" smtClean="0">
                          <a:latin typeface="Cambria Math"/>
                          <a:ea typeface="Cambria Math"/>
                        </a:rPr>
                        <m:t>𝑨</m:t>
                      </m:r>
                    </m:oMath>
                  </m:oMathPara>
                </a14:m>
                <a:endParaRPr lang="es-AR" sz="1400" dirty="0"/>
              </a:p>
            </p:txBody>
          </p:sp>
        </mc:Choice>
        <mc:Fallback>
          <p:sp>
            <p:nvSpPr>
              <p:cNvPr id="38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6859" y="1619441"/>
                <a:ext cx="360040" cy="307777"/>
              </a:xfrm>
              <a:prstGeom prst="rect">
                <a:avLst/>
              </a:prstGeom>
              <a:blipFill>
                <a:blip r:embed="rId9"/>
                <a:stretch>
                  <a:fillRect r="-3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91 CuadroTexto"/>
              <p:cNvSpPr txBox="1"/>
              <p:nvPr/>
            </p:nvSpPr>
            <p:spPr>
              <a:xfrm>
                <a:off x="6722984" y="2040947"/>
                <a:ext cx="71490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AR" sz="1400" i="1" smtClean="0">
                        <a:latin typeface="Cambria Math"/>
                        <a:cs typeface="Syastro" pitchFamily="2" charset="0"/>
                        <a:sym typeface="Symbol"/>
                      </a:rPr>
                      <m:t></m:t>
                    </m:r>
                  </m:oMath>
                </a14:m>
                <a:r>
                  <a:rPr lang="es-AR" sz="1400" dirty="0" smtClean="0">
                    <a:latin typeface="Calibri" pitchFamily="34" charset="0"/>
                    <a:cs typeface="Calibri" pitchFamily="34" charset="0"/>
                  </a:rPr>
                  <a:t>zx</a:t>
                </a:r>
                <a:endParaRPr lang="es-AR" sz="14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>
          <p:sp>
            <p:nvSpPr>
              <p:cNvPr id="39" name="9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2984" y="2040947"/>
                <a:ext cx="714903" cy="307777"/>
              </a:xfrm>
              <a:prstGeom prst="rect">
                <a:avLst/>
              </a:prstGeom>
              <a:blipFill>
                <a:blip r:embed="rId10"/>
                <a:stretch>
                  <a:fillRect t="-4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Elipse 19"/>
          <p:cNvSpPr/>
          <p:nvPr/>
        </p:nvSpPr>
        <p:spPr>
          <a:xfrm>
            <a:off x="6470497" y="2851937"/>
            <a:ext cx="45719" cy="7300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11 CuadroTexto"/>
              <p:cNvSpPr txBox="1"/>
              <p:nvPr/>
            </p:nvSpPr>
            <p:spPr>
              <a:xfrm>
                <a:off x="6314004" y="2551674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1" i="1" dirty="0" smtClean="0">
                          <a:latin typeface="Cambria Math" panose="02040503050406030204" pitchFamily="18" charset="0"/>
                          <a:ea typeface="Cambria Math"/>
                        </a:rPr>
                        <m:t>𝑮</m:t>
                      </m:r>
                    </m:oMath>
                  </m:oMathPara>
                </a14:m>
                <a:endParaRPr lang="es-AR" sz="1400" dirty="0"/>
              </a:p>
            </p:txBody>
          </p:sp>
        </mc:Choice>
        <mc:Fallback>
          <p:sp>
            <p:nvSpPr>
              <p:cNvPr id="42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4004" y="2551674"/>
                <a:ext cx="360040" cy="3077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92 Conector recto de flecha"/>
          <p:cNvCxnSpPr/>
          <p:nvPr/>
        </p:nvCxnSpPr>
        <p:spPr>
          <a:xfrm flipH="1">
            <a:off x="5830470" y="2876666"/>
            <a:ext cx="662886" cy="1177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11 CuadroTexto"/>
              <p:cNvSpPr txBox="1"/>
              <p:nvPr/>
            </p:nvSpPr>
            <p:spPr>
              <a:xfrm>
                <a:off x="5893960" y="2551674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𝑵</m:t>
                      </m:r>
                    </m:oMath>
                  </m:oMathPara>
                </a14:m>
                <a:endParaRPr lang="es-A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8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3960" y="2551674"/>
                <a:ext cx="360040" cy="3077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92 Conector recto de flecha"/>
          <p:cNvCxnSpPr/>
          <p:nvPr/>
        </p:nvCxnSpPr>
        <p:spPr>
          <a:xfrm flipH="1">
            <a:off x="6480437" y="2886137"/>
            <a:ext cx="6778" cy="59661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11 CuadroTexto"/>
              <p:cNvSpPr txBox="1"/>
              <p:nvPr/>
            </p:nvSpPr>
            <p:spPr>
              <a:xfrm>
                <a:off x="6339189" y="3403148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𝑸𝒚</m:t>
                      </m:r>
                    </m:oMath>
                  </m:oMathPara>
                </a14:m>
                <a:endParaRPr lang="es-A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2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9189" y="3403148"/>
                <a:ext cx="360040" cy="307777"/>
              </a:xfrm>
              <a:prstGeom prst="rect">
                <a:avLst/>
              </a:prstGeom>
              <a:blipFill>
                <a:blip r:embed="rId13"/>
                <a:stretch>
                  <a:fillRect r="-11864" b="-7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92 Conector recto de flecha"/>
          <p:cNvCxnSpPr/>
          <p:nvPr/>
        </p:nvCxnSpPr>
        <p:spPr>
          <a:xfrm>
            <a:off x="6506881" y="2886137"/>
            <a:ext cx="338645" cy="41029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11 CuadroTexto"/>
              <p:cNvSpPr txBox="1"/>
              <p:nvPr/>
            </p:nvSpPr>
            <p:spPr>
              <a:xfrm>
                <a:off x="6772278" y="2937394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𝑸𝒙</m:t>
                      </m:r>
                    </m:oMath>
                  </m:oMathPara>
                </a14:m>
                <a:endParaRPr lang="es-A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7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2278" y="2937394"/>
                <a:ext cx="360040" cy="307777"/>
              </a:xfrm>
              <a:prstGeom prst="rect">
                <a:avLst/>
              </a:prstGeom>
              <a:blipFill>
                <a:blip r:embed="rId14"/>
                <a:stretch>
                  <a:fillRect r="-11864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11 CuadroTexto"/>
              <p:cNvSpPr txBox="1"/>
              <p:nvPr/>
            </p:nvSpPr>
            <p:spPr>
              <a:xfrm>
                <a:off x="4933572" y="2532385"/>
                <a:ext cx="97029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𝑴𝒛</m:t>
                      </m:r>
                      <m:r>
                        <a:rPr lang="es-MX" sz="1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s-MX" sz="1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𝑴𝒕</m:t>
                      </m:r>
                    </m:oMath>
                  </m:oMathPara>
                </a14:m>
                <a:endParaRPr lang="es-AR" sz="1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1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572" y="2532385"/>
                <a:ext cx="970293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11 CuadroTexto"/>
              <p:cNvSpPr txBox="1"/>
              <p:nvPr/>
            </p:nvSpPr>
            <p:spPr>
              <a:xfrm>
                <a:off x="6154097" y="4123024"/>
                <a:ext cx="97029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𝑴𝒚</m:t>
                      </m:r>
                    </m:oMath>
                  </m:oMathPara>
                </a14:m>
                <a:endParaRPr lang="es-AR" sz="1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8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4097" y="4123024"/>
                <a:ext cx="970293" cy="307777"/>
              </a:xfrm>
              <a:prstGeom prst="rect">
                <a:avLst/>
              </a:prstGeom>
              <a:blipFill>
                <a:blip r:embed="rId16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11 CuadroTexto"/>
              <p:cNvSpPr txBox="1"/>
              <p:nvPr/>
            </p:nvSpPr>
            <p:spPr>
              <a:xfrm>
                <a:off x="6947469" y="3142539"/>
                <a:ext cx="97029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𝑴𝒙</m:t>
                      </m:r>
                    </m:oMath>
                  </m:oMathPara>
                </a14:m>
                <a:endParaRPr lang="es-AR" sz="1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9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469" y="3142539"/>
                <a:ext cx="970293" cy="30777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CuadroTexto 69"/>
          <p:cNvSpPr txBox="1"/>
          <p:nvPr/>
        </p:nvSpPr>
        <p:spPr>
          <a:xfrm>
            <a:off x="1192604" y="3309221"/>
            <a:ext cx="3753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Fuerzas:    </a:t>
            </a:r>
            <a:r>
              <a:rPr lang="es-MX" b="1" dirty="0" smtClean="0"/>
              <a:t>N, </a:t>
            </a:r>
            <a:r>
              <a:rPr lang="es-MX" b="1" dirty="0" err="1" smtClean="0"/>
              <a:t>Qx</a:t>
            </a:r>
            <a:r>
              <a:rPr lang="es-MX" b="1" dirty="0" smtClean="0"/>
              <a:t>, </a:t>
            </a:r>
            <a:r>
              <a:rPr lang="es-MX" b="1" dirty="0" err="1" smtClean="0"/>
              <a:t>Qy</a:t>
            </a:r>
            <a:endParaRPr lang="es-MX" b="1" dirty="0" smtClean="0"/>
          </a:p>
        </p:txBody>
      </p:sp>
      <p:sp>
        <p:nvSpPr>
          <p:cNvPr id="71" name="CuadroTexto 70"/>
          <p:cNvSpPr txBox="1"/>
          <p:nvPr/>
        </p:nvSpPr>
        <p:spPr>
          <a:xfrm>
            <a:off x="1177716" y="3618450"/>
            <a:ext cx="3753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Momentos Flexores:   </a:t>
            </a:r>
            <a:r>
              <a:rPr lang="es-MX" b="1" dirty="0" smtClean="0"/>
              <a:t>Mx, </a:t>
            </a:r>
            <a:r>
              <a:rPr lang="es-MX" b="1" dirty="0" err="1"/>
              <a:t>M</a:t>
            </a:r>
            <a:r>
              <a:rPr lang="es-MX" b="1" dirty="0" err="1" smtClean="0"/>
              <a:t>y</a:t>
            </a:r>
            <a:endParaRPr lang="es-MX" b="1" dirty="0" smtClean="0"/>
          </a:p>
        </p:txBody>
      </p:sp>
      <p:sp>
        <p:nvSpPr>
          <p:cNvPr id="72" name="CuadroTexto 71"/>
          <p:cNvSpPr txBox="1"/>
          <p:nvPr/>
        </p:nvSpPr>
        <p:spPr>
          <a:xfrm>
            <a:off x="1177086" y="3931357"/>
            <a:ext cx="3753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Momento </a:t>
            </a:r>
            <a:r>
              <a:rPr lang="es-MX" dirty="0" err="1" smtClean="0"/>
              <a:t>Torsor</a:t>
            </a:r>
            <a:r>
              <a:rPr lang="es-MX" dirty="0" smtClean="0"/>
              <a:t>   </a:t>
            </a:r>
            <a:r>
              <a:rPr lang="es-MX" b="1" dirty="0" err="1" smtClean="0"/>
              <a:t>Mz</a:t>
            </a:r>
            <a:endParaRPr lang="es-MX" b="1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5" name="104 CuadroTexto"/>
              <p:cNvSpPr txBox="1"/>
              <p:nvPr/>
            </p:nvSpPr>
            <p:spPr>
              <a:xfrm>
                <a:off x="1137040" y="1907408"/>
                <a:ext cx="3921137" cy="810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s-AR" dirty="0" err="1">
                    <a:latin typeface="+mj-lt"/>
                    <a:sym typeface="Symbol"/>
                  </a:rPr>
                  <a:t>Tension</a:t>
                </a:r>
                <a:r>
                  <a:rPr lang="es-AR" dirty="0">
                    <a:latin typeface="+mj-lt"/>
                    <a:sym typeface="Symbol"/>
                  </a:rPr>
                  <a:t> </a:t>
                </a:r>
                <a:r>
                  <a:rPr lang="es-AR" dirty="0" smtClean="0">
                    <a:latin typeface="+mj-lt"/>
                    <a:sym typeface="Symbol"/>
                  </a:rPr>
                  <a:t>Normal</a:t>
                </a:r>
                <a:r>
                  <a:rPr lang="es-AR" dirty="0" smtClean="0">
                    <a:latin typeface="+mj-lt"/>
                    <a:sym typeface="Symbol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b="1" i="1">
                            <a:latin typeface="+mj-lt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s-AR" b="1" dirty="0">
                            <a:latin typeface="+mj-lt"/>
                            <a:sym typeface="Symbol"/>
                          </a:rPr>
                          <m:t></m:t>
                        </m:r>
                        <m:r>
                          <m:rPr>
                            <m:nor/>
                          </m:rPr>
                          <a:rPr lang="es-AR" b="1" dirty="0">
                            <a:latin typeface="+mj-lt"/>
                          </a:rPr>
                          <m:t> </m:t>
                        </m:r>
                      </m:e>
                      <m:sub>
                        <m:r>
                          <a:rPr lang="es-AR" b="1" i="1">
                            <a:latin typeface="+mj-lt"/>
                          </a:rPr>
                          <m:t>𝒛</m:t>
                        </m:r>
                      </m:sub>
                    </m:sSub>
                  </m:oMath>
                </a14:m>
                <a:r>
                  <a:rPr lang="es-AR" dirty="0">
                    <a:latin typeface="+mj-lt"/>
                  </a:rPr>
                  <a:t>  </a:t>
                </a:r>
                <a:endParaRPr lang="es-AR" dirty="0" smtClean="0">
                  <a:latin typeface="+mj-lt"/>
                </a:endParaRPr>
              </a:p>
              <a:p>
                <a:endParaRPr lang="es-AR" sz="900" i="1" dirty="0">
                  <a:latin typeface="+mj-lt"/>
                  <a:ea typeface="Cambria Math"/>
                </a:endParaRP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s-AR" dirty="0" smtClean="0">
                    <a:latin typeface="+mj-lt"/>
                  </a:rPr>
                  <a:t>Tensiones  Tangenciales: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b="1" i="1">
                            <a:latin typeface="+mj-lt"/>
                          </a:rPr>
                        </m:ctrlPr>
                      </m:sSubPr>
                      <m:e>
                        <m:r>
                          <a:rPr lang="es-AR" b="1" i="1" dirty="0">
                            <a:latin typeface="+mj-lt"/>
                            <a:sym typeface="Symbol"/>
                          </a:rPr>
                          <m:t></m:t>
                        </m:r>
                        <m:r>
                          <m:rPr>
                            <m:nor/>
                          </m:rPr>
                          <a:rPr lang="es-AR" b="1" dirty="0">
                            <a:latin typeface="+mj-lt"/>
                          </a:rPr>
                          <m:t> </m:t>
                        </m:r>
                      </m:e>
                      <m:sub>
                        <m:r>
                          <a:rPr lang="es-AR" b="1" i="1" dirty="0">
                            <a:latin typeface="+mj-lt"/>
                          </a:rPr>
                          <m:t>𝒛</m:t>
                        </m:r>
                        <m:r>
                          <a:rPr lang="es-AR" b="1" i="1">
                            <a:latin typeface="+mj-lt"/>
                          </a:rPr>
                          <m:t>𝒚</m:t>
                        </m:r>
                      </m:sub>
                    </m:sSub>
                  </m:oMath>
                </a14:m>
                <a:r>
                  <a:rPr lang="es-AR" dirty="0">
                    <a:latin typeface="+mj-lt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b="1" i="1">
                            <a:latin typeface="+mj-lt"/>
                          </a:rPr>
                        </m:ctrlPr>
                      </m:sSubPr>
                      <m:e>
                        <m:r>
                          <a:rPr lang="es-AR" b="1" i="1" dirty="0">
                            <a:latin typeface="+mj-lt"/>
                            <a:sym typeface="Symbol"/>
                          </a:rPr>
                          <m:t></m:t>
                        </m:r>
                        <m:r>
                          <m:rPr>
                            <m:nor/>
                          </m:rPr>
                          <a:rPr lang="es-AR" b="1" dirty="0">
                            <a:latin typeface="+mj-lt"/>
                          </a:rPr>
                          <m:t> </m:t>
                        </m:r>
                      </m:e>
                      <m:sub>
                        <m:r>
                          <a:rPr lang="es-AR" b="1" i="1">
                            <a:latin typeface="+mj-lt"/>
                          </a:rPr>
                          <m:t>𝒛𝒙</m:t>
                        </m:r>
                      </m:sub>
                    </m:sSub>
                  </m:oMath>
                </a14:m>
                <a:endParaRPr lang="es-AR" b="1" dirty="0">
                  <a:latin typeface="+mj-lt"/>
                </a:endParaRPr>
              </a:p>
            </p:txBody>
          </p:sp>
        </mc:Choice>
        <mc:Fallback>
          <p:sp>
            <p:nvSpPr>
              <p:cNvPr id="105" name="10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7040" y="1907408"/>
                <a:ext cx="3921137" cy="810286"/>
              </a:xfrm>
              <a:prstGeom prst="rect">
                <a:avLst/>
              </a:prstGeom>
              <a:blipFill>
                <a:blip r:embed="rId18"/>
                <a:stretch>
                  <a:fillRect l="-1089" t="-4511" b="-7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CuadroTexto 72"/>
          <p:cNvSpPr txBox="1"/>
          <p:nvPr/>
        </p:nvSpPr>
        <p:spPr>
          <a:xfrm>
            <a:off x="1137040" y="4297011"/>
            <a:ext cx="3753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 cada </a:t>
            </a:r>
            <a:r>
              <a:rPr lang="es-MX" dirty="0" err="1" smtClean="0"/>
              <a:t>dA</a:t>
            </a:r>
            <a:r>
              <a:rPr lang="es-MX" dirty="0" smtClean="0"/>
              <a:t> vamos a tener:</a:t>
            </a:r>
            <a:endParaRPr lang="es-MX" b="1" dirty="0" smtClean="0"/>
          </a:p>
        </p:txBody>
      </p:sp>
      <p:sp>
        <p:nvSpPr>
          <p:cNvPr id="74" name="CuadroTexto 73"/>
          <p:cNvSpPr txBox="1"/>
          <p:nvPr/>
        </p:nvSpPr>
        <p:spPr>
          <a:xfrm>
            <a:off x="1137040" y="4737466"/>
            <a:ext cx="1562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/>
              <a:t>dN</a:t>
            </a:r>
            <a:r>
              <a:rPr lang="es-MX" dirty="0" smtClean="0"/>
              <a:t>= </a:t>
            </a:r>
            <a:r>
              <a:rPr lang="es-MX" dirty="0" err="1" smtClean="0">
                <a:latin typeface="Symbol" panose="05050102010706020507" pitchFamily="18" charset="2"/>
              </a:rPr>
              <a:t>s</a:t>
            </a:r>
            <a:r>
              <a:rPr lang="es-MX" dirty="0" err="1" smtClean="0"/>
              <a:t>z</a:t>
            </a:r>
            <a:r>
              <a:rPr lang="es-MX" dirty="0" smtClean="0"/>
              <a:t>. </a:t>
            </a:r>
            <a:r>
              <a:rPr lang="es-MX" dirty="0" err="1" smtClean="0"/>
              <a:t>dA</a:t>
            </a:r>
            <a:endParaRPr lang="es-MX" dirty="0" smtClean="0"/>
          </a:p>
          <a:p>
            <a:r>
              <a:rPr lang="es-MX" dirty="0" err="1" smtClean="0"/>
              <a:t>dQy</a:t>
            </a:r>
            <a:r>
              <a:rPr lang="es-MX" dirty="0" smtClean="0"/>
              <a:t>= </a:t>
            </a:r>
            <a:r>
              <a:rPr lang="es-MX" dirty="0" err="1" smtClean="0">
                <a:latin typeface="Symbol" panose="05050102010706020507" pitchFamily="18" charset="2"/>
              </a:rPr>
              <a:t>t</a:t>
            </a:r>
            <a:r>
              <a:rPr lang="es-MX" dirty="0" err="1" smtClean="0"/>
              <a:t>zy</a:t>
            </a:r>
            <a:r>
              <a:rPr lang="es-MX" dirty="0" smtClean="0"/>
              <a:t>. </a:t>
            </a:r>
            <a:r>
              <a:rPr lang="es-MX" dirty="0" err="1" smtClean="0"/>
              <a:t>dA</a:t>
            </a:r>
            <a:endParaRPr lang="es-MX" dirty="0" smtClean="0"/>
          </a:p>
          <a:p>
            <a:r>
              <a:rPr lang="es-MX" dirty="0" err="1" smtClean="0"/>
              <a:t>dQx</a:t>
            </a:r>
            <a:r>
              <a:rPr lang="es-MX" dirty="0" smtClean="0"/>
              <a:t>= </a:t>
            </a:r>
            <a:r>
              <a:rPr lang="es-MX" dirty="0" err="1" smtClean="0">
                <a:latin typeface="Symbol" panose="05050102010706020507" pitchFamily="18" charset="2"/>
              </a:rPr>
              <a:t>t</a:t>
            </a:r>
            <a:r>
              <a:rPr lang="es-MX" dirty="0" err="1" smtClean="0"/>
              <a:t>zx</a:t>
            </a:r>
            <a:r>
              <a:rPr lang="es-MX" dirty="0" smtClean="0"/>
              <a:t>. </a:t>
            </a:r>
            <a:r>
              <a:rPr lang="es-MX" dirty="0" err="1"/>
              <a:t>dA</a:t>
            </a:r>
            <a:endParaRPr lang="es-MX" b="1" dirty="0"/>
          </a:p>
          <a:p>
            <a:endParaRPr lang="es-MX" b="1" dirty="0" smtClean="0"/>
          </a:p>
        </p:txBody>
      </p:sp>
      <p:sp>
        <p:nvSpPr>
          <p:cNvPr id="75" name="CuadroTexto 74"/>
          <p:cNvSpPr txBox="1"/>
          <p:nvPr/>
        </p:nvSpPr>
        <p:spPr>
          <a:xfrm>
            <a:off x="1208094" y="5672968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/>
              <a:t>dMy</a:t>
            </a:r>
            <a:r>
              <a:rPr lang="es-MX" dirty="0" smtClean="0"/>
              <a:t>= </a:t>
            </a:r>
            <a:r>
              <a:rPr lang="es-MX" dirty="0" err="1" smtClean="0">
                <a:latin typeface="Symbol" panose="05050102010706020507" pitchFamily="18" charset="2"/>
              </a:rPr>
              <a:t>s</a:t>
            </a:r>
            <a:r>
              <a:rPr lang="es-MX" dirty="0" err="1" smtClean="0"/>
              <a:t>z</a:t>
            </a:r>
            <a:r>
              <a:rPr lang="es-MX" dirty="0" smtClean="0"/>
              <a:t>. </a:t>
            </a:r>
            <a:r>
              <a:rPr lang="es-MX" dirty="0" err="1"/>
              <a:t>x</a:t>
            </a:r>
            <a:r>
              <a:rPr lang="es-MX" dirty="0" err="1" smtClean="0"/>
              <a:t>.dA</a:t>
            </a:r>
            <a:endParaRPr lang="es-MX" dirty="0" smtClean="0"/>
          </a:p>
          <a:p>
            <a:r>
              <a:rPr lang="es-MX" dirty="0" err="1" smtClean="0"/>
              <a:t>dMx</a:t>
            </a:r>
            <a:r>
              <a:rPr lang="es-MX" dirty="0" smtClean="0"/>
              <a:t>= </a:t>
            </a:r>
            <a:r>
              <a:rPr lang="es-MX" dirty="0" err="1" smtClean="0">
                <a:latin typeface="Symbol" panose="05050102010706020507" pitchFamily="18" charset="2"/>
              </a:rPr>
              <a:t>s</a:t>
            </a:r>
            <a:r>
              <a:rPr lang="es-MX" dirty="0" err="1" smtClean="0"/>
              <a:t>z</a:t>
            </a:r>
            <a:r>
              <a:rPr lang="es-MX" dirty="0" smtClean="0"/>
              <a:t>. y. </a:t>
            </a:r>
            <a:r>
              <a:rPr lang="es-MX" dirty="0" err="1" smtClean="0"/>
              <a:t>dA</a:t>
            </a:r>
            <a:endParaRPr lang="es-MX" dirty="0" smtClean="0"/>
          </a:p>
          <a:p>
            <a:r>
              <a:rPr lang="es-MX" dirty="0" err="1" smtClean="0"/>
              <a:t>dMz</a:t>
            </a:r>
            <a:r>
              <a:rPr lang="es-MX" dirty="0" smtClean="0"/>
              <a:t>= (</a:t>
            </a:r>
            <a:r>
              <a:rPr lang="es-MX" dirty="0" err="1" smtClean="0">
                <a:latin typeface="Symbol" panose="05050102010706020507" pitchFamily="18" charset="2"/>
              </a:rPr>
              <a:t>t</a:t>
            </a:r>
            <a:r>
              <a:rPr lang="es-MX" dirty="0" err="1" smtClean="0"/>
              <a:t>zy.x+</a:t>
            </a:r>
            <a:r>
              <a:rPr lang="es-MX" dirty="0" err="1" smtClean="0">
                <a:latin typeface="Symbol" panose="05050102010706020507" pitchFamily="18" charset="2"/>
              </a:rPr>
              <a:t>t</a:t>
            </a:r>
            <a:r>
              <a:rPr lang="es-MX" dirty="0" err="1" smtClean="0"/>
              <a:t>zx.y</a:t>
            </a:r>
            <a:r>
              <a:rPr lang="es-MX" dirty="0" smtClean="0"/>
              <a:t>). </a:t>
            </a:r>
            <a:r>
              <a:rPr lang="es-MX" dirty="0" err="1"/>
              <a:t>dA</a:t>
            </a:r>
            <a:endParaRPr lang="es-MX" b="1" dirty="0"/>
          </a:p>
          <a:p>
            <a:endParaRPr lang="es-MX" b="1" dirty="0" smtClean="0"/>
          </a:p>
        </p:txBody>
      </p:sp>
      <p:sp>
        <p:nvSpPr>
          <p:cNvPr id="76" name="CuadroTexto 75"/>
          <p:cNvSpPr txBox="1"/>
          <p:nvPr/>
        </p:nvSpPr>
        <p:spPr>
          <a:xfrm>
            <a:off x="4277182" y="4297011"/>
            <a:ext cx="3753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Integrando:</a:t>
            </a:r>
            <a:endParaRPr lang="es-MX" b="1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CuadroTexto 30"/>
              <p:cNvSpPr txBox="1"/>
              <p:nvPr/>
            </p:nvSpPr>
            <p:spPr>
              <a:xfrm>
                <a:off x="4349374" y="4733229"/>
                <a:ext cx="1869215" cy="412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b="1" dirty="0" smtClean="0"/>
                  <a:t>N=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MX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nor/>
                          </m:rPr>
                          <a:rPr lang="es-MX" b="1" dirty="0">
                            <a:latin typeface="Symbol" panose="05050102010706020507" pitchFamily="18" charset="2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es-MX" b="1" dirty="0"/>
                          <m:t>z</m:t>
                        </m:r>
                        <m:r>
                          <m:rPr>
                            <m:nor/>
                          </m:rPr>
                          <a:rPr lang="es-MX" b="1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s-MX" b="1" dirty="0"/>
                          <m:t>dA</m:t>
                        </m:r>
                        <m:r>
                          <m:rPr>
                            <m:nor/>
                          </m:rPr>
                          <a:rPr lang="es-MX" b="1" dirty="0"/>
                          <m:t> </m:t>
                        </m:r>
                      </m:e>
                    </m:nary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31" name="CuadroTexto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374" y="4733229"/>
                <a:ext cx="1869215" cy="412164"/>
              </a:xfrm>
              <a:prstGeom prst="rect">
                <a:avLst/>
              </a:prstGeom>
              <a:blipFill>
                <a:blip r:embed="rId19"/>
                <a:stretch>
                  <a:fillRect l="-4235" t="-132353" b="-19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CuadroTexto 78"/>
              <p:cNvSpPr txBox="1"/>
              <p:nvPr/>
            </p:nvSpPr>
            <p:spPr>
              <a:xfrm>
                <a:off x="4357664" y="5051788"/>
                <a:ext cx="1869215" cy="412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b="1" dirty="0" err="1"/>
                  <a:t>Qy</a:t>
                </a:r>
                <a:r>
                  <a:rPr lang="es-MX" b="1" dirty="0" smtClean="0"/>
                  <a:t>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MX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nor/>
                          </m:rPr>
                          <a:rPr lang="es-MX" b="1" dirty="0">
                            <a:latin typeface="Symbol" panose="05050102010706020507" pitchFamily="18" charset="2"/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s-MX" b="1" dirty="0"/>
                          <m:t>zy</m:t>
                        </m:r>
                        <m:r>
                          <m:rPr>
                            <m:nor/>
                          </m:rPr>
                          <a:rPr lang="es-MX" b="1" dirty="0"/>
                          <m:t>. </m:t>
                        </m:r>
                        <m:r>
                          <m:rPr>
                            <m:nor/>
                          </m:rPr>
                          <a:rPr lang="es-MX" b="1" dirty="0"/>
                          <m:t>dA</m:t>
                        </m:r>
                        <m:r>
                          <m:rPr>
                            <m:nor/>
                          </m:rPr>
                          <a:rPr lang="es-MX" b="1" dirty="0"/>
                          <m:t> </m:t>
                        </m:r>
                      </m:e>
                    </m:nary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79" name="CuadroTexto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7664" y="5051788"/>
                <a:ext cx="1869215" cy="412164"/>
              </a:xfrm>
              <a:prstGeom prst="rect">
                <a:avLst/>
              </a:prstGeom>
              <a:blipFill>
                <a:blip r:embed="rId20"/>
                <a:stretch>
                  <a:fillRect l="-2941" t="-134328" b="-195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" name="CuadroTexto 79"/>
              <p:cNvSpPr txBox="1"/>
              <p:nvPr/>
            </p:nvSpPr>
            <p:spPr>
              <a:xfrm>
                <a:off x="4365954" y="5428488"/>
                <a:ext cx="1869215" cy="412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b="1" dirty="0" err="1"/>
                  <a:t>Qx</a:t>
                </a:r>
                <a:r>
                  <a:rPr lang="es-MX" b="1" dirty="0" smtClean="0"/>
                  <a:t>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MX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nor/>
                          </m:rPr>
                          <a:rPr lang="es-MX" b="1" dirty="0">
                            <a:latin typeface="Symbol" panose="05050102010706020507" pitchFamily="18" charset="2"/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s-MX" b="1" dirty="0"/>
                          <m:t>zx</m:t>
                        </m:r>
                        <m:r>
                          <m:rPr>
                            <m:nor/>
                          </m:rPr>
                          <a:rPr lang="es-MX" b="1" dirty="0"/>
                          <m:t>. </m:t>
                        </m:r>
                        <m:r>
                          <m:rPr>
                            <m:nor/>
                          </m:rPr>
                          <a:rPr lang="es-MX" b="1" dirty="0"/>
                          <m:t>dA</m:t>
                        </m:r>
                        <m:r>
                          <m:rPr>
                            <m:nor/>
                          </m:rPr>
                          <a:rPr lang="es-MX" b="1" dirty="0"/>
                          <m:t> </m:t>
                        </m:r>
                      </m:e>
                    </m:nary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80" name="CuadroTexto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954" y="5428488"/>
                <a:ext cx="1869215" cy="412164"/>
              </a:xfrm>
              <a:prstGeom prst="rect">
                <a:avLst/>
              </a:prstGeom>
              <a:blipFill>
                <a:blip r:embed="rId21"/>
                <a:stretch>
                  <a:fillRect l="-2606" t="-134328" b="-194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CuadroTexto 80"/>
              <p:cNvSpPr txBox="1"/>
              <p:nvPr/>
            </p:nvSpPr>
            <p:spPr>
              <a:xfrm>
                <a:off x="6380348" y="5388821"/>
                <a:ext cx="2746492" cy="412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b="1" dirty="0" err="1" smtClean="0"/>
                  <a:t>Mz</a:t>
                </a:r>
                <a:r>
                  <a:rPr lang="es-MX" b="1" dirty="0" smtClean="0"/>
                  <a:t>=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MX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nor/>
                          </m:rPr>
                          <a:rPr lang="es-MX" b="1" dirty="0"/>
                          <m:t>(</m:t>
                        </m:r>
                        <m:r>
                          <m:rPr>
                            <m:nor/>
                          </m:rPr>
                          <a:rPr lang="es-MX" b="1" dirty="0">
                            <a:latin typeface="Symbol" panose="05050102010706020507" pitchFamily="18" charset="2"/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s-MX" b="1" dirty="0"/>
                          <m:t>zy</m:t>
                        </m:r>
                        <m:r>
                          <m:rPr>
                            <m:nor/>
                          </m:rPr>
                          <a:rPr lang="es-MX" b="1" dirty="0"/>
                          <m:t>.</m:t>
                        </m:r>
                        <m:r>
                          <m:rPr>
                            <m:nor/>
                          </m:rPr>
                          <a:rPr lang="es-MX" b="1" dirty="0"/>
                          <m:t>x</m:t>
                        </m:r>
                        <m:r>
                          <m:rPr>
                            <m:nor/>
                          </m:rPr>
                          <a:rPr lang="es-MX" b="1" dirty="0"/>
                          <m:t>+</m:t>
                        </m:r>
                        <m:r>
                          <m:rPr>
                            <m:nor/>
                          </m:rPr>
                          <a:rPr lang="es-MX" b="1" dirty="0">
                            <a:latin typeface="Symbol" panose="05050102010706020507" pitchFamily="18" charset="2"/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s-MX" b="1" dirty="0"/>
                          <m:t>zx</m:t>
                        </m:r>
                        <m:r>
                          <m:rPr>
                            <m:nor/>
                          </m:rPr>
                          <a:rPr lang="es-MX" b="1" dirty="0"/>
                          <m:t>.</m:t>
                        </m:r>
                        <m:r>
                          <m:rPr>
                            <m:nor/>
                          </m:rPr>
                          <a:rPr lang="es-MX" b="1" dirty="0"/>
                          <m:t>y</m:t>
                        </m:r>
                        <m:r>
                          <m:rPr>
                            <m:nor/>
                          </m:rPr>
                          <a:rPr lang="es-MX" b="1" dirty="0"/>
                          <m:t>). </m:t>
                        </m:r>
                        <m:r>
                          <m:rPr>
                            <m:nor/>
                          </m:rPr>
                          <a:rPr lang="es-MX" b="1" dirty="0"/>
                          <m:t>dA</m:t>
                        </m:r>
                        <m:r>
                          <m:rPr>
                            <m:nor/>
                          </m:rPr>
                          <a:rPr lang="es-MX" b="1" dirty="0"/>
                          <m:t> </m:t>
                        </m:r>
                      </m:e>
                    </m:nary>
                  </m:oMath>
                </a14:m>
                <a:endParaRPr lang="es-MX" b="1" dirty="0" smtClean="0"/>
              </a:p>
            </p:txBody>
          </p:sp>
        </mc:Choice>
        <mc:Fallback>
          <p:sp>
            <p:nvSpPr>
              <p:cNvPr id="81" name="CuadroTexto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0348" y="5388821"/>
                <a:ext cx="2746492" cy="412164"/>
              </a:xfrm>
              <a:prstGeom prst="rect">
                <a:avLst/>
              </a:prstGeom>
              <a:blipFill>
                <a:blip r:embed="rId22"/>
                <a:stretch>
                  <a:fillRect l="-2000" t="-132353" b="-19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CuadroTexto 82"/>
              <p:cNvSpPr txBox="1"/>
              <p:nvPr/>
            </p:nvSpPr>
            <p:spPr>
              <a:xfrm>
                <a:off x="6357190" y="4689362"/>
                <a:ext cx="1869215" cy="412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b="1" dirty="0" err="1"/>
                  <a:t>My</a:t>
                </a:r>
                <a:r>
                  <a:rPr lang="es-MX" b="1" dirty="0" smtClean="0"/>
                  <a:t>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MX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nor/>
                          </m:rPr>
                          <a:rPr lang="es-MX" b="1" dirty="0">
                            <a:latin typeface="Symbol" panose="05050102010706020507" pitchFamily="18" charset="2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es-MX" b="1" dirty="0"/>
                          <m:t>z</m:t>
                        </m:r>
                        <m:r>
                          <m:rPr>
                            <m:nor/>
                          </m:rPr>
                          <a:rPr lang="es-MX" b="1" i="0" dirty="0" smtClean="0"/>
                          <m:t>.</m:t>
                        </m:r>
                        <m:r>
                          <m:rPr>
                            <m:nor/>
                          </m:rPr>
                          <a:rPr lang="es-MX" b="1" i="0" dirty="0" smtClean="0"/>
                          <m:t>x</m:t>
                        </m:r>
                        <m:r>
                          <m:rPr>
                            <m:nor/>
                          </m:rPr>
                          <a:rPr lang="es-MX" b="1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s-MX" b="1" dirty="0"/>
                          <m:t>dA</m:t>
                        </m:r>
                        <m:r>
                          <m:rPr>
                            <m:nor/>
                          </m:rPr>
                          <a:rPr lang="es-MX" b="1" dirty="0"/>
                          <m:t> </m:t>
                        </m:r>
                      </m:e>
                    </m:nary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83" name="CuadroTexto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7190" y="4689362"/>
                <a:ext cx="1869215" cy="412164"/>
              </a:xfrm>
              <a:prstGeom prst="rect">
                <a:avLst/>
              </a:prstGeom>
              <a:blipFill>
                <a:blip r:embed="rId23"/>
                <a:stretch>
                  <a:fillRect l="-2941" t="-132353" b="-19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4" name="CuadroTexto 83"/>
              <p:cNvSpPr txBox="1"/>
              <p:nvPr/>
            </p:nvSpPr>
            <p:spPr>
              <a:xfrm>
                <a:off x="6339189" y="4998983"/>
                <a:ext cx="1869215" cy="412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b="1" dirty="0" smtClean="0"/>
                  <a:t>Mx=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MX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nor/>
                          </m:rPr>
                          <a:rPr lang="es-MX" b="1" dirty="0">
                            <a:latin typeface="Symbol" panose="05050102010706020507" pitchFamily="18" charset="2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es-MX" b="1" dirty="0"/>
                          <m:t>z</m:t>
                        </m:r>
                        <m:r>
                          <m:rPr>
                            <m:nor/>
                          </m:rPr>
                          <a:rPr lang="es-MX" b="1" i="0" dirty="0" smtClean="0"/>
                          <m:t>. </m:t>
                        </m:r>
                        <m:r>
                          <m:rPr>
                            <m:nor/>
                          </m:rPr>
                          <a:rPr lang="es-MX" b="1" i="0" dirty="0" smtClean="0"/>
                          <m:t>y</m:t>
                        </m:r>
                        <m:r>
                          <m:rPr>
                            <m:nor/>
                          </m:rPr>
                          <a:rPr lang="es-MX" b="1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s-MX" b="1" dirty="0"/>
                          <m:t>dA</m:t>
                        </m:r>
                        <m:r>
                          <m:rPr>
                            <m:nor/>
                          </m:rPr>
                          <a:rPr lang="es-MX" b="1" dirty="0"/>
                          <m:t> </m:t>
                        </m:r>
                      </m:e>
                    </m:nary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84" name="CuadroTexto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9189" y="4998983"/>
                <a:ext cx="1869215" cy="412164"/>
              </a:xfrm>
              <a:prstGeom prst="rect">
                <a:avLst/>
              </a:prstGeom>
              <a:blipFill>
                <a:blip r:embed="rId24"/>
                <a:stretch>
                  <a:fillRect l="-2932" t="-132353" b="-19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CuadroTexto 88"/>
          <p:cNvSpPr txBox="1"/>
          <p:nvPr/>
        </p:nvSpPr>
        <p:spPr>
          <a:xfrm>
            <a:off x="4249215" y="6041431"/>
            <a:ext cx="484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ECUACIONES DE EQUILIBRIO INTERNO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3923928" y="4666343"/>
            <a:ext cx="5174945" cy="1375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3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8" grpId="0"/>
      <p:bldP spid="52" grpId="0"/>
      <p:bldP spid="57" grpId="0"/>
      <p:bldP spid="61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31" grpId="0"/>
      <p:bldP spid="79" grpId="0"/>
      <p:bldP spid="80" grpId="0"/>
      <p:bldP spid="81" grpId="0"/>
      <p:bldP spid="83" grpId="0"/>
      <p:bldP spid="84" grpId="0"/>
      <p:bldP spid="89" grpId="0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124744"/>
                <a:ext cx="7498080" cy="5184576"/>
              </a:xfrm>
              <a:ln w="254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>
                <a:normAutofit fontScale="85000" lnSpcReduction="20000"/>
              </a:bodyPr>
              <a:lstStyle/>
              <a:p>
                <a:pPr marL="402336" lvl="1" indent="0">
                  <a:buNone/>
                </a:pPr>
                <a:endParaRPr lang="es-AR" sz="2000" dirty="0" smtClean="0"/>
              </a:p>
              <a:p>
                <a:pPr marL="82296" indent="0">
                  <a:buNone/>
                </a:pPr>
                <a:endParaRPr lang="es-AR" sz="2000" b="1" dirty="0" smtClean="0"/>
              </a:p>
              <a:p>
                <a:r>
                  <a:rPr lang="es-AR" sz="2000" b="1" dirty="0" smtClean="0"/>
                  <a:t>Bajo Acciones Exteriores los materiales  se deforman (cambian su forma).</a:t>
                </a:r>
              </a:p>
              <a:p>
                <a:pPr lvl="1"/>
                <a:r>
                  <a:rPr lang="es-AR" sz="1600" b="1" dirty="0" smtClean="0"/>
                  <a:t>DEFORMACION LINEAL:    </a:t>
                </a:r>
                <a:r>
                  <a:rPr lang="es-AR" sz="1800" b="1" dirty="0" smtClean="0">
                    <a:sym typeface="Symbol"/>
                  </a:rPr>
                  <a:t>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1800" b="1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1800" b="1" i="1" smtClean="0">
                            <a:latin typeface="Cambria Math"/>
                            <a:ea typeface="Cambria Math"/>
                            <a:sym typeface="Symbol"/>
                          </a:rPr>
                          <m:t>∆</m:t>
                        </m:r>
                        <m:r>
                          <a:rPr lang="es-AR" sz="1800" b="1" i="1" smtClean="0">
                            <a:latin typeface="Cambria Math"/>
                            <a:ea typeface="Cambria Math"/>
                            <a:sym typeface="Symbol"/>
                          </a:rPr>
                          <m:t>𝒍</m:t>
                        </m:r>
                      </m:num>
                      <m:den>
                        <m:r>
                          <a:rPr lang="es-AR" sz="1800" b="1" i="1" smtClean="0">
                            <a:latin typeface="Cambria Math"/>
                            <a:sym typeface="Symbol"/>
                          </a:rPr>
                          <m:t>𝑳</m:t>
                        </m:r>
                      </m:den>
                    </m:f>
                  </m:oMath>
                </a14:m>
                <a:endParaRPr lang="es-AR" sz="1800" b="1" dirty="0" smtClean="0">
                  <a:sym typeface="Symbol"/>
                </a:endParaRPr>
              </a:p>
              <a:p>
                <a:pPr marL="402336" lvl="1" indent="0">
                  <a:buNone/>
                </a:pPr>
                <a:r>
                  <a:rPr lang="es-AR" sz="1600" b="1" dirty="0" smtClean="0">
                    <a:sym typeface="Symbol"/>
                  </a:rPr>
                  <a:t>    COMPONENTES DEFORMACION LINEAL: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b="1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s-AR" sz="1600" b="1" dirty="0">
                            <a:sym typeface="Symbol"/>
                          </a:rPr>
                          <m:t></m:t>
                        </m:r>
                      </m:e>
                      <m:sub>
                        <m:r>
                          <a:rPr lang="es-AR" sz="1600" b="1" i="1" smtClean="0">
                            <a:latin typeface="Cambria Math"/>
                            <a:sym typeface="Symbol"/>
                          </a:rPr>
                          <m:t>𝑿</m:t>
                        </m:r>
                      </m:sub>
                    </m:sSub>
                  </m:oMath>
                </a14:m>
                <a:r>
                  <a:rPr lang="es-AR" sz="1600" b="1" dirty="0" smtClean="0"/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b="1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s-AR" sz="1600" b="1" dirty="0">
                            <a:sym typeface="Symbol"/>
                          </a:rPr>
                          <m:t></m:t>
                        </m:r>
                      </m:e>
                      <m:sub>
                        <m:r>
                          <a:rPr lang="es-AR" sz="1600" b="1" i="1" smtClean="0">
                            <a:latin typeface="Cambria Math"/>
                            <a:sym typeface="Symbol"/>
                          </a:rPr>
                          <m:t>𝒀</m:t>
                        </m:r>
                      </m:sub>
                    </m:sSub>
                  </m:oMath>
                </a14:m>
                <a:r>
                  <a:rPr lang="es-AR" sz="1600" b="1" dirty="0" smtClean="0"/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b="1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s-AR" sz="1600" b="1" dirty="0">
                            <a:sym typeface="Symbol"/>
                          </a:rPr>
                          <m:t></m:t>
                        </m:r>
                      </m:e>
                      <m:sub>
                        <m:r>
                          <a:rPr lang="es-AR" sz="1600" b="1" i="1" dirty="0" smtClean="0">
                            <a:latin typeface="Cambria Math"/>
                            <a:sym typeface="Symbol"/>
                          </a:rPr>
                          <m:t>𝒁</m:t>
                        </m:r>
                      </m:sub>
                    </m:sSub>
                  </m:oMath>
                </a14:m>
                <a:endParaRPr lang="es-AR" sz="1600" b="1" dirty="0" smtClean="0"/>
              </a:p>
              <a:p>
                <a:pPr lvl="1"/>
                <a:r>
                  <a:rPr lang="es-AR" sz="1600" b="1" dirty="0"/>
                  <a:t>DEFORMACION </a:t>
                </a:r>
                <a:r>
                  <a:rPr lang="es-AR" sz="1600" b="1" dirty="0" smtClean="0"/>
                  <a:t>ANGULAR (DISTORSION):    </a:t>
                </a:r>
                <a:r>
                  <a:rPr lang="es-AR" sz="1800" b="1" dirty="0" smtClean="0">
                    <a:sym typeface="Symbol"/>
                  </a:rPr>
                  <a:t></a:t>
                </a:r>
                <a:endParaRPr lang="es-AR" sz="1800" b="1" dirty="0">
                  <a:sym typeface="Symbol"/>
                </a:endParaRPr>
              </a:p>
              <a:p>
                <a:pPr marL="402336" lvl="1" indent="0">
                  <a:buNone/>
                </a:pPr>
                <a:endParaRPr lang="es-AR" sz="1600" b="1" dirty="0" smtClean="0"/>
              </a:p>
              <a:p>
                <a:pPr marL="402336" lvl="1" indent="0">
                  <a:buNone/>
                </a:pPr>
                <a:endParaRPr lang="es-AR" sz="1600" b="1" dirty="0"/>
              </a:p>
              <a:p>
                <a:pPr marL="402336" lvl="1" indent="0">
                  <a:buNone/>
                </a:pPr>
                <a:endParaRPr lang="es-AR" sz="1600" b="1" dirty="0" smtClean="0"/>
              </a:p>
              <a:p>
                <a:pPr marL="402336" lvl="1" indent="0">
                  <a:buNone/>
                </a:pPr>
                <a:endParaRPr lang="es-AR" sz="1600" b="1" dirty="0" smtClean="0"/>
              </a:p>
              <a:p>
                <a:pPr marL="402336" lvl="1" indent="0">
                  <a:buNone/>
                </a:pPr>
                <a:endParaRPr lang="es-AR" sz="1600" b="1" dirty="0"/>
              </a:p>
              <a:p>
                <a:pPr marL="402336" lvl="1" indent="0">
                  <a:buNone/>
                </a:pPr>
                <a:endParaRPr lang="es-AR" sz="1600" b="1" dirty="0" smtClean="0"/>
              </a:p>
              <a:p>
                <a:r>
                  <a:rPr lang="es-AR" sz="2000" b="1" dirty="0" smtClean="0"/>
                  <a:t>Los Puntos de un Solido cambian su posición.</a:t>
                </a:r>
              </a:p>
              <a:p>
                <a:pPr lvl="1"/>
                <a:r>
                  <a:rPr lang="es-AR" sz="1600" b="1" dirty="0" smtClean="0"/>
                  <a:t>VECTOR DESPLAZAMIENTO: </a:t>
                </a:r>
              </a:p>
              <a:p>
                <a:pPr lvl="2"/>
                <a:r>
                  <a:rPr lang="es-AR" sz="1600" b="1" dirty="0" smtClean="0"/>
                  <a:t>Origen: Cuerpo sin deformar</a:t>
                </a:r>
              </a:p>
              <a:p>
                <a:pPr lvl="2"/>
                <a:r>
                  <a:rPr lang="es-AR" sz="1600" b="1" dirty="0" smtClean="0"/>
                  <a:t>Extremo: Cuerpo Deformado.</a:t>
                </a:r>
              </a:p>
              <a:p>
                <a:pPr lvl="1"/>
                <a:r>
                  <a:rPr lang="es-AR" sz="1600" b="1" dirty="0" smtClean="0"/>
                  <a:t>COMPONENTES VECTOR </a:t>
                </a:r>
                <a:r>
                  <a:rPr lang="es-AR" sz="1600" b="1" dirty="0"/>
                  <a:t>DESPLAZAMIENTO: </a:t>
                </a:r>
                <a:endParaRPr lang="es-AR" sz="1600" b="1" dirty="0" smtClean="0"/>
              </a:p>
              <a:p>
                <a:pPr lvl="2"/>
                <a:r>
                  <a:rPr lang="es-AR" sz="1600" b="1" dirty="0" smtClean="0"/>
                  <a:t>Desplazamientos Lineales:  </a:t>
                </a:r>
                <a:r>
                  <a:rPr lang="es-AR" sz="1600" b="1" i="1" dirty="0" err="1" smtClean="0"/>
                  <a:t>u,v,w</a:t>
                </a:r>
                <a:r>
                  <a:rPr lang="es-AR" sz="1600" b="1" dirty="0" smtClean="0"/>
                  <a:t> en los ejes x, y, z.</a:t>
                </a:r>
              </a:p>
              <a:p>
                <a:pPr lvl="2"/>
                <a:r>
                  <a:rPr lang="es-AR" sz="1600" b="1" dirty="0" smtClean="0"/>
                  <a:t>Desplazamiento Angular.</a:t>
                </a:r>
                <a:endParaRPr lang="es-AR" sz="1600" b="1" dirty="0"/>
              </a:p>
              <a:p>
                <a:pPr marL="82296" indent="0">
                  <a:buNone/>
                </a:pPr>
                <a:endParaRPr lang="es-AR" sz="2000" b="1" dirty="0" smtClean="0"/>
              </a:p>
              <a:p>
                <a:pPr marL="82296" indent="0">
                  <a:buNone/>
                </a:pPr>
                <a:endParaRPr lang="es-AR" sz="2000" b="1" dirty="0" smtClean="0"/>
              </a:p>
              <a:p>
                <a:pPr marL="82296" indent="0">
                  <a:buNone/>
                </a:pPr>
                <a:endParaRPr lang="es-AR" sz="2000" b="1" dirty="0"/>
              </a:p>
              <a:p>
                <a:pPr marL="82296" indent="0">
                  <a:buNone/>
                </a:pPr>
                <a:endParaRPr lang="es-AR" sz="2000" b="1" dirty="0" smtClean="0"/>
              </a:p>
              <a:p>
                <a:pPr marL="82296" indent="0">
                  <a:buNone/>
                </a:pPr>
                <a:endParaRPr lang="es-AR" sz="2000" b="1" dirty="0"/>
              </a:p>
              <a:p>
                <a:pPr marL="82296" indent="0">
                  <a:buNone/>
                </a:pPr>
                <a:endParaRPr lang="es-AR" sz="2000" b="1" dirty="0" smtClean="0"/>
              </a:p>
              <a:p>
                <a:pPr marL="82296" indent="0">
                  <a:buNone/>
                </a:pPr>
                <a:endParaRPr lang="es-AR" sz="2000" b="1" dirty="0"/>
              </a:p>
              <a:p>
                <a:pPr marL="82296" indent="0">
                  <a:buNone/>
                </a:pPr>
                <a:endParaRPr lang="es-AR" sz="2000" b="1" dirty="0" smtClean="0"/>
              </a:p>
              <a:p>
                <a:pPr marL="288000" indent="0">
                  <a:buNone/>
                </a:pPr>
                <a:endParaRPr lang="es-AR" sz="2000" b="1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124744"/>
                <a:ext cx="7498080" cy="5184576"/>
              </a:xfrm>
              <a:blipFill rotWithShape="1">
                <a:blip r:embed="rId2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u="sng" dirty="0" smtClean="0">
                <a:effectLst/>
              </a:rPr>
              <a:t>DESPLAZAMIENTOS Y DEFORMACIONES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24760" y="6513480"/>
            <a:ext cx="2895600" cy="301800"/>
          </a:xfrm>
        </p:spPr>
        <p:txBody>
          <a:bodyPr/>
          <a:lstStyle/>
          <a:p>
            <a:r>
              <a:rPr lang="es-AR" dirty="0" smtClean="0"/>
              <a:t>ERM CURSO 2 - LADAGA</a:t>
            </a:r>
            <a:endParaRPr lang="es-AR" dirty="0"/>
          </a:p>
        </p:txBody>
      </p:sp>
      <p:sp>
        <p:nvSpPr>
          <p:cNvPr id="4" name="3 Rectángulo"/>
          <p:cNvSpPr/>
          <p:nvPr/>
        </p:nvSpPr>
        <p:spPr>
          <a:xfrm>
            <a:off x="3203848" y="3573016"/>
            <a:ext cx="972108" cy="648072"/>
          </a:xfrm>
          <a:prstGeom prst="rect">
            <a:avLst/>
          </a:prstGeom>
          <a:pattFill prst="wdUp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" name="12 Conector recto"/>
          <p:cNvCxnSpPr/>
          <p:nvPr/>
        </p:nvCxnSpPr>
        <p:spPr>
          <a:xfrm>
            <a:off x="4175956" y="3573016"/>
            <a:ext cx="39604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V="1">
            <a:off x="4175956" y="3573016"/>
            <a:ext cx="396044" cy="64807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4175956" y="3573016"/>
            <a:ext cx="0" cy="648072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Arco"/>
          <p:cNvSpPr/>
          <p:nvPr/>
        </p:nvSpPr>
        <p:spPr>
          <a:xfrm>
            <a:off x="4031940" y="3897052"/>
            <a:ext cx="288032" cy="21602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23 CuadroTexto"/>
              <p:cNvSpPr txBox="1"/>
              <p:nvPr/>
            </p:nvSpPr>
            <p:spPr>
              <a:xfrm>
                <a:off x="4175956" y="3146366"/>
                <a:ext cx="1548172" cy="540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000" b="1" dirty="0"/>
                  <a:t> </a:t>
                </a:r>
                <a:r>
                  <a:rPr lang="es-AR" sz="2000" b="1" dirty="0">
                    <a:sym typeface="Symbol"/>
                  </a:rPr>
                  <a:t>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000" b="1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s-AR" sz="2000" b="1" i="1">
                            <a:latin typeface="Cambria Math"/>
                            <a:ea typeface="Cambria Math"/>
                            <a:sym typeface="Symbol"/>
                          </a:rPr>
                          <m:t>∆</m:t>
                        </m:r>
                        <m:r>
                          <a:rPr lang="es-AR" sz="2000" b="1" i="1">
                            <a:latin typeface="Cambria Math"/>
                            <a:ea typeface="Cambria Math"/>
                            <a:sym typeface="Symbol"/>
                          </a:rPr>
                          <m:t>𝒍</m:t>
                        </m:r>
                      </m:num>
                      <m:den>
                        <m:r>
                          <a:rPr lang="es-AR" sz="2000" b="1" i="1">
                            <a:latin typeface="Cambria Math"/>
                            <a:sym typeface="Symbol"/>
                          </a:rPr>
                          <m:t>𝑳</m:t>
                        </m:r>
                      </m:den>
                    </m:f>
                  </m:oMath>
                </a14:m>
                <a:endParaRPr lang="es-AR" sz="2000" dirty="0"/>
              </a:p>
            </p:txBody>
          </p:sp>
        </mc:Choice>
        <mc:Fallback xmlns="">
          <p:sp>
            <p:nvSpPr>
              <p:cNvPr id="24" name="2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5956" y="3146366"/>
                <a:ext cx="1548172" cy="540148"/>
              </a:xfrm>
              <a:prstGeom prst="rect">
                <a:avLst/>
              </a:prstGeom>
              <a:blipFill rotWithShape="1">
                <a:blip r:embed="rId3"/>
                <a:stretch>
                  <a:fillRect b="-674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40 CuadroTexto"/>
          <p:cNvSpPr txBox="1"/>
          <p:nvPr/>
        </p:nvSpPr>
        <p:spPr>
          <a:xfrm>
            <a:off x="4373978" y="3805009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>
                <a:sym typeface="Symbol"/>
              </a:rPr>
              <a:t>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35296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23716</TotalTime>
  <Words>1161</Words>
  <Application>Microsoft Office PowerPoint</Application>
  <PresentationFormat>Presentación en pantalla (4:3)</PresentationFormat>
  <Paragraphs>431</Paragraphs>
  <Slides>17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8" baseType="lpstr">
      <vt:lpstr>Arial</vt:lpstr>
      <vt:lpstr>Calibri</vt:lpstr>
      <vt:lpstr>Cambria Math</vt:lpstr>
      <vt:lpstr>Gill Sans MT</vt:lpstr>
      <vt:lpstr>Syastro</vt:lpstr>
      <vt:lpstr>Symbol</vt:lpstr>
      <vt:lpstr>Times New Roman</vt:lpstr>
      <vt:lpstr>Verdana</vt:lpstr>
      <vt:lpstr>Wingdings 2</vt:lpstr>
      <vt:lpstr>Solsticio</vt:lpstr>
      <vt:lpstr>Hoja de cálculo</vt:lpstr>
      <vt:lpstr>ESTATICA Y RESISTENCIA DE LOS MATERIALES</vt:lpstr>
      <vt:lpstr>RESISTENCIA</vt:lpstr>
      <vt:lpstr>RESISTENCIA</vt:lpstr>
      <vt:lpstr>Presentación de PowerPoint</vt:lpstr>
      <vt:lpstr>COMPATIBILIDAD DE DEFORMACIONES</vt:lpstr>
      <vt:lpstr>TENSIONES</vt:lpstr>
      <vt:lpstr>TENSIONES</vt:lpstr>
      <vt:lpstr>EQUILIBRIO INTERNO </vt:lpstr>
      <vt:lpstr>DESPLAZAMIENTOS Y DEFORMACIONES</vt:lpstr>
      <vt:lpstr>RESISTENCIA</vt:lpstr>
      <vt:lpstr>RESISTENCIA</vt:lpstr>
      <vt:lpstr>LEY DE HOOKE</vt:lpstr>
      <vt:lpstr>SOLICITACION AXIL</vt:lpstr>
      <vt:lpstr>SOLICITACION AXIL</vt:lpstr>
      <vt:lpstr>SOLICITACION AXIL</vt:lpstr>
      <vt:lpstr>SOLICITACION AXIL</vt:lpstr>
      <vt:lpstr>SOLICITACION AXIL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ESTATICA Y RESISTENCIA DE LOS MATERIALES</dc:title>
  <dc:creator>Usuario de Windows</dc:creator>
  <cp:lastModifiedBy>USUARIO</cp:lastModifiedBy>
  <cp:revision>447</cp:revision>
  <dcterms:created xsi:type="dcterms:W3CDTF">2020-04-01T20:52:22Z</dcterms:created>
  <dcterms:modified xsi:type="dcterms:W3CDTF">2023-10-26T17:28:10Z</dcterms:modified>
</cp:coreProperties>
</file>