
<file path=[Content_Types].xml><?xml version="1.0" encoding="utf-8"?>
<Types xmlns="http://schemas.openxmlformats.org/package/2006/content-types">
  <Default Extension="jfif" ContentType="image/jpe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media/image7.jfif" ContentType="image/png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</p:sldMasterIdLst>
  <p:sldIdLst>
    <p:sldId id="256" r:id="rId2"/>
    <p:sldId id="267" r:id="rId3"/>
    <p:sldId id="257" r:id="rId4"/>
    <p:sldId id="262" r:id="rId5"/>
    <p:sldId id="263" r:id="rId6"/>
    <p:sldId id="270" r:id="rId7"/>
    <p:sldId id="268" r:id="rId8"/>
    <p:sldId id="265" r:id="rId9"/>
    <p:sldId id="269" r:id="rId10"/>
  </p:sldIdLst>
  <p:sldSz cx="9144000" cy="6858000" type="screen4x3"/>
  <p:notesSz cx="6858000" cy="9144000"/>
  <p:defaultTextStyle>
    <a:defPPr>
      <a:defRPr lang="es-A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2" autoAdjust="0"/>
    <p:restoredTop sz="94680" autoAdjust="0"/>
  </p:normalViewPr>
  <p:slideViewPr>
    <p:cSldViewPr>
      <p:cViewPr varScale="1">
        <p:scale>
          <a:sx n="68" d="100"/>
          <a:sy n="68" d="100"/>
        </p:scale>
        <p:origin x="1446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13 Título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22" name="21 Subtítulo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3A66EF-D5EB-4DAA-BC12-5E0D9CBA910E}" type="datetimeFigureOut">
              <a:rPr lang="es-AR" smtClean="0"/>
              <a:t>11/3/2025</a:t>
            </a:fld>
            <a:endParaRPr lang="es-AR"/>
          </a:p>
        </p:txBody>
      </p:sp>
      <p:sp>
        <p:nvSpPr>
          <p:cNvPr id="20" name="19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10" name="9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BE251-9064-4458-A8F6-B18A1903E8C1}" type="slidenum">
              <a:rPr lang="es-AR" smtClean="0"/>
              <a:t>‹Nº›</a:t>
            </a:fld>
            <a:endParaRPr lang="es-AR"/>
          </a:p>
        </p:txBody>
      </p:sp>
      <p:sp>
        <p:nvSpPr>
          <p:cNvPr id="8" name="7 Elipse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Elipse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3A66EF-D5EB-4DAA-BC12-5E0D9CBA910E}" type="datetimeFigureOut">
              <a:rPr lang="es-AR" smtClean="0"/>
              <a:t>11/3/2025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BE251-9064-4458-A8F6-B18A1903E8C1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3A66EF-D5EB-4DAA-BC12-5E0D9CBA910E}" type="datetimeFigureOut">
              <a:rPr lang="es-AR" smtClean="0"/>
              <a:t>11/3/2025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BE251-9064-4458-A8F6-B18A1903E8C1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3A66EF-D5EB-4DAA-BC12-5E0D9CBA910E}" type="datetimeFigureOut">
              <a:rPr lang="es-AR" smtClean="0"/>
              <a:t>11/3/2025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BE251-9064-4458-A8F6-B18A1903E8C1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3A66EF-D5EB-4DAA-BC12-5E0D9CBA910E}" type="datetimeFigureOut">
              <a:rPr lang="es-AR" smtClean="0"/>
              <a:t>11/3/2025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BE251-9064-4458-A8F6-B18A1903E8C1}" type="slidenum">
              <a:rPr lang="es-AR" smtClean="0"/>
              <a:t>‹Nº›</a:t>
            </a:fld>
            <a:endParaRPr lang="es-AR"/>
          </a:p>
        </p:txBody>
      </p:sp>
      <p:sp>
        <p:nvSpPr>
          <p:cNvPr id="10" name="9 Rectángulo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Elipse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Elipse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3A66EF-D5EB-4DAA-BC12-5E0D9CBA910E}" type="datetimeFigureOut">
              <a:rPr lang="es-AR" smtClean="0"/>
              <a:t>11/3/2025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BE251-9064-4458-A8F6-B18A1903E8C1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3A66EF-D5EB-4DAA-BC12-5E0D9CBA910E}" type="datetimeFigureOut">
              <a:rPr lang="es-AR" smtClean="0"/>
              <a:t>11/3/2025</a:t>
            </a:fld>
            <a:endParaRPr lang="es-AR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BE251-9064-4458-A8F6-B18A1903E8C1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3A66EF-D5EB-4DAA-BC12-5E0D9CBA910E}" type="datetimeFigureOut">
              <a:rPr lang="es-AR" smtClean="0"/>
              <a:t>11/3/2025</a:t>
            </a:fld>
            <a:endParaRPr lang="es-AR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BE251-9064-4458-A8F6-B18A1903E8C1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Rectángulo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3A66EF-D5EB-4DAA-BC12-5E0D9CBA910E}" type="datetimeFigureOut">
              <a:rPr lang="es-AR" smtClean="0"/>
              <a:t>11/3/2025</a:t>
            </a:fld>
            <a:endParaRPr lang="es-AR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BE251-9064-4458-A8F6-B18A1903E8C1}" type="slidenum">
              <a:rPr lang="es-AR" smtClean="0"/>
              <a:t>‹Nº›</a:t>
            </a:fld>
            <a:endParaRPr lang="es-AR"/>
          </a:p>
        </p:txBody>
      </p:sp>
      <p:sp>
        <p:nvSpPr>
          <p:cNvPr id="6" name="5 Rectángulo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3A66EF-D5EB-4DAA-BC12-5E0D9CBA910E}" type="datetimeFigureOut">
              <a:rPr lang="es-AR" smtClean="0"/>
              <a:t>11/3/2025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BE251-9064-4458-A8F6-B18A1903E8C1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3A66EF-D5EB-4DAA-BC12-5E0D9CBA910E}" type="datetimeFigureOut">
              <a:rPr lang="es-AR" smtClean="0"/>
              <a:t>11/3/2025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BE251-9064-4458-A8F6-B18A1903E8C1}" type="slidenum">
              <a:rPr lang="es-AR" smtClean="0"/>
              <a:t>‹Nº›</a:t>
            </a:fld>
            <a:endParaRPr lang="es-AR"/>
          </a:p>
        </p:txBody>
      </p:sp>
      <p:sp>
        <p:nvSpPr>
          <p:cNvPr id="8" name="7 Rectángulo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/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9" name="8 Proceso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Proceso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0070C0"/>
            </a:gs>
            <a:gs pos="82000">
              <a:schemeClr val="bg2">
                <a:tint val="85000"/>
                <a:satMod val="320000"/>
              </a:schemeClr>
            </a:gs>
            <a:gs pos="100000">
              <a:schemeClr val="bg2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Circular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Elipse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Anillo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Rectángulo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5" name="4 Marcador de título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Marcador de texto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24" name="23 Marcador de fecha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2C3A66EF-D5EB-4DAA-BC12-5E0D9CBA910E}" type="datetimeFigureOut">
              <a:rPr lang="es-AR" smtClean="0"/>
              <a:t>11/3/2025</a:t>
            </a:fld>
            <a:endParaRPr lang="es-AR"/>
          </a:p>
        </p:txBody>
      </p:sp>
      <p:sp>
        <p:nvSpPr>
          <p:cNvPr id="10" name="9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s-AR"/>
          </a:p>
        </p:txBody>
      </p:sp>
      <p:sp>
        <p:nvSpPr>
          <p:cNvPr id="22" name="21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2CABE251-9064-4458-A8F6-B18A1903E8C1}" type="slidenum">
              <a:rPr lang="es-AR" smtClean="0"/>
              <a:t>‹Nº›</a:t>
            </a:fld>
            <a:endParaRPr lang="es-AR"/>
          </a:p>
        </p:txBody>
      </p:sp>
      <p:sp>
        <p:nvSpPr>
          <p:cNvPr id="15" name="14 Rectángulo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fif"/><Relationship Id="rId2" Type="http://schemas.openxmlformats.org/officeDocument/2006/relationships/image" Target="../media/image2.jfif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jpg"/><Relationship Id="rId4" Type="http://schemas.openxmlformats.org/officeDocument/2006/relationships/image" Target="../media/image4.jfi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mailto:jminones@fi.uba.ar" TargetMode="Externa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f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f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fi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fi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s-AR" b="1" dirty="0" smtClean="0"/>
              <a:t>ESTATICA Y RESISTENCIA DE LOS MATERIALES</a:t>
            </a:r>
            <a:endParaRPr lang="es-AR" b="1" dirty="0"/>
          </a:p>
        </p:txBody>
      </p:sp>
      <p:pic>
        <p:nvPicPr>
          <p:cNvPr id="3" name="2 Image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1640" y="1916832"/>
            <a:ext cx="3473899" cy="1512168"/>
          </a:xfrm>
          <a:prstGeom prst="rect">
            <a:avLst/>
          </a:prstGeom>
        </p:spPr>
      </p:pic>
      <p:pic>
        <p:nvPicPr>
          <p:cNvPr id="4" name="3 Imagen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76056" y="4202768"/>
            <a:ext cx="3571857" cy="2000240"/>
          </a:xfrm>
          <a:prstGeom prst="rect">
            <a:avLst/>
          </a:prstGeom>
        </p:spPr>
      </p:pic>
      <p:pic>
        <p:nvPicPr>
          <p:cNvPr id="5" name="4 Imagen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41804" y="1876823"/>
            <a:ext cx="3240360" cy="2148499"/>
          </a:xfrm>
          <a:prstGeom prst="rect">
            <a:avLst/>
          </a:prstGeom>
        </p:spPr>
      </p:pic>
      <p:pic>
        <p:nvPicPr>
          <p:cNvPr id="6" name="5 Imagen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8824" y="3717032"/>
            <a:ext cx="3456384" cy="25922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27485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1076431" y="332656"/>
            <a:ext cx="7920880" cy="1254502"/>
          </a:xfrm>
        </p:spPr>
        <p:txBody>
          <a:bodyPr>
            <a:normAutofit fontScale="90000"/>
          </a:bodyPr>
          <a:lstStyle/>
          <a:p>
            <a:r>
              <a:rPr lang="es-AR" sz="4000" b="1" dirty="0" smtClean="0"/>
              <a:t>ESTATICA Y RESISTENCIA DE LOS MATERIALES </a:t>
            </a:r>
            <a:r>
              <a:rPr lang="es-AR" sz="3300" b="1" dirty="0"/>
              <a:t>CURSO </a:t>
            </a:r>
            <a:r>
              <a:rPr lang="es-AR" sz="3300" b="1" dirty="0" smtClean="0"/>
              <a:t>05</a:t>
            </a:r>
            <a:r>
              <a:rPr lang="es-AR" sz="3300" b="1" dirty="0"/>
              <a:t/>
            </a:r>
            <a:br>
              <a:rPr lang="es-AR" sz="3300" b="1" dirty="0"/>
            </a:br>
            <a:endParaRPr lang="es-AR" sz="3300" b="1" dirty="0"/>
          </a:p>
        </p:txBody>
      </p:sp>
      <p:sp>
        <p:nvSpPr>
          <p:cNvPr id="3" name="1 Título"/>
          <p:cNvSpPr txBox="1">
            <a:spLocks/>
          </p:cNvSpPr>
          <p:nvPr/>
        </p:nvSpPr>
        <p:spPr>
          <a:xfrm>
            <a:off x="1076431" y="1340768"/>
            <a:ext cx="8100392" cy="4392488"/>
          </a:xfrm>
          <a:prstGeom prst="rect">
            <a:avLst/>
          </a:prstGeom>
        </p:spPr>
        <p:txBody>
          <a:bodyPr anchor="b"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300" kern="120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r>
              <a:rPr lang="es-AR" sz="2400" b="1" dirty="0" smtClean="0"/>
              <a:t>Profesor:</a:t>
            </a:r>
          </a:p>
          <a:p>
            <a:pPr marL="571500" indent="-571500">
              <a:buFont typeface="Arial" pitchFamily="34" charset="0"/>
              <a:buChar char="•"/>
            </a:pPr>
            <a:r>
              <a:rPr lang="es-AR" sz="2400" b="1" dirty="0" smtClean="0"/>
              <a:t>Iñaki </a:t>
            </a:r>
            <a:r>
              <a:rPr lang="es-AR" sz="2400" b="1" dirty="0" err="1" smtClean="0"/>
              <a:t>Hargain</a:t>
            </a:r>
            <a:endParaRPr lang="es-AR" sz="2400" b="1" dirty="0" smtClean="0"/>
          </a:p>
          <a:p>
            <a:endParaRPr lang="es-AR" sz="2400" b="1" dirty="0" smtClean="0"/>
          </a:p>
          <a:p>
            <a:r>
              <a:rPr lang="es-AR" sz="2400" b="1" dirty="0" smtClean="0"/>
              <a:t>Jefa de Trabajos </a:t>
            </a:r>
            <a:r>
              <a:rPr lang="es-AR" sz="2400" b="1" dirty="0" err="1" smtClean="0"/>
              <a:t>Practicos</a:t>
            </a:r>
            <a:r>
              <a:rPr lang="es-AR" sz="2400" b="1" dirty="0" smtClean="0"/>
              <a:t>:</a:t>
            </a:r>
          </a:p>
          <a:p>
            <a:endParaRPr lang="es-AR" sz="2400" b="1" dirty="0" smtClean="0"/>
          </a:p>
          <a:p>
            <a:pPr marL="571500" indent="-571500">
              <a:buFont typeface="Arial" pitchFamily="34" charset="0"/>
              <a:buChar char="•"/>
            </a:pPr>
            <a:r>
              <a:rPr lang="es-AR" sz="2400" b="1" dirty="0" smtClean="0"/>
              <a:t>Graciela </a:t>
            </a:r>
            <a:r>
              <a:rPr lang="es-AR" sz="2400" b="1" dirty="0" err="1" smtClean="0"/>
              <a:t>Ladaga</a:t>
            </a:r>
            <a:r>
              <a:rPr lang="es-AR" sz="2400" b="1" dirty="0" smtClean="0"/>
              <a:t> (gladaga@fi.uba.ar)</a:t>
            </a:r>
          </a:p>
          <a:p>
            <a:endParaRPr lang="es-AR" sz="2400" b="1" dirty="0" smtClean="0"/>
          </a:p>
          <a:p>
            <a:r>
              <a:rPr lang="es-AR" sz="2400" b="1" dirty="0" smtClean="0"/>
              <a:t>Ayudantes:</a:t>
            </a:r>
          </a:p>
          <a:p>
            <a:endParaRPr lang="es-AR" sz="2400" b="1" dirty="0" smtClean="0"/>
          </a:p>
          <a:p>
            <a:pPr marL="571500" indent="-571500">
              <a:buFont typeface="Arial" pitchFamily="34" charset="0"/>
              <a:buChar char="•"/>
            </a:pPr>
            <a:r>
              <a:rPr lang="es-AR" sz="2400" b="1" dirty="0" err="1" smtClean="0"/>
              <a:t>Joaquin</a:t>
            </a:r>
            <a:r>
              <a:rPr lang="es-AR" sz="2400" b="1" dirty="0" smtClean="0"/>
              <a:t> Miñones(</a:t>
            </a:r>
            <a:r>
              <a:rPr lang="es-AR" sz="2400" b="1" dirty="0" smtClean="0">
                <a:hlinkClick r:id="rId2"/>
              </a:rPr>
              <a:t>jminones@fi.uba.ar</a:t>
            </a:r>
            <a:r>
              <a:rPr lang="es-AR" sz="2400" b="1" dirty="0" smtClean="0"/>
              <a:t> )</a:t>
            </a:r>
          </a:p>
          <a:p>
            <a:pPr marL="571500" indent="-571500">
              <a:buFont typeface="Arial" pitchFamily="34" charset="0"/>
              <a:buChar char="•"/>
            </a:pPr>
            <a:endParaRPr lang="es-AR" sz="2400" b="1" dirty="0" smtClean="0"/>
          </a:p>
        </p:txBody>
      </p:sp>
    </p:spTree>
    <p:extLst>
      <p:ext uri="{BB962C8B-B14F-4D97-AF65-F5344CB8AC3E}">
        <p14:creationId xmlns:p14="http://schemas.microsoft.com/office/powerpoint/2010/main" val="29784394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1331640" y="260648"/>
            <a:ext cx="7406640" cy="2736304"/>
          </a:xfrm>
        </p:spPr>
        <p:txBody>
          <a:bodyPr>
            <a:normAutofit/>
          </a:bodyPr>
          <a:lstStyle/>
          <a:p>
            <a:r>
              <a:rPr lang="es-AR" b="1" u="sng" dirty="0" smtClean="0">
                <a:effectLst/>
              </a:rPr>
              <a:t>ESTATICA</a:t>
            </a:r>
            <a:r>
              <a:rPr lang="es-AR" b="1" dirty="0" smtClean="0"/>
              <a:t>: </a:t>
            </a:r>
            <a:br>
              <a:rPr lang="es-AR" b="1" dirty="0" smtClean="0"/>
            </a:br>
            <a:r>
              <a:rPr lang="es-AR" b="1" dirty="0" smtClean="0"/>
              <a:t>Estudio del Equilibrio de los Cuerpos</a:t>
            </a:r>
            <a:br>
              <a:rPr lang="es-AR" b="1" dirty="0" smtClean="0"/>
            </a:br>
            <a:endParaRPr lang="es-AR" b="1" dirty="0"/>
          </a:p>
        </p:txBody>
      </p:sp>
      <p:sp>
        <p:nvSpPr>
          <p:cNvPr id="3" name="1 Título"/>
          <p:cNvSpPr txBox="1">
            <a:spLocks/>
          </p:cNvSpPr>
          <p:nvPr/>
        </p:nvSpPr>
        <p:spPr>
          <a:xfrm>
            <a:off x="1259632" y="3068960"/>
            <a:ext cx="7406640" cy="2997094"/>
          </a:xfrm>
          <a:prstGeom prst="rect">
            <a:avLst/>
          </a:prstGeom>
        </p:spPr>
        <p:txBody>
          <a:bodyPr anchor="b">
            <a:normAutofit fontScale="92500" lnSpcReduction="10000"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300" kern="120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r>
              <a:rPr lang="es-AR" b="1" dirty="0" smtClean="0"/>
              <a:t/>
            </a:r>
            <a:br>
              <a:rPr lang="es-AR" b="1" dirty="0" smtClean="0"/>
            </a:br>
            <a:r>
              <a:rPr lang="es-AR" b="1" u="sng" dirty="0" smtClean="0"/>
              <a:t>RESISTENCIA DE LOS MATERIALES</a:t>
            </a:r>
            <a:r>
              <a:rPr lang="es-AR" b="1" dirty="0" smtClean="0"/>
              <a:t>:</a:t>
            </a:r>
            <a:br>
              <a:rPr lang="es-AR" b="1" dirty="0" smtClean="0"/>
            </a:br>
            <a:r>
              <a:rPr lang="es-AR" b="1" dirty="0" smtClean="0"/>
              <a:t>Comportamiento de los cuerpos ante los Esfuerzos</a:t>
            </a:r>
            <a:endParaRPr lang="es-AR" b="1" dirty="0"/>
          </a:p>
        </p:txBody>
      </p:sp>
    </p:spTree>
    <p:extLst>
      <p:ext uri="{BB962C8B-B14F-4D97-AF65-F5344CB8AC3E}">
        <p14:creationId xmlns:p14="http://schemas.microsoft.com/office/powerpoint/2010/main" val="28114979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 smtClean="0"/>
              <a:t>Reglas del Juego</a:t>
            </a:r>
            <a:endParaRPr lang="es-AR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435608" y="1288584"/>
            <a:ext cx="7498080" cy="5164752"/>
          </a:xfrm>
        </p:spPr>
        <p:txBody>
          <a:bodyPr>
            <a:normAutofit/>
          </a:bodyPr>
          <a:lstStyle/>
          <a:p>
            <a:r>
              <a:rPr lang="es-AR" dirty="0" smtClean="0"/>
              <a:t>Trabajos </a:t>
            </a:r>
            <a:r>
              <a:rPr lang="es-AR" dirty="0" err="1" smtClean="0"/>
              <a:t>Practicos</a:t>
            </a:r>
            <a:r>
              <a:rPr lang="es-AR" dirty="0"/>
              <a:t> </a:t>
            </a:r>
            <a:r>
              <a:rPr lang="es-AR" dirty="0" smtClean="0"/>
              <a:t>= CV</a:t>
            </a:r>
          </a:p>
          <a:p>
            <a:pPr lvl="1"/>
            <a:r>
              <a:rPr lang="es-AR" dirty="0" smtClean="0"/>
              <a:t>NO HAY TP</a:t>
            </a:r>
            <a:endParaRPr lang="es-AR" sz="2600" dirty="0" smtClean="0"/>
          </a:p>
          <a:p>
            <a:pPr lvl="1"/>
            <a:endParaRPr lang="es-AR" dirty="0" smtClean="0"/>
          </a:p>
          <a:p>
            <a:pPr lvl="1"/>
            <a:endParaRPr lang="es-AR" dirty="0" smtClean="0"/>
          </a:p>
          <a:p>
            <a:pPr lvl="1"/>
            <a:endParaRPr lang="es-AR" dirty="0" smtClean="0"/>
          </a:p>
          <a:p>
            <a:pPr lvl="1"/>
            <a:endParaRPr lang="es-AR" dirty="0"/>
          </a:p>
        </p:txBody>
      </p:sp>
      <p:pic>
        <p:nvPicPr>
          <p:cNvPr id="4" name="3 Image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24128" y="386781"/>
            <a:ext cx="3373987" cy="9018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55947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10 Grupo"/>
          <p:cNvGrpSpPr/>
          <p:nvPr/>
        </p:nvGrpSpPr>
        <p:grpSpPr>
          <a:xfrm>
            <a:off x="1345804" y="3947562"/>
            <a:ext cx="7128792" cy="1402635"/>
            <a:chOff x="1067228" y="3746595"/>
            <a:chExt cx="7128792" cy="1402635"/>
          </a:xfrm>
        </p:grpSpPr>
        <p:sp>
          <p:nvSpPr>
            <p:cNvPr id="8" name="2 Marcador de contenido"/>
            <p:cNvSpPr txBox="1">
              <a:spLocks/>
            </p:cNvSpPr>
            <p:nvPr/>
          </p:nvSpPr>
          <p:spPr>
            <a:xfrm>
              <a:off x="1067228" y="3746595"/>
              <a:ext cx="7128792" cy="1402635"/>
            </a:xfrm>
            <a:prstGeom prst="rect">
              <a:avLst/>
            </a:prstGeom>
          </p:spPr>
          <p:txBody>
            <a:bodyPr>
              <a:noAutofit/>
            </a:bodyPr>
            <a:lstStyle>
              <a:lvl1pPr marL="365760" indent="-283464" algn="l" rtl="0" eaLnBrk="1" latinLnBrk="0" hangingPunct="1">
                <a:lnSpc>
                  <a:spcPct val="100000"/>
                </a:lnSpc>
                <a:spcBef>
                  <a:spcPts val="600"/>
                </a:spcBef>
                <a:buClr>
                  <a:schemeClr val="accent1"/>
                </a:buClr>
                <a:buSzPct val="80000"/>
                <a:buFont typeface="Wingdings 2"/>
                <a:buChar char=""/>
                <a:defRPr kumimoji="0"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40080" indent="-237744" algn="l" rtl="0" eaLnBrk="1" latinLnBrk="0" hangingPunct="1">
                <a:lnSpc>
                  <a:spcPct val="100000"/>
                </a:lnSpc>
                <a:spcBef>
                  <a:spcPts val="550"/>
                </a:spcBef>
                <a:buClr>
                  <a:schemeClr val="accent1"/>
                </a:buClr>
                <a:buFont typeface="Verdana"/>
                <a:buChar char="◦"/>
                <a:defRPr kumimoji="0"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886968" indent="-228600" algn="l" rtl="0" eaLnBrk="1" latinLnBrk="0" hangingPunct="1">
                <a:lnSpc>
                  <a:spcPct val="100000"/>
                </a:lnSpc>
                <a:spcBef>
                  <a:spcPct val="20000"/>
                </a:spcBef>
                <a:buClr>
                  <a:schemeClr val="accent2"/>
                </a:buClr>
                <a:buFont typeface="Wingdings 2"/>
                <a:buChar char=""/>
                <a:defRPr kumimoji="0"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097280" indent="-173736" algn="l" rtl="0" eaLnBrk="1" latinLnBrk="0" hangingPunct="1">
                <a:lnSpc>
                  <a:spcPct val="100000"/>
                </a:lnSpc>
                <a:spcBef>
                  <a:spcPct val="20000"/>
                </a:spcBef>
                <a:buClr>
                  <a:schemeClr val="accent3"/>
                </a:buClr>
                <a:buFont typeface="Wingdings 2"/>
                <a:buChar char=""/>
                <a:defRPr kumimoji="0"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298448" indent="-182880" algn="l" rtl="0" eaLnBrk="1" latinLnBrk="0" hangingPunct="1">
                <a:lnSpc>
                  <a:spcPct val="100000"/>
                </a:lnSpc>
                <a:spcBef>
                  <a:spcPct val="20000"/>
                </a:spcBef>
                <a:buClr>
                  <a:schemeClr val="accent4"/>
                </a:buClr>
                <a:buFont typeface="Wingdings 2"/>
                <a:buChar char=""/>
                <a:defRPr kumimoji="0"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508760" indent="-182880" algn="l" rtl="0" eaLnBrk="1" latinLnBrk="0" hangingPunct="1">
                <a:lnSpc>
                  <a:spcPct val="100000"/>
                </a:lnSpc>
                <a:spcBef>
                  <a:spcPct val="20000"/>
                </a:spcBef>
                <a:buClr>
                  <a:schemeClr val="accent5"/>
                </a:buClr>
                <a:buFont typeface="Wingdings 2"/>
                <a:buChar char=""/>
                <a:defRPr kumimoji="0"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719072" indent="-182880" algn="l" rtl="0" eaLnBrk="1" latinLnBrk="0" hangingPunct="1">
                <a:lnSpc>
                  <a:spcPct val="100000"/>
                </a:lnSpc>
                <a:spcBef>
                  <a:spcPct val="20000"/>
                </a:spcBef>
                <a:buClr>
                  <a:schemeClr val="accent6"/>
                </a:buClr>
                <a:buFont typeface="Wingdings 2"/>
                <a:buChar char=""/>
                <a:defRPr kumimoji="0"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1920240" indent="-182880" algn="l" rtl="0" eaLnBrk="1" latinLnBrk="0" hangingPunct="1">
                <a:lnSpc>
                  <a:spcPct val="100000"/>
                </a:lnSpc>
                <a:spcBef>
                  <a:spcPct val="20000"/>
                </a:spcBef>
                <a:buClr>
                  <a:schemeClr val="accent6"/>
                </a:buClr>
                <a:buFont typeface="Wingdings 2"/>
                <a:buChar char=""/>
                <a:defRPr kumimoji="0"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130552" indent="-182880" algn="l" rtl="0" eaLnBrk="1" latinLnBrk="0" hangingPunct="1">
                <a:lnSpc>
                  <a:spcPct val="100000"/>
                </a:lnSpc>
                <a:spcBef>
                  <a:spcPct val="20000"/>
                </a:spcBef>
                <a:buClr>
                  <a:schemeClr val="accent6"/>
                </a:buClr>
                <a:buFont typeface="Wingdings 2"/>
                <a:buChar char=""/>
                <a:defRPr kumimoji="0"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  <a:extLst/>
            </a:lstStyle>
            <a:p>
              <a:pPr marL="813816" lvl="1" indent="-457200"/>
              <a:r>
                <a:rPr lang="es-AR" sz="2200" dirty="0" smtClean="0"/>
                <a:t>Solicitación Axil</a:t>
              </a:r>
            </a:p>
            <a:p>
              <a:pPr marL="813816" lvl="1" indent="-457200"/>
              <a:r>
                <a:rPr lang="es-AR" sz="2200" dirty="0" smtClean="0"/>
                <a:t>Flexión Pura</a:t>
              </a:r>
            </a:p>
            <a:p>
              <a:pPr marL="813816" lvl="1" indent="-457200"/>
              <a:r>
                <a:rPr lang="es-AR" sz="2200" dirty="0" smtClean="0"/>
                <a:t>Flexión Compuesta</a:t>
              </a:r>
              <a:endParaRPr lang="es-AR" sz="2200" dirty="0"/>
            </a:p>
            <a:p>
              <a:pPr marL="356616" lvl="1" indent="0">
                <a:buNone/>
              </a:pPr>
              <a:endParaRPr lang="es-AR" sz="2200" dirty="0" smtClean="0"/>
            </a:p>
            <a:p>
              <a:pPr marL="356616" lvl="1" indent="0">
                <a:buFont typeface="Verdana"/>
                <a:buNone/>
              </a:pPr>
              <a:endParaRPr lang="es-AR" sz="2200" dirty="0" smtClean="0"/>
            </a:p>
            <a:p>
              <a:pPr marL="356616" lvl="1" indent="0">
                <a:buFont typeface="Verdana"/>
                <a:buNone/>
              </a:pPr>
              <a:endParaRPr lang="es-AR" sz="1000" dirty="0" smtClean="0"/>
            </a:p>
            <a:p>
              <a:endParaRPr lang="es-AR" sz="1050" dirty="0" smtClean="0"/>
            </a:p>
            <a:p>
              <a:pPr lvl="1"/>
              <a:endParaRPr lang="es-AR" sz="1050" dirty="0" smtClean="0"/>
            </a:p>
            <a:p>
              <a:pPr lvl="1"/>
              <a:endParaRPr lang="es-AR" sz="1050" dirty="0" smtClean="0"/>
            </a:p>
            <a:p>
              <a:pPr lvl="1"/>
              <a:endParaRPr lang="es-AR" sz="2200" dirty="0" smtClean="0"/>
            </a:p>
            <a:p>
              <a:pPr lvl="1"/>
              <a:endParaRPr lang="es-AR" sz="2200" dirty="0"/>
            </a:p>
          </p:txBody>
        </p:sp>
        <p:sp>
          <p:nvSpPr>
            <p:cNvPr id="9" name="8 Cerrar llave"/>
            <p:cNvSpPr/>
            <p:nvPr/>
          </p:nvSpPr>
          <p:spPr>
            <a:xfrm>
              <a:off x="5247530" y="3799488"/>
              <a:ext cx="360040" cy="1205872"/>
            </a:xfrm>
            <a:prstGeom prst="rightBrace">
              <a:avLst/>
            </a:prstGeom>
            <a:ln w="222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s-AR"/>
            </a:p>
          </p:txBody>
        </p:sp>
      </p:grpSp>
      <p:sp>
        <p:nvSpPr>
          <p:cNvPr id="18" name="8 Cerrar llave"/>
          <p:cNvSpPr/>
          <p:nvPr/>
        </p:nvSpPr>
        <p:spPr>
          <a:xfrm>
            <a:off x="6232527" y="5350197"/>
            <a:ext cx="360040" cy="879863"/>
          </a:xfrm>
          <a:prstGeom prst="rightBrace">
            <a:avLst/>
          </a:prstGeom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19" name="CuadroTexto 18"/>
          <p:cNvSpPr txBox="1"/>
          <p:nvPr/>
        </p:nvSpPr>
        <p:spPr>
          <a:xfrm>
            <a:off x="6731579" y="5077882"/>
            <a:ext cx="2680655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400" b="1" dirty="0" smtClean="0"/>
              <a:t>RESISTENCIA</a:t>
            </a:r>
          </a:p>
          <a:p>
            <a:endParaRPr lang="es-MX" sz="600" b="1" dirty="0"/>
          </a:p>
          <a:p>
            <a:r>
              <a:rPr lang="es-MX" sz="2400" b="1" dirty="0" smtClean="0"/>
              <a:t>Tensiones Tangenciales</a:t>
            </a:r>
            <a:endParaRPr lang="en-US" sz="2400" b="1" dirty="0"/>
          </a:p>
        </p:txBody>
      </p:sp>
      <p:sp>
        <p:nvSpPr>
          <p:cNvPr id="13" name="12 Cerrar llave"/>
          <p:cNvSpPr/>
          <p:nvPr/>
        </p:nvSpPr>
        <p:spPr>
          <a:xfrm>
            <a:off x="5526106" y="1773259"/>
            <a:ext cx="468052" cy="2088232"/>
          </a:xfrm>
          <a:prstGeom prst="rightBrace">
            <a:avLst/>
          </a:prstGeom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4" name="CuadroTexto 3"/>
          <p:cNvSpPr txBox="1"/>
          <p:nvPr/>
        </p:nvSpPr>
        <p:spPr>
          <a:xfrm>
            <a:off x="6111606" y="2149791"/>
            <a:ext cx="298833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400" b="1" dirty="0" smtClean="0"/>
              <a:t>ESTATICA:</a:t>
            </a:r>
          </a:p>
          <a:p>
            <a:endParaRPr lang="es-MX" sz="600" b="1" dirty="0"/>
          </a:p>
          <a:p>
            <a:r>
              <a:rPr lang="es-MX" sz="2400" b="1" dirty="0" smtClean="0"/>
              <a:t>7 Parcialitos</a:t>
            </a:r>
            <a:endParaRPr lang="en-US" sz="2400" b="1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339052" y="1429547"/>
            <a:ext cx="7594636" cy="2527128"/>
          </a:xfrm>
        </p:spPr>
        <p:txBody>
          <a:bodyPr>
            <a:normAutofit fontScale="77500" lnSpcReduction="20000"/>
          </a:bodyPr>
          <a:lstStyle/>
          <a:p>
            <a:pPr marL="356616" lvl="1" indent="0">
              <a:buNone/>
            </a:pPr>
            <a:endParaRPr lang="es-AR" dirty="0" smtClean="0"/>
          </a:p>
          <a:p>
            <a:pPr marL="813816" lvl="1" indent="-457200"/>
            <a:r>
              <a:rPr lang="es-AR" dirty="0" smtClean="0"/>
              <a:t>Geometría </a:t>
            </a:r>
            <a:r>
              <a:rPr lang="es-AR" dirty="0"/>
              <a:t>de las Superficies</a:t>
            </a:r>
          </a:p>
          <a:p>
            <a:pPr marL="813816" lvl="1" indent="-457200"/>
            <a:r>
              <a:rPr lang="es-AR" dirty="0" smtClean="0"/>
              <a:t>Sistema de Fuerzas</a:t>
            </a:r>
          </a:p>
          <a:p>
            <a:pPr marL="813816" lvl="1" indent="-457200"/>
            <a:r>
              <a:rPr lang="es-AR" dirty="0" smtClean="0"/>
              <a:t>Fuerzas Distribuidas</a:t>
            </a:r>
          </a:p>
          <a:p>
            <a:pPr marL="813816" lvl="1" indent="-457200"/>
            <a:r>
              <a:rPr lang="es-AR" dirty="0" smtClean="0"/>
              <a:t>Reacciones de Vínculo</a:t>
            </a:r>
          </a:p>
          <a:p>
            <a:pPr marL="813816" lvl="1" indent="-457200"/>
            <a:r>
              <a:rPr lang="es-AR" dirty="0"/>
              <a:t>Sistemas Reticulados</a:t>
            </a:r>
          </a:p>
          <a:p>
            <a:pPr marL="813816" lvl="1" indent="-457200"/>
            <a:r>
              <a:rPr lang="es-AR" dirty="0"/>
              <a:t>D</a:t>
            </a:r>
            <a:r>
              <a:rPr lang="es-AR" dirty="0" smtClean="0"/>
              <a:t>iagramas de Características</a:t>
            </a:r>
          </a:p>
          <a:p>
            <a:pPr marL="813816" lvl="1" indent="-457200"/>
            <a:endParaRPr lang="es-AR" dirty="0" smtClean="0"/>
          </a:p>
          <a:p>
            <a:pPr marL="356616" lvl="1" indent="0">
              <a:buNone/>
            </a:pPr>
            <a:endParaRPr lang="es-AR" dirty="0" smtClean="0"/>
          </a:p>
          <a:p>
            <a:endParaRPr lang="es-AR" dirty="0" smtClean="0"/>
          </a:p>
          <a:p>
            <a:pPr lvl="1"/>
            <a:endParaRPr lang="es-AR" dirty="0" smtClean="0"/>
          </a:p>
          <a:p>
            <a:pPr lvl="1"/>
            <a:endParaRPr lang="es-AR" dirty="0" smtClean="0"/>
          </a:p>
          <a:p>
            <a:pPr lvl="1"/>
            <a:endParaRPr lang="es-AR" dirty="0" smtClean="0"/>
          </a:p>
          <a:p>
            <a:pPr lvl="1"/>
            <a:endParaRPr lang="es-AR" dirty="0"/>
          </a:p>
        </p:txBody>
      </p:sp>
      <p:sp>
        <p:nvSpPr>
          <p:cNvPr id="16" name="CuadroTexto 15"/>
          <p:cNvSpPr txBox="1"/>
          <p:nvPr/>
        </p:nvSpPr>
        <p:spPr>
          <a:xfrm>
            <a:off x="6028705" y="3747565"/>
            <a:ext cx="2680655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400" b="1" dirty="0" smtClean="0"/>
              <a:t>RESISTENCIA</a:t>
            </a:r>
          </a:p>
          <a:p>
            <a:endParaRPr lang="es-MX" sz="600" b="1" dirty="0"/>
          </a:p>
          <a:p>
            <a:r>
              <a:rPr lang="es-MX" sz="2400" b="1" dirty="0" smtClean="0"/>
              <a:t>Tensiones Normales</a:t>
            </a:r>
            <a:endParaRPr lang="en-US" sz="2400" b="1" dirty="0"/>
          </a:p>
        </p:txBody>
      </p:sp>
      <p:sp>
        <p:nvSpPr>
          <p:cNvPr id="17" name="2 Marcador de contenido"/>
          <p:cNvSpPr txBox="1">
            <a:spLocks/>
          </p:cNvSpPr>
          <p:nvPr/>
        </p:nvSpPr>
        <p:spPr>
          <a:xfrm>
            <a:off x="1332595" y="5284845"/>
            <a:ext cx="7128792" cy="962327"/>
          </a:xfrm>
          <a:prstGeom prst="rect">
            <a:avLst/>
          </a:prstGeom>
        </p:spPr>
        <p:txBody>
          <a:bodyPr>
            <a:noAutofit/>
          </a:bodyPr>
          <a:lstStyle>
            <a:lvl1pPr marL="365760" indent="-283464" algn="l" rtl="0" eaLnBrk="1" latinLnBrk="0" hangingPunct="1">
              <a:lnSpc>
                <a:spcPct val="100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37744" algn="l" rtl="0" eaLnBrk="1" latinLnBrk="0" hangingPunct="1">
              <a:lnSpc>
                <a:spcPct val="100000"/>
              </a:lnSpc>
              <a:spcBef>
                <a:spcPts val="550"/>
              </a:spcBef>
              <a:buClr>
                <a:schemeClr val="accent1"/>
              </a:buClr>
              <a:buFont typeface="Verdana"/>
              <a:buChar char="◦"/>
              <a:defRPr kumimoji="0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86968" indent="-22860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2"/>
              </a:buClr>
              <a:buFont typeface="Wingdings 2"/>
              <a:buChar char="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173736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3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98448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4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508760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5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19072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20240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30552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813816" lvl="1" indent="-457200"/>
            <a:r>
              <a:rPr lang="es-AR" sz="2200" dirty="0" smtClean="0"/>
              <a:t>Flexión Desviada o </a:t>
            </a:r>
            <a:r>
              <a:rPr lang="es-AR" sz="2200" dirty="0" err="1" smtClean="0"/>
              <a:t>Flexion</a:t>
            </a:r>
            <a:r>
              <a:rPr lang="es-AR" sz="2200" dirty="0" smtClean="0"/>
              <a:t> y Corte</a:t>
            </a:r>
          </a:p>
          <a:p>
            <a:pPr marL="813816" lvl="1" indent="-457200"/>
            <a:r>
              <a:rPr lang="es-AR" sz="2200" dirty="0" smtClean="0"/>
              <a:t>Torsión</a:t>
            </a:r>
          </a:p>
          <a:p>
            <a:pPr marL="813816" lvl="1" indent="-457200"/>
            <a:endParaRPr lang="es-AR" sz="2200" dirty="0" smtClean="0"/>
          </a:p>
          <a:p>
            <a:pPr marL="356616" lvl="1" indent="0">
              <a:buFont typeface="Verdana"/>
              <a:buNone/>
            </a:pPr>
            <a:endParaRPr lang="es-AR" sz="2200" dirty="0" smtClean="0"/>
          </a:p>
          <a:p>
            <a:pPr marL="356616" lvl="1" indent="0">
              <a:buFont typeface="Verdana"/>
              <a:buNone/>
            </a:pPr>
            <a:endParaRPr lang="es-AR" sz="2200" dirty="0" smtClean="0"/>
          </a:p>
          <a:p>
            <a:endParaRPr lang="es-AR" sz="2200" dirty="0" smtClean="0"/>
          </a:p>
          <a:p>
            <a:pPr lvl="1"/>
            <a:endParaRPr lang="es-AR" sz="2200" dirty="0" smtClean="0"/>
          </a:p>
          <a:p>
            <a:pPr lvl="1"/>
            <a:endParaRPr lang="es-AR" sz="2200" dirty="0" smtClean="0"/>
          </a:p>
          <a:p>
            <a:pPr lvl="1"/>
            <a:endParaRPr lang="es-AR" sz="2200" dirty="0" smtClean="0"/>
          </a:p>
          <a:p>
            <a:pPr lvl="1"/>
            <a:endParaRPr lang="es-AR" sz="2200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 smtClean="0"/>
              <a:t>Reglas del Juego</a:t>
            </a:r>
            <a:endParaRPr lang="es-AR" dirty="0"/>
          </a:p>
        </p:txBody>
      </p:sp>
      <p:sp>
        <p:nvSpPr>
          <p:cNvPr id="10" name="2 Marcador de contenido"/>
          <p:cNvSpPr txBox="1">
            <a:spLocks/>
          </p:cNvSpPr>
          <p:nvPr/>
        </p:nvSpPr>
        <p:spPr>
          <a:xfrm>
            <a:off x="1475656" y="1268760"/>
            <a:ext cx="7530040" cy="541040"/>
          </a:xfrm>
          <a:prstGeom prst="rect">
            <a:avLst/>
          </a:prstGeom>
        </p:spPr>
        <p:txBody>
          <a:bodyPr>
            <a:normAutofit lnSpcReduction="10000"/>
          </a:bodyPr>
          <a:lstStyle>
            <a:lvl1pPr marL="365760" indent="-283464" algn="l" rtl="0" eaLnBrk="1" latinLnBrk="0" hangingPunct="1">
              <a:lnSpc>
                <a:spcPct val="100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37744" algn="l" rtl="0" eaLnBrk="1" latinLnBrk="0" hangingPunct="1">
              <a:lnSpc>
                <a:spcPct val="100000"/>
              </a:lnSpc>
              <a:spcBef>
                <a:spcPts val="550"/>
              </a:spcBef>
              <a:buClr>
                <a:schemeClr val="accent1"/>
              </a:buClr>
              <a:buFont typeface="Verdana"/>
              <a:buChar char="◦"/>
              <a:defRPr kumimoji="0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86968" indent="-22860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2"/>
              </a:buClr>
              <a:buFont typeface="Wingdings 2"/>
              <a:buChar char="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173736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3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98448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4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508760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5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19072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20240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30552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r>
              <a:rPr lang="es-AR" u="sng" dirty="0" smtClean="0"/>
              <a:t>UNIDADES TEMATICAS</a:t>
            </a:r>
            <a:endParaRPr lang="es-AR" u="sng" dirty="0"/>
          </a:p>
        </p:txBody>
      </p:sp>
      <p:sp>
        <p:nvSpPr>
          <p:cNvPr id="14" name="2 Marcador de contenido"/>
          <p:cNvSpPr txBox="1">
            <a:spLocks/>
          </p:cNvSpPr>
          <p:nvPr/>
        </p:nvSpPr>
        <p:spPr>
          <a:xfrm>
            <a:off x="1339052" y="6351513"/>
            <a:ext cx="7128792" cy="525983"/>
          </a:xfrm>
          <a:prstGeom prst="rect">
            <a:avLst/>
          </a:prstGeom>
        </p:spPr>
        <p:txBody>
          <a:bodyPr>
            <a:normAutofit/>
          </a:bodyPr>
          <a:lstStyle>
            <a:lvl1pPr marL="365760" indent="-283464" algn="l" rtl="0" eaLnBrk="1" latinLnBrk="0" hangingPunct="1">
              <a:lnSpc>
                <a:spcPct val="100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37744" algn="l" rtl="0" eaLnBrk="1" latinLnBrk="0" hangingPunct="1">
              <a:lnSpc>
                <a:spcPct val="100000"/>
              </a:lnSpc>
              <a:spcBef>
                <a:spcPts val="550"/>
              </a:spcBef>
              <a:buClr>
                <a:schemeClr val="accent1"/>
              </a:buClr>
              <a:buFont typeface="Verdana"/>
              <a:buChar char="◦"/>
              <a:defRPr kumimoji="0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86968" indent="-22860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2"/>
              </a:buClr>
              <a:buFont typeface="Wingdings 2"/>
              <a:buChar char="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173736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3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98448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4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508760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5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19072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20240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30552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813816" lvl="1" indent="-457200"/>
            <a:r>
              <a:rPr lang="es-AR" sz="2400" dirty="0" smtClean="0"/>
              <a:t>Pandeo</a:t>
            </a:r>
          </a:p>
          <a:p>
            <a:pPr marL="356616" lvl="1" indent="0">
              <a:buFont typeface="Verdana"/>
              <a:buNone/>
            </a:pPr>
            <a:endParaRPr lang="es-AR" sz="2400" dirty="0" smtClean="0"/>
          </a:p>
          <a:p>
            <a:pPr marL="356616" lvl="1" indent="0">
              <a:buFont typeface="Verdana"/>
              <a:buNone/>
            </a:pPr>
            <a:endParaRPr lang="es-AR" sz="2400" dirty="0" smtClean="0"/>
          </a:p>
          <a:p>
            <a:endParaRPr lang="es-AR" sz="2800" dirty="0" smtClean="0"/>
          </a:p>
          <a:p>
            <a:pPr lvl="1"/>
            <a:endParaRPr lang="es-AR" sz="2400" dirty="0" smtClean="0"/>
          </a:p>
          <a:p>
            <a:pPr lvl="1"/>
            <a:endParaRPr lang="es-AR" sz="2400" dirty="0" smtClean="0"/>
          </a:p>
          <a:p>
            <a:pPr lvl="1"/>
            <a:endParaRPr lang="es-AR" sz="2400" dirty="0" smtClean="0"/>
          </a:p>
          <a:p>
            <a:pPr lvl="1"/>
            <a:endParaRPr lang="es-AR" sz="2400" dirty="0"/>
          </a:p>
        </p:txBody>
      </p:sp>
      <p:sp>
        <p:nvSpPr>
          <p:cNvPr id="20" name="CuadroTexto 19"/>
          <p:cNvSpPr txBox="1"/>
          <p:nvPr/>
        </p:nvSpPr>
        <p:spPr>
          <a:xfrm>
            <a:off x="4284894" y="6393187"/>
            <a:ext cx="66417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400" b="1" dirty="0" smtClean="0"/>
              <a:t>EXAMEN FINAL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32857965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 smtClean="0"/>
              <a:t>Reglas del Juego </a:t>
            </a:r>
            <a:endParaRPr lang="es-AR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AR" u="sng" dirty="0" smtClean="0"/>
              <a:t>Parcial (presencial)</a:t>
            </a:r>
          </a:p>
          <a:p>
            <a:endParaRPr lang="es-AR" u="sng" dirty="0" smtClean="0"/>
          </a:p>
          <a:p>
            <a:pPr marL="356616" lvl="1" indent="0">
              <a:buNone/>
            </a:pPr>
            <a:r>
              <a:rPr lang="es-AR" dirty="0" smtClean="0"/>
              <a:t>Primera Parte: Estática.</a:t>
            </a:r>
          </a:p>
          <a:p>
            <a:pPr marL="356616" lvl="1" indent="0">
              <a:buNone/>
            </a:pPr>
            <a:r>
              <a:rPr lang="es-AR" dirty="0"/>
              <a:t> </a:t>
            </a:r>
            <a:r>
              <a:rPr lang="es-AR" dirty="0" smtClean="0"/>
              <a:t>      Aprobación de 7 Parcialitos.</a:t>
            </a:r>
          </a:p>
          <a:p>
            <a:pPr marL="356616" lvl="1" indent="0">
              <a:buNone/>
            </a:pPr>
            <a:endParaRPr lang="es-AR" dirty="0" smtClean="0"/>
          </a:p>
          <a:p>
            <a:pPr marL="356616" lvl="1" indent="0">
              <a:buNone/>
            </a:pPr>
            <a:r>
              <a:rPr lang="es-AR" dirty="0" smtClean="0"/>
              <a:t>Segunda parte: Resistencia.</a:t>
            </a:r>
          </a:p>
          <a:p>
            <a:pPr marL="356616" lvl="1" indent="0">
              <a:buNone/>
            </a:pPr>
            <a:r>
              <a:rPr lang="es-AR" dirty="0"/>
              <a:t>	</a:t>
            </a:r>
            <a:r>
              <a:rPr lang="es-AR" dirty="0" smtClean="0"/>
              <a:t>Tensiones Normales: 3 Parcialitos. </a:t>
            </a:r>
          </a:p>
          <a:p>
            <a:pPr marL="356616" lvl="1" indent="0">
              <a:buNone/>
            </a:pPr>
            <a:r>
              <a:rPr lang="es-AR" dirty="0"/>
              <a:t>	</a:t>
            </a:r>
            <a:r>
              <a:rPr lang="es-AR" dirty="0" smtClean="0"/>
              <a:t>Tensiones Tangenciales: 2 Parcialitos.</a:t>
            </a:r>
          </a:p>
          <a:p>
            <a:pPr marL="356616" lvl="1" indent="0">
              <a:buNone/>
            </a:pPr>
            <a:endParaRPr lang="es-AR" dirty="0" smtClean="0"/>
          </a:p>
          <a:p>
            <a:pPr marL="356616" lvl="1" indent="0">
              <a:buNone/>
            </a:pPr>
            <a:endParaRPr lang="es-AR" dirty="0" smtClean="0"/>
          </a:p>
          <a:p>
            <a:endParaRPr lang="es-AR" dirty="0" smtClean="0"/>
          </a:p>
          <a:p>
            <a:pPr lvl="1"/>
            <a:endParaRPr lang="es-AR" dirty="0" smtClean="0"/>
          </a:p>
          <a:p>
            <a:pPr lvl="1"/>
            <a:endParaRPr lang="es-AR" dirty="0" smtClean="0"/>
          </a:p>
          <a:p>
            <a:pPr lvl="1"/>
            <a:endParaRPr lang="es-AR" dirty="0" smtClean="0"/>
          </a:p>
          <a:p>
            <a:pPr lvl="1"/>
            <a:endParaRPr lang="es-AR" dirty="0"/>
          </a:p>
        </p:txBody>
      </p:sp>
      <p:pic>
        <p:nvPicPr>
          <p:cNvPr id="4" name="3 Image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25873" y="404178"/>
            <a:ext cx="3307080" cy="8839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7601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 smtClean="0"/>
              <a:t>Reglas del Juego </a:t>
            </a:r>
            <a:endParaRPr lang="es-AR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187624" y="1447800"/>
            <a:ext cx="8208912" cy="5410200"/>
          </a:xfrm>
        </p:spPr>
        <p:txBody>
          <a:bodyPr>
            <a:normAutofit fontScale="92500" lnSpcReduction="10000"/>
          </a:bodyPr>
          <a:lstStyle/>
          <a:p>
            <a:r>
              <a:rPr lang="es-AR" u="sng" dirty="0" err="1" smtClean="0"/>
              <a:t>Recuperatorios</a:t>
            </a:r>
            <a:r>
              <a:rPr lang="es-AR" u="sng" dirty="0" smtClean="0"/>
              <a:t> (presencial)</a:t>
            </a:r>
            <a:endParaRPr lang="es-AR" u="sng" dirty="0"/>
          </a:p>
          <a:p>
            <a:endParaRPr lang="es-AR" u="sng" dirty="0" smtClean="0"/>
          </a:p>
          <a:p>
            <a:pPr marL="356616" lvl="1" indent="0">
              <a:buNone/>
            </a:pPr>
            <a:r>
              <a:rPr lang="es-AR" dirty="0" smtClean="0"/>
              <a:t>Estática.</a:t>
            </a:r>
          </a:p>
          <a:p>
            <a:pPr marL="356616" lvl="1" indent="0">
              <a:buNone/>
            </a:pPr>
            <a:r>
              <a:rPr lang="es-AR" dirty="0" smtClean="0"/>
              <a:t>Se recupera por partes: </a:t>
            </a:r>
          </a:p>
          <a:p>
            <a:pPr marL="870966" lvl="1" indent="-514350">
              <a:buAutoNum type="arabicParenR"/>
            </a:pPr>
            <a:r>
              <a:rPr lang="es-AR" dirty="0" smtClean="0"/>
              <a:t>Reticulados</a:t>
            </a:r>
          </a:p>
          <a:p>
            <a:pPr marL="870966" lvl="1" indent="-514350">
              <a:buAutoNum type="arabicParenR"/>
            </a:pPr>
            <a:r>
              <a:rPr lang="es-AR" dirty="0" smtClean="0"/>
              <a:t>Diagrama de Características.</a:t>
            </a:r>
          </a:p>
          <a:p>
            <a:pPr marL="356616" lvl="1" indent="0">
              <a:buNone/>
            </a:pPr>
            <a:endParaRPr lang="es-AR" dirty="0" smtClean="0"/>
          </a:p>
          <a:p>
            <a:pPr marL="356616" lvl="1" indent="0">
              <a:buNone/>
            </a:pPr>
            <a:r>
              <a:rPr lang="es-AR" dirty="0" smtClean="0"/>
              <a:t>Resistencia</a:t>
            </a:r>
          </a:p>
          <a:p>
            <a:pPr marL="870966" lvl="1" indent="-514350">
              <a:buAutoNum type="arabicParenR"/>
            </a:pPr>
            <a:r>
              <a:rPr lang="es-AR" dirty="0" smtClean="0"/>
              <a:t>Tensiones Normales</a:t>
            </a:r>
          </a:p>
          <a:p>
            <a:pPr marL="870966" lvl="1" indent="-514350">
              <a:buAutoNum type="arabicParenR"/>
            </a:pPr>
            <a:r>
              <a:rPr lang="es-AR" dirty="0" smtClean="0"/>
              <a:t>Tensiones Tangenciales.</a:t>
            </a:r>
          </a:p>
          <a:p>
            <a:pPr marL="356616" lvl="1" indent="0">
              <a:buNone/>
            </a:pPr>
            <a:endParaRPr lang="es-AR" dirty="0" smtClean="0"/>
          </a:p>
          <a:p>
            <a:pPr marL="356616" lvl="1" indent="0">
              <a:buNone/>
            </a:pPr>
            <a:r>
              <a:rPr lang="es-AR" dirty="0" smtClean="0"/>
              <a:t>Preguntas Teóricas:</a:t>
            </a:r>
          </a:p>
          <a:p>
            <a:pPr marL="356616" lvl="1" indent="0">
              <a:buNone/>
            </a:pPr>
            <a:endParaRPr lang="es-AR" dirty="0" smtClean="0"/>
          </a:p>
          <a:p>
            <a:endParaRPr lang="es-AR" dirty="0" smtClean="0"/>
          </a:p>
          <a:p>
            <a:pPr lvl="1"/>
            <a:endParaRPr lang="es-AR" dirty="0" smtClean="0"/>
          </a:p>
          <a:p>
            <a:pPr lvl="1"/>
            <a:endParaRPr lang="es-AR" dirty="0" smtClean="0"/>
          </a:p>
          <a:p>
            <a:pPr lvl="1"/>
            <a:endParaRPr lang="es-AR" dirty="0" smtClean="0"/>
          </a:p>
          <a:p>
            <a:pPr lvl="1"/>
            <a:endParaRPr lang="es-AR" dirty="0"/>
          </a:p>
        </p:txBody>
      </p:sp>
      <p:pic>
        <p:nvPicPr>
          <p:cNvPr id="4" name="3 Image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38924" y="404178"/>
            <a:ext cx="3307080" cy="8839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16567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 smtClean="0"/>
              <a:t>Reglas del Juego </a:t>
            </a:r>
            <a:endParaRPr lang="es-AR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435608" y="1447800"/>
            <a:ext cx="5918436" cy="5159524"/>
          </a:xfrm>
        </p:spPr>
        <p:txBody>
          <a:bodyPr>
            <a:normAutofit fontScale="77500" lnSpcReduction="20000"/>
          </a:bodyPr>
          <a:lstStyle/>
          <a:p>
            <a:pPr marL="82296" indent="0">
              <a:buNone/>
            </a:pPr>
            <a:r>
              <a:rPr lang="es-AR" dirty="0" smtClean="0"/>
              <a:t>Regla General:</a:t>
            </a:r>
          </a:p>
          <a:p>
            <a:endParaRPr lang="es-AR" dirty="0" smtClean="0"/>
          </a:p>
          <a:p>
            <a:r>
              <a:rPr lang="es-AR" dirty="0" smtClean="0"/>
              <a:t>Si no se entiende la letra, se da por desaprobado el ejercicio o respuesta.</a:t>
            </a:r>
          </a:p>
          <a:p>
            <a:endParaRPr lang="es-AR" dirty="0" smtClean="0"/>
          </a:p>
          <a:p>
            <a:r>
              <a:rPr lang="es-AR" dirty="0" smtClean="0"/>
              <a:t>Si las cuentas están mal, el ejercicio está mal.</a:t>
            </a:r>
          </a:p>
          <a:p>
            <a:endParaRPr lang="es-AR" dirty="0" smtClean="0"/>
          </a:p>
          <a:p>
            <a:r>
              <a:rPr lang="es-AR" dirty="0" smtClean="0"/>
              <a:t>Si el desarrollo está mal, el ejercicio está mal por más que el valor numérico esté bien.</a:t>
            </a:r>
          </a:p>
          <a:p>
            <a:endParaRPr lang="es-AR" dirty="0" smtClean="0"/>
          </a:p>
          <a:p>
            <a:r>
              <a:rPr lang="es-AR" dirty="0" smtClean="0"/>
              <a:t>Si se copio mal el enunciado o algún dato, el ejercicio está desaprobado. </a:t>
            </a:r>
          </a:p>
          <a:p>
            <a:endParaRPr lang="es-AR" dirty="0" smtClean="0"/>
          </a:p>
          <a:p>
            <a:endParaRPr lang="es-AR" dirty="0" smtClean="0"/>
          </a:p>
          <a:p>
            <a:pPr lvl="1"/>
            <a:endParaRPr lang="es-AR" dirty="0" smtClean="0"/>
          </a:p>
          <a:p>
            <a:pPr lvl="1"/>
            <a:endParaRPr lang="es-AR" dirty="0" smtClean="0"/>
          </a:p>
          <a:p>
            <a:pPr lvl="1"/>
            <a:endParaRPr lang="es-AR" dirty="0"/>
          </a:p>
        </p:txBody>
      </p:sp>
      <p:pic>
        <p:nvPicPr>
          <p:cNvPr id="5" name="4 Image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54044" y="0"/>
            <a:ext cx="1485900" cy="1965960"/>
          </a:xfrm>
          <a:prstGeom prst="rect">
            <a:avLst/>
          </a:prstGeom>
        </p:spPr>
      </p:pic>
      <p:pic>
        <p:nvPicPr>
          <p:cNvPr id="1026" name="Picture 2" descr="Hay tabla. | Personajes de los simpsons, Dibujos de los simpson, Personajes  de rick y morty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6722" y="3429000"/>
            <a:ext cx="1907278" cy="31063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68456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425736" y="-6052"/>
            <a:ext cx="7498080" cy="1143000"/>
          </a:xfrm>
        </p:spPr>
        <p:txBody>
          <a:bodyPr/>
          <a:lstStyle/>
          <a:p>
            <a:r>
              <a:rPr lang="es-AR" dirty="0" smtClean="0"/>
              <a:t>CRONOGRAMA</a:t>
            </a:r>
            <a:endParaRPr lang="es-AR" dirty="0"/>
          </a:p>
        </p:txBody>
      </p:sp>
      <p:pic>
        <p:nvPicPr>
          <p:cNvPr id="3" name="Imagen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25736" y="1136948"/>
            <a:ext cx="6520768" cy="54726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11375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io">
  <a:themeElements>
    <a:clrScheme name="Solsticio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io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olsticio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1973</TotalTime>
  <Words>212</Words>
  <Application>Microsoft Office PowerPoint</Application>
  <PresentationFormat>Presentación en pantalla (4:3)</PresentationFormat>
  <Paragraphs>111</Paragraphs>
  <Slides>9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4" baseType="lpstr">
      <vt:lpstr>Arial</vt:lpstr>
      <vt:lpstr>Gill Sans MT</vt:lpstr>
      <vt:lpstr>Verdana</vt:lpstr>
      <vt:lpstr>Wingdings 2</vt:lpstr>
      <vt:lpstr>Solsticio</vt:lpstr>
      <vt:lpstr>ESTATICA Y RESISTENCIA DE LOS MATERIALES</vt:lpstr>
      <vt:lpstr>ESTATICA Y RESISTENCIA DE LOS MATERIALES CURSO 05 </vt:lpstr>
      <vt:lpstr>ESTATICA:  Estudio del Equilibrio de los Cuerpos </vt:lpstr>
      <vt:lpstr>Reglas del Juego</vt:lpstr>
      <vt:lpstr>Reglas del Juego</vt:lpstr>
      <vt:lpstr>Reglas del Juego </vt:lpstr>
      <vt:lpstr>Reglas del Juego </vt:lpstr>
      <vt:lpstr>Reglas del Juego </vt:lpstr>
      <vt:lpstr>CRONOGRAMA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ESTATICA Y RESISTENCIA DE LOS MATERIALES</dc:title>
  <dc:creator>Usuario de Windows</dc:creator>
  <cp:lastModifiedBy>USUARIO</cp:lastModifiedBy>
  <cp:revision>53</cp:revision>
  <dcterms:created xsi:type="dcterms:W3CDTF">2020-04-01T20:52:22Z</dcterms:created>
  <dcterms:modified xsi:type="dcterms:W3CDTF">2025-03-11T22:26:40Z</dcterms:modified>
</cp:coreProperties>
</file>