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9" r:id="rId3"/>
    <p:sldId id="260" r:id="rId4"/>
    <p:sldId id="330" r:id="rId5"/>
    <p:sldId id="331" r:id="rId6"/>
    <p:sldId id="337" r:id="rId7"/>
    <p:sldId id="338" r:id="rId8"/>
    <p:sldId id="339" r:id="rId9"/>
    <p:sldId id="340" r:id="rId10"/>
    <p:sldId id="341" r:id="rId11"/>
    <p:sldId id="342" r:id="rId12"/>
    <p:sldId id="332" r:id="rId13"/>
    <p:sldId id="343" r:id="rId14"/>
    <p:sldId id="333" r:id="rId15"/>
    <p:sldId id="345" r:id="rId16"/>
    <p:sldId id="346" r:id="rId17"/>
    <p:sldId id="334" r:id="rId18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26697A"/>
    <a:srgbClr val="9933FF"/>
    <a:srgbClr val="0CD4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09" autoAdjust="0"/>
    <p:restoredTop sz="94364" autoAdjust="0"/>
  </p:normalViewPr>
  <p:slideViewPr>
    <p:cSldViewPr>
      <p:cViewPr varScale="1">
        <p:scale>
          <a:sx n="69" d="100"/>
          <a:sy n="69" d="100"/>
        </p:scale>
        <p:origin x="8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B6103-6365-43C3-869D-5A73235107DF}" type="datetimeFigureOut">
              <a:rPr lang="es-AR" smtClean="0"/>
              <a:t>1/12/2022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AR" smtClean="0"/>
              <a:t>Inga. Graciela Ladaga</a:t>
            </a:r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1A787-C627-4AF8-B049-5E2239F0C19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2337753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2F878-C0A3-4E98-9846-F7731612121E}" type="datetimeFigureOut">
              <a:rPr lang="es-AR" smtClean="0"/>
              <a:t>1/12/2022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AR" smtClean="0"/>
              <a:t>Inga. Graciela Ladaga</a:t>
            </a: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CB5A9-18AF-412C-A964-CCAE5A8093D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7558052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CB5A9-18AF-412C-A964-CCAE5A8093D5}" type="slidenum">
              <a:rPr lang="es-AR" smtClean="0"/>
              <a:t>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Inga. Graciela Ladaga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97990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1578-2BF9-4A45-A1A2-4DD05ADB696F}" type="datetime1">
              <a:rPr lang="es-AR" smtClean="0"/>
              <a:t>1/12/2022</a:t>
            </a:fld>
            <a:endParaRPr lang="es-AR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91F49-A69B-48A0-9916-E9CD7992D2E8}" type="datetime1">
              <a:rPr lang="es-AR" smtClean="0"/>
              <a:t>1/12/2022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5D52-36E1-41A5-8C03-36A33390D230}" type="datetime1">
              <a:rPr lang="es-AR" smtClean="0"/>
              <a:t>1/12/2022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051D3-78C6-4E36-B5C9-DEBD62138ABB}" type="datetime1">
              <a:rPr lang="es-AR" smtClean="0"/>
              <a:t>1/12/2022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1F54-155E-46B6-BDB0-C82F2966E991}" type="datetime1">
              <a:rPr lang="es-AR" smtClean="0"/>
              <a:t>1/12/2022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AD56-5962-4B75-886D-0AFA48799211}" type="datetime1">
              <a:rPr lang="es-AR" smtClean="0"/>
              <a:t>1/12/2022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2365F-D6FD-422A-A007-BA3323840E91}" type="datetime1">
              <a:rPr lang="es-AR" smtClean="0"/>
              <a:t>1/12/2022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F8EF9-0C01-4971-8C17-FEDE88A4E99E}" type="datetime1">
              <a:rPr lang="es-AR" smtClean="0"/>
              <a:t>1/12/2022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A511-E16D-4D93-B50C-30D55A56C498}" type="datetime1">
              <a:rPr lang="es-AR" smtClean="0"/>
              <a:t>1/12/2022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46434-6EED-4C56-8CF0-EBB6A7A8BB5D}" type="datetime1">
              <a:rPr lang="es-AR" smtClean="0"/>
              <a:t>1/12/2022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2E739-DA7B-44DD-88E9-497EEE903531}" type="datetime1">
              <a:rPr lang="es-AR" smtClean="0"/>
              <a:t>1/12/2022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82000">
              <a:schemeClr val="bg2">
                <a:tint val="85000"/>
                <a:satMod val="320000"/>
              </a:schemeClr>
            </a:gs>
            <a:gs pos="100000">
              <a:schemeClr val="bg2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869E993-100E-4086-BB27-01FD6422DCDB}" type="datetime1">
              <a:rPr lang="es-AR" smtClean="0"/>
              <a:t>1/12/2022</a:t>
            </a:fld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7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63.png"/><Relationship Id="rId5" Type="http://schemas.openxmlformats.org/officeDocument/2006/relationships/image" Target="../media/image53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59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3" Type="http://schemas.openxmlformats.org/officeDocument/2006/relationships/image" Target="../media/image69.jpg"/><Relationship Id="rId21" Type="http://schemas.openxmlformats.org/officeDocument/2006/relationships/image" Target="../media/image88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" Type="http://schemas.openxmlformats.org/officeDocument/2006/relationships/image" Target="../media/image68.png"/><Relationship Id="rId16" Type="http://schemas.openxmlformats.org/officeDocument/2006/relationships/image" Target="../media/image83.png"/><Relationship Id="rId20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23" Type="http://schemas.openxmlformats.org/officeDocument/2006/relationships/image" Target="../media/image90.png"/><Relationship Id="rId10" Type="http://schemas.openxmlformats.org/officeDocument/2006/relationships/image" Target="../media/image77.png"/><Relationship Id="rId19" Type="http://schemas.openxmlformats.org/officeDocument/2006/relationships/image" Target="../media/image86.png"/><Relationship Id="rId4" Type="http://schemas.openxmlformats.org/officeDocument/2006/relationships/image" Target="../media/image70.jpg"/><Relationship Id="rId9" Type="http://schemas.openxmlformats.org/officeDocument/2006/relationships/image" Target="../media/image76.png"/><Relationship Id="rId14" Type="http://schemas.openxmlformats.org/officeDocument/2006/relationships/image" Target="../media/image81.png"/><Relationship Id="rId22" Type="http://schemas.openxmlformats.org/officeDocument/2006/relationships/image" Target="../media/image8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71.jp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emf"/><Relationship Id="rId4" Type="http://schemas.openxmlformats.org/officeDocument/2006/relationships/image" Target="../media/image10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80.png"/><Relationship Id="rId7" Type="http://schemas.openxmlformats.org/officeDocument/2006/relationships/image" Target="../media/image112.png"/><Relationship Id="rId2" Type="http://schemas.openxmlformats.org/officeDocument/2006/relationships/image" Target="../media/image10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0.png"/><Relationship Id="rId9" Type="http://schemas.openxmlformats.org/officeDocument/2006/relationships/image" Target="../media/image1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2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32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AR" b="1" dirty="0" smtClean="0"/>
              <a:t>ESTATICA Y RESISTENCIA DE LOS MATERIALES</a:t>
            </a:r>
            <a:endParaRPr lang="es-AR" b="1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876256" y="6525344"/>
            <a:ext cx="2895600" cy="256456"/>
          </a:xfrm>
        </p:spPr>
        <p:txBody>
          <a:bodyPr/>
          <a:lstStyle/>
          <a:p>
            <a:r>
              <a:rPr lang="es-AR" sz="1000" dirty="0" smtClean="0"/>
              <a:t>ERM CURSO 2 - LADAGA</a:t>
            </a:r>
            <a:endParaRPr lang="es-AR" sz="1000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798" y="4525828"/>
            <a:ext cx="3752231" cy="20162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7"/>
          <a:stretch/>
        </p:blipFill>
        <p:spPr>
          <a:xfrm>
            <a:off x="4942695" y="1780416"/>
            <a:ext cx="3785334" cy="2656696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1"/>
          <a:stretch/>
        </p:blipFill>
        <p:spPr>
          <a:xfrm>
            <a:off x="1631807" y="1780416"/>
            <a:ext cx="3018772" cy="26483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07" y="4563577"/>
            <a:ext cx="3006637" cy="200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74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64 Grupo"/>
          <p:cNvGrpSpPr/>
          <p:nvPr/>
        </p:nvGrpSpPr>
        <p:grpSpPr>
          <a:xfrm>
            <a:off x="2283406" y="4456035"/>
            <a:ext cx="623910" cy="463173"/>
            <a:chOff x="2283406" y="4456035"/>
            <a:chExt cx="623910" cy="463173"/>
          </a:xfrm>
        </p:grpSpPr>
        <p:sp>
          <p:nvSpPr>
            <p:cNvPr id="105" name="104 Triángulo rectángulo"/>
            <p:cNvSpPr>
              <a:spLocks noChangeAspect="1"/>
            </p:cNvSpPr>
            <p:nvPr/>
          </p:nvSpPr>
          <p:spPr>
            <a:xfrm flipH="1">
              <a:off x="2283406" y="4456035"/>
              <a:ext cx="623910" cy="450000"/>
            </a:xfrm>
            <a:prstGeom prst="rtTriangle">
              <a:avLst/>
            </a:prstGeom>
            <a:pattFill prst="ltVert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62" name="61 Conector recto"/>
            <p:cNvCxnSpPr/>
            <p:nvPr/>
          </p:nvCxnSpPr>
          <p:spPr>
            <a:xfrm flipV="1">
              <a:off x="2752488" y="4551836"/>
              <a:ext cx="0" cy="367372"/>
            </a:xfrm>
            <a:prstGeom prst="line">
              <a:avLst/>
            </a:prstGeom>
            <a:ln w="25400">
              <a:solidFill>
                <a:srgbClr val="2669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110 Grupo"/>
          <p:cNvGrpSpPr/>
          <p:nvPr/>
        </p:nvGrpSpPr>
        <p:grpSpPr>
          <a:xfrm>
            <a:off x="1043608" y="4514176"/>
            <a:ext cx="2248219" cy="834994"/>
            <a:chOff x="1043608" y="4514176"/>
            <a:chExt cx="2248219" cy="834994"/>
          </a:xfrm>
        </p:grpSpPr>
        <p:grpSp>
          <p:nvGrpSpPr>
            <p:cNvPr id="27" name="26 Grupo"/>
            <p:cNvGrpSpPr/>
            <p:nvPr/>
          </p:nvGrpSpPr>
          <p:grpSpPr>
            <a:xfrm>
              <a:off x="1043608" y="4514176"/>
              <a:ext cx="2248219" cy="834994"/>
              <a:chOff x="1043608" y="4514176"/>
              <a:chExt cx="2248219" cy="83499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107 CuadroTexto"/>
                  <p:cNvSpPr txBox="1"/>
                  <p:nvPr/>
                </p:nvSpPr>
                <p:spPr>
                  <a:xfrm>
                    <a:off x="1043608" y="4939504"/>
                    <a:ext cx="4320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s-AR" i="1" dirty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s-AR" i="1" dirty="0">
                                  <a:latin typeface="Cambria Math"/>
                                  <a:ea typeface="Cambria Math"/>
                                  <a:sym typeface="Symbol"/>
                                </a:rPr>
                                <m:t></m:t>
                              </m:r>
                            </m:e>
                            <m:sub>
                              <m:r>
                                <a:rPr lang="es-AR" i="1" dirty="0">
                                  <a:latin typeface="Cambria Math"/>
                                  <a:sym typeface="Symbol"/>
                                </a:rPr>
                                <m:t>𝑚𝑎𝑥</m:t>
                              </m:r>
                            </m:sub>
                          </m:sSub>
                        </m:oMath>
                      </m:oMathPara>
                    </a14:m>
                    <a:endParaRPr lang="es-AR" dirty="0"/>
                  </a:p>
                </p:txBody>
              </p:sp>
            </mc:Choice>
            <mc:Fallback xmlns="">
              <p:sp>
                <p:nvSpPr>
                  <p:cNvPr id="108" name="107 CuadroTexto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3608" y="4939504"/>
                    <a:ext cx="432048" cy="369332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 r="-39437"/>
                    </a:stretch>
                  </a:blipFill>
                </p:spPr>
                <p:txBody>
                  <a:bodyPr/>
                  <a:lstStyle/>
                  <a:p>
                    <a:r>
                      <a:rPr lang="es-A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6" name="25 Grupo"/>
              <p:cNvGrpSpPr/>
              <p:nvPr/>
            </p:nvGrpSpPr>
            <p:grpSpPr>
              <a:xfrm>
                <a:off x="1611316" y="4514176"/>
                <a:ext cx="1680511" cy="834994"/>
                <a:chOff x="1611316" y="4514176"/>
                <a:chExt cx="1680511" cy="834994"/>
              </a:xfrm>
            </p:grpSpPr>
            <p:sp>
              <p:nvSpPr>
                <p:cNvPr id="106" name="105 Triángulo rectángulo"/>
                <p:cNvSpPr>
                  <a:spLocks noChangeAspect="1"/>
                </p:cNvSpPr>
                <p:nvPr/>
              </p:nvSpPr>
              <p:spPr>
                <a:xfrm flipV="1">
                  <a:off x="1611316" y="4899170"/>
                  <a:ext cx="658831" cy="450000"/>
                </a:xfrm>
                <a:prstGeom prst="rtTriangle">
                  <a:avLst/>
                </a:prstGeom>
                <a:pattFill prst="ltVert">
                  <a:fgClr>
                    <a:schemeClr val="accent6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7" name="106 CuadroTexto"/>
                    <p:cNvSpPr txBox="1"/>
                    <p:nvPr/>
                  </p:nvSpPr>
                  <p:spPr>
                    <a:xfrm>
                      <a:off x="2859779" y="4514176"/>
                      <a:ext cx="43204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s-AR" i="1" dirty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s-AR" i="1" dirty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</m:t>
                                </m:r>
                              </m:e>
                              <m:sub>
                                <m:r>
                                  <a:rPr lang="es-AR" i="1" dirty="0">
                                    <a:latin typeface="Cambria Math"/>
                                    <a:sym typeface="Symbol"/>
                                  </a:rPr>
                                  <m:t>𝑚𝑎𝑥</m:t>
                                </m:r>
                              </m:sub>
                            </m:sSub>
                          </m:oMath>
                        </m:oMathPara>
                      </a14:m>
                      <a:endParaRPr lang="es-AR" dirty="0"/>
                    </a:p>
                  </p:txBody>
                </p:sp>
              </mc:Choice>
              <mc:Fallback xmlns="">
                <p:sp>
                  <p:nvSpPr>
                    <p:cNvPr id="107" name="106 CuadroTexto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59779" y="4514176"/>
                      <a:ext cx="432048" cy="369332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 r="-394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A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5" name="24 Triángulo rectángulo"/>
                <p:cNvSpPr/>
                <p:nvPr/>
              </p:nvSpPr>
              <p:spPr>
                <a:xfrm flipV="1">
                  <a:off x="1763687" y="4883507"/>
                  <a:ext cx="506459" cy="346588"/>
                </a:xfrm>
                <a:prstGeom prst="rtTriangl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109" name="108 Triángulo rectángulo"/>
                <p:cNvSpPr>
                  <a:spLocks noChangeAspect="1"/>
                </p:cNvSpPr>
                <p:nvPr/>
              </p:nvSpPr>
              <p:spPr>
                <a:xfrm flipH="1">
                  <a:off x="2256888" y="4538663"/>
                  <a:ext cx="495600" cy="359660"/>
                </a:xfrm>
                <a:prstGeom prst="rtTriangle">
                  <a:avLst/>
                </a:prstGeom>
                <a:solidFill>
                  <a:schemeClr val="bg1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</p:grpSp>
        </p:grpSp>
        <p:cxnSp>
          <p:nvCxnSpPr>
            <p:cNvPr id="110" name="109 Conector recto"/>
            <p:cNvCxnSpPr/>
            <p:nvPr/>
          </p:nvCxnSpPr>
          <p:spPr>
            <a:xfrm flipV="1">
              <a:off x="1763688" y="4883508"/>
              <a:ext cx="0" cy="367372"/>
            </a:xfrm>
            <a:prstGeom prst="line">
              <a:avLst/>
            </a:prstGeom>
            <a:ln w="25400">
              <a:solidFill>
                <a:srgbClr val="2669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13821" y="1192761"/>
            <a:ext cx="7498080" cy="530979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es-AR" sz="2000" b="1" dirty="0" smtClean="0"/>
              <a:t>TENSION EN UNA BARRA SECCION CIRCULAR LLENA</a:t>
            </a:r>
            <a:r>
              <a:rPr lang="es-AR" sz="3000" b="1" dirty="0" smtClean="0"/>
              <a:t> </a:t>
            </a:r>
          </a:p>
          <a:p>
            <a:pPr marL="288000" indent="0">
              <a:buNone/>
            </a:pPr>
            <a:endParaRPr lang="es-AR" sz="2000" b="1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u="sng" dirty="0" smtClean="0">
                <a:effectLst/>
              </a:rPr>
              <a:t>TORSION</a:t>
            </a:r>
            <a:endParaRPr lang="es-AR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428042" y="6582857"/>
            <a:ext cx="2895600" cy="301800"/>
          </a:xfrm>
        </p:spPr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58 CuadroTexto"/>
              <p:cNvSpPr txBox="1"/>
              <p:nvPr/>
            </p:nvSpPr>
            <p:spPr>
              <a:xfrm>
                <a:off x="3265572" y="1723740"/>
                <a:ext cx="3024336" cy="719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s-AR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s-AR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AR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s-AR" b="0" i="1" smtClean="0">
                              <a:latin typeface="Cambria Math"/>
                            </a:rPr>
                            <m:t>2</m:t>
                          </m:r>
                          <m:r>
                            <a:rPr lang="es-AR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sSup>
                            <m:sSupPr>
                              <m:ctrlPr>
                                <a:rPr lang="es-AR" b="1" i="1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pPr>
                            <m:e>
                              <m:r>
                                <a:rPr lang="es-AR" b="1" i="1">
                                  <a:latin typeface="Cambria Math"/>
                                  <a:sym typeface="Symbol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s-AR" b="1" i="1">
                                  <a:latin typeface="Cambria Math"/>
                                  <a:sym typeface="Symbol"/>
                                </a:rPr>
                                <m:t>𝟐</m:t>
                              </m:r>
                            </m:sup>
                          </m:sSup>
                          <m:r>
                            <a:rPr lang="es-AR" b="1" i="1">
                              <a:latin typeface="Cambria Math"/>
                              <a:ea typeface="Cambria Math"/>
                              <a:sym typeface="Symbol"/>
                            </a:rPr>
                            <m:t>𝒅𝑨</m:t>
                          </m:r>
                        </m:e>
                      </m:nary>
                      <m:r>
                        <a:rPr lang="es-AR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/>
                              <a:sym typeface="Symbol"/>
                            </a:rPr>
                            <m:t>.</m:t>
                          </m:r>
                          <m:sSup>
                            <m:sSupPr>
                              <m:ctrlPr>
                                <a:rPr lang="es-AR" b="1" i="1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pPr>
                            <m:e>
                              <m:r>
                                <a:rPr lang="es-AR" b="1" i="1" smtClean="0">
                                  <a:latin typeface="Cambria Math"/>
                                  <a:sym typeface="Symbol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es-AR" b="1" i="1" smtClean="0">
                                  <a:latin typeface="Cambria Math"/>
                                  <a:sym typeface="Symbol"/>
                                </a:rPr>
                                <m:t>𝟒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/>
                            </a:rPr>
                            <m:t>32</m:t>
                          </m:r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59" name="5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572" y="1723740"/>
                <a:ext cx="3024336" cy="71917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23 Grupo"/>
          <p:cNvGrpSpPr/>
          <p:nvPr/>
        </p:nvGrpSpPr>
        <p:grpSpPr>
          <a:xfrm>
            <a:off x="1813260" y="1836857"/>
            <a:ext cx="1296000" cy="1296000"/>
            <a:chOff x="4858615" y="3331731"/>
            <a:chExt cx="1296000" cy="1296000"/>
          </a:xfrm>
        </p:grpSpPr>
        <p:sp>
          <p:nvSpPr>
            <p:cNvPr id="74" name="73 Elipse"/>
            <p:cNvSpPr/>
            <p:nvPr/>
          </p:nvSpPr>
          <p:spPr>
            <a:xfrm>
              <a:off x="4858615" y="3331731"/>
              <a:ext cx="1296000" cy="1296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7" name="76 Flecha circular"/>
            <p:cNvSpPr/>
            <p:nvPr/>
          </p:nvSpPr>
          <p:spPr>
            <a:xfrm rot="8546014" flipV="1">
              <a:off x="5158327" y="3612650"/>
              <a:ext cx="539859" cy="510521"/>
            </a:xfrm>
            <a:prstGeom prst="circularArrow">
              <a:avLst>
                <a:gd name="adj1" fmla="val 117"/>
                <a:gd name="adj2" fmla="val 626839"/>
                <a:gd name="adj3" fmla="val 20682640"/>
                <a:gd name="adj4" fmla="val 12843802"/>
                <a:gd name="adj5" fmla="val 14605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78" name="77 CuadroTexto"/>
            <p:cNvSpPr txBox="1"/>
            <p:nvPr/>
          </p:nvSpPr>
          <p:spPr>
            <a:xfrm>
              <a:off x="5004048" y="3408923"/>
              <a:ext cx="4599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600" dirty="0" smtClean="0">
                  <a:sym typeface="Symbol"/>
                </a:rPr>
                <a:t>Mt</a:t>
              </a:r>
              <a:endParaRPr lang="es-AR" sz="1600" dirty="0"/>
            </a:p>
          </p:txBody>
        </p:sp>
        <p:cxnSp>
          <p:nvCxnSpPr>
            <p:cNvPr id="83" name="82 Conector recto"/>
            <p:cNvCxnSpPr/>
            <p:nvPr/>
          </p:nvCxnSpPr>
          <p:spPr>
            <a:xfrm>
              <a:off x="5506615" y="4008966"/>
              <a:ext cx="291228" cy="5359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83 CuadroTexto"/>
                <p:cNvSpPr txBox="1"/>
                <p:nvPr/>
              </p:nvSpPr>
              <p:spPr>
                <a:xfrm>
                  <a:off x="5291237" y="4157670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b="0" i="1" dirty="0" smtClean="0">
                            <a:latin typeface="Cambria Math"/>
                            <a:sym typeface="Symbol"/>
                          </a:rPr>
                          <m:t>𝑅</m:t>
                        </m:r>
                      </m:oMath>
                    </m:oMathPara>
                  </a14:m>
                  <a:endParaRPr lang="es-AR" dirty="0"/>
                </a:p>
              </p:txBody>
            </p:sp>
          </mc:Choice>
          <mc:Fallback xmlns="">
            <p:sp>
              <p:nvSpPr>
                <p:cNvPr id="84" name="83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1237" y="4157670"/>
                  <a:ext cx="432048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97 CuadroTexto"/>
              <p:cNvSpPr txBox="1"/>
              <p:nvPr/>
            </p:nvSpPr>
            <p:spPr>
              <a:xfrm>
                <a:off x="3491880" y="2492157"/>
                <a:ext cx="2088232" cy="67242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2000" i="1" dirty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es-AR" sz="2000" i="1" dirty="0">
                              <a:latin typeface="Cambria Math"/>
                              <a:ea typeface="Cambria Math"/>
                              <a:sym typeface="Symbol"/>
                            </a:rPr>
                            <m:t></m:t>
                          </m:r>
                        </m:e>
                        <m:sub>
                          <m:r>
                            <a:rPr lang="es-AR" sz="2000" i="1" dirty="0">
                              <a:latin typeface="Cambria Math"/>
                              <a:sym typeface="Symbol"/>
                            </a:rPr>
                            <m:t>𝑚𝑎𝑥</m:t>
                          </m:r>
                        </m:sub>
                      </m:sSub>
                      <m:r>
                        <a:rPr lang="es-AR" sz="2000" b="1" i="1" dirty="0">
                          <a:latin typeface="Cambria Math"/>
                          <a:sym typeface="Symbol"/>
                        </a:rPr>
                        <m:t>=</m:t>
                      </m:r>
                      <m:f>
                        <m:fPr>
                          <m:ctrlPr>
                            <a:rPr lang="es-AR" sz="2000" b="1" i="1" dirty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fPr>
                        <m:num>
                          <m:r>
                            <a:rPr lang="es-AR" sz="2000" b="1" i="1" dirty="0" smtClean="0">
                              <a:latin typeface="Cambria Math"/>
                              <a:sym typeface="Symbol"/>
                            </a:rPr>
                            <m:t>𝟏𝟔</m:t>
                          </m:r>
                          <m:r>
                            <a:rPr lang="es-AR" sz="2000" b="1" i="1" dirty="0" smtClean="0">
                              <a:latin typeface="Cambria Math"/>
                              <a:sym typeface="Symbol"/>
                            </a:rPr>
                            <m:t>.</m:t>
                          </m:r>
                          <m:r>
                            <a:rPr lang="es-AR" sz="2000" b="1" i="1">
                              <a:latin typeface="Cambria Math"/>
                              <a:sym typeface="Symbol"/>
                            </a:rPr>
                            <m:t>𝑴𝒕</m:t>
                          </m:r>
                        </m:num>
                        <m:den>
                          <m:r>
                            <a:rPr lang="es-AR" sz="2000" i="1">
                              <a:latin typeface="Cambria Math"/>
                              <a:sym typeface="Symbol"/>
                            </a:rPr>
                            <m:t>.</m:t>
                          </m:r>
                          <m:sSup>
                            <m:sSupPr>
                              <m:ctrlPr>
                                <a:rPr lang="es-AR" sz="2000" b="1" i="1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pPr>
                            <m:e>
                              <m:r>
                                <a:rPr lang="es-AR" sz="2000" b="1" i="1">
                                  <a:latin typeface="Cambria Math"/>
                                  <a:sym typeface="Symbol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es-AR" sz="2000" b="1" i="1" smtClean="0">
                                  <a:latin typeface="Cambria Math"/>
                                  <a:sym typeface="Symbol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AR" sz="2000" b="1" dirty="0" smtClean="0">
                  <a:sym typeface="Symbol"/>
                </a:endParaRPr>
              </a:p>
            </p:txBody>
          </p:sp>
        </mc:Choice>
        <mc:Fallback xmlns="">
          <p:sp>
            <p:nvSpPr>
              <p:cNvPr id="98" name="9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2492157"/>
                <a:ext cx="2088232" cy="67242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2 Marcador de contenido"/>
          <p:cNvSpPr txBox="1">
            <a:spLocks/>
          </p:cNvSpPr>
          <p:nvPr/>
        </p:nvSpPr>
        <p:spPr>
          <a:xfrm>
            <a:off x="1115616" y="3573016"/>
            <a:ext cx="7920880" cy="53097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r>
              <a:rPr lang="es-AR" sz="2000" b="1" dirty="0" smtClean="0"/>
              <a:t>TENSION EN UNA BARRA SECCION CIRCULAR ANULAR</a:t>
            </a:r>
            <a:r>
              <a:rPr lang="es-AR" sz="3000" b="1" dirty="0" smtClean="0"/>
              <a:t> </a:t>
            </a:r>
          </a:p>
          <a:p>
            <a:pPr marL="288000" indent="0">
              <a:buFont typeface="Wingdings 2"/>
              <a:buNone/>
            </a:pPr>
            <a:endParaRPr lang="es-AR" sz="20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08888" y="4221088"/>
            <a:ext cx="1296000" cy="1296000"/>
            <a:chOff x="1608888" y="4221088"/>
            <a:chExt cx="1296000" cy="1296000"/>
          </a:xfrm>
        </p:grpSpPr>
        <p:cxnSp>
          <p:nvCxnSpPr>
            <p:cNvPr id="91" name="90 Conector recto"/>
            <p:cNvCxnSpPr/>
            <p:nvPr/>
          </p:nvCxnSpPr>
          <p:spPr>
            <a:xfrm flipV="1">
              <a:off x="2254239" y="4919208"/>
              <a:ext cx="515735" cy="44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13 Grupo"/>
            <p:cNvGrpSpPr/>
            <p:nvPr/>
          </p:nvGrpSpPr>
          <p:grpSpPr>
            <a:xfrm>
              <a:off x="1608888" y="4221088"/>
              <a:ext cx="1296000" cy="1296000"/>
              <a:chOff x="1608888" y="4221088"/>
              <a:chExt cx="1296000" cy="1296000"/>
            </a:xfrm>
          </p:grpSpPr>
          <p:grpSp>
            <p:nvGrpSpPr>
              <p:cNvPr id="7" name="6 Grupo"/>
              <p:cNvGrpSpPr/>
              <p:nvPr/>
            </p:nvGrpSpPr>
            <p:grpSpPr>
              <a:xfrm>
                <a:off x="1608888" y="4221088"/>
                <a:ext cx="1296000" cy="1296000"/>
                <a:chOff x="1608888" y="4221088"/>
                <a:chExt cx="1296000" cy="1296000"/>
              </a:xfrm>
            </p:grpSpPr>
            <p:grpSp>
              <p:nvGrpSpPr>
                <p:cNvPr id="79" name="78 Grupo"/>
                <p:cNvGrpSpPr/>
                <p:nvPr/>
              </p:nvGrpSpPr>
              <p:grpSpPr>
                <a:xfrm>
                  <a:off x="1608888" y="4221088"/>
                  <a:ext cx="1296000" cy="1296000"/>
                  <a:chOff x="4858615" y="3331731"/>
                  <a:chExt cx="1296000" cy="1296000"/>
                </a:xfrm>
              </p:grpSpPr>
              <p:sp>
                <p:nvSpPr>
                  <p:cNvPr id="87" name="86 Flecha circular"/>
                  <p:cNvSpPr/>
                  <p:nvPr/>
                </p:nvSpPr>
                <p:spPr>
                  <a:xfrm rot="8546014" flipV="1">
                    <a:off x="5158327" y="3612650"/>
                    <a:ext cx="539859" cy="510521"/>
                  </a:xfrm>
                  <a:prstGeom prst="circularArrow">
                    <a:avLst>
                      <a:gd name="adj1" fmla="val 117"/>
                      <a:gd name="adj2" fmla="val 626839"/>
                      <a:gd name="adj3" fmla="val 20682640"/>
                      <a:gd name="adj4" fmla="val 12843802"/>
                      <a:gd name="adj5" fmla="val 14605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8" name="87 CuadroTexto"/>
                  <p:cNvSpPr txBox="1"/>
                  <p:nvPr/>
                </p:nvSpPr>
                <p:spPr>
                  <a:xfrm>
                    <a:off x="5251005" y="3649306"/>
                    <a:ext cx="459982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AR" sz="1600" dirty="0" smtClean="0">
                        <a:sym typeface="Symbol"/>
                      </a:rPr>
                      <a:t>Mt</a:t>
                    </a:r>
                    <a:endParaRPr lang="es-AR" sz="1600" dirty="0"/>
                  </a:p>
                </p:txBody>
              </p:sp>
              <p:cxnSp>
                <p:nvCxnSpPr>
                  <p:cNvPr id="89" name="88 Conector recto"/>
                  <p:cNvCxnSpPr>
                    <a:stCxn id="106" idx="4"/>
                  </p:cNvCxnSpPr>
                  <p:nvPr/>
                </p:nvCxnSpPr>
                <p:spPr>
                  <a:xfrm flipH="1">
                    <a:off x="5013414" y="4009813"/>
                    <a:ext cx="506460" cy="351710"/>
                  </a:xfrm>
                  <a:prstGeom prst="line">
                    <a:avLst/>
                  </a:prstGeom>
                  <a:ln>
                    <a:headEnd type="oval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0" name="89 CuadroTexto"/>
                      <p:cNvSpPr txBox="1"/>
                      <p:nvPr/>
                    </p:nvSpPr>
                    <p:spPr>
                      <a:xfrm>
                        <a:off x="5157431" y="4156072"/>
                        <a:ext cx="432048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A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s-AR" dirty="0"/>
                      </a:p>
                    </p:txBody>
                  </p:sp>
                </mc:Choice>
                <mc:Fallback xmlns="">
                  <p:sp>
                    <p:nvSpPr>
                      <p:cNvPr id="90" name="89 CuadroTexto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157431" y="4156072"/>
                        <a:ext cx="432048" cy="369332"/>
                      </a:xfrm>
                      <a:prstGeom prst="rect">
                        <a:avLst/>
                      </a:prstGeom>
                      <a:blipFill rotWithShape="1">
                        <a:blip r:embed="rId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s-A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0" name="79 Elipse"/>
                  <p:cNvSpPr/>
                  <p:nvPr/>
                </p:nvSpPr>
                <p:spPr>
                  <a:xfrm>
                    <a:off x="4858615" y="3331731"/>
                    <a:ext cx="1296000" cy="1296000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</p:grpSp>
            <p:sp>
              <p:nvSpPr>
                <p:cNvPr id="6" name="5 Elipse"/>
                <p:cNvSpPr>
                  <a:spLocks noChangeAspect="1"/>
                </p:cNvSpPr>
                <p:nvPr/>
              </p:nvSpPr>
              <p:spPr>
                <a:xfrm>
                  <a:off x="1763688" y="4329088"/>
                  <a:ext cx="1022194" cy="10800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" name="91 CuadroTexto"/>
                  <p:cNvSpPr txBox="1"/>
                  <p:nvPr/>
                </p:nvSpPr>
                <p:spPr>
                  <a:xfrm>
                    <a:off x="2307000" y="4979838"/>
                    <a:ext cx="30981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s-A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es-AR" dirty="0"/>
                  </a:p>
                </p:txBody>
              </p:sp>
            </mc:Choice>
            <mc:Fallback xmlns="">
              <p:sp>
                <p:nvSpPr>
                  <p:cNvPr id="92" name="91 CuadroTexto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07000" y="4979838"/>
                    <a:ext cx="309811" cy="369332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r="-15686" b="-3333"/>
                    </a:stretch>
                  </a:blipFill>
                </p:spPr>
                <p:txBody>
                  <a:bodyPr/>
                  <a:lstStyle/>
                  <a:p>
                    <a:r>
                      <a:rPr lang="es-A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8" name="17 CuadroTexto"/>
          <p:cNvSpPr txBox="1"/>
          <p:nvPr/>
        </p:nvSpPr>
        <p:spPr>
          <a:xfrm>
            <a:off x="1102256" y="5661248"/>
            <a:ext cx="2279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Di: Diámetro interior</a:t>
            </a:r>
          </a:p>
          <a:p>
            <a:r>
              <a:rPr lang="es-AR" sz="1600" dirty="0" smtClean="0"/>
              <a:t>De: Diámetro exterior</a:t>
            </a:r>
          </a:p>
          <a:p>
            <a:r>
              <a:rPr lang="es-AR" sz="1600" dirty="0" smtClean="0"/>
              <a:t>e: espesor</a:t>
            </a:r>
            <a:endParaRPr lang="es-A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96 CuadroTexto"/>
              <p:cNvSpPr txBox="1"/>
              <p:nvPr/>
            </p:nvSpPr>
            <p:spPr>
              <a:xfrm>
                <a:off x="3265572" y="4126551"/>
                <a:ext cx="5255076" cy="533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s-AR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s-AR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i="1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s-AR" i="1">
                            <a:latin typeface="Cambria Math"/>
                          </a:rPr>
                          <m:t>𝑝</m:t>
                        </m:r>
                        <m:r>
                          <a:rPr lang="es-AR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s-AR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i="1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s-AR" i="1">
                            <a:latin typeface="Cambria Math"/>
                          </a:rPr>
                          <m:t>𝑝</m:t>
                        </m:r>
                        <m:r>
                          <a:rPr lang="es-AR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s-AR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0" i="1" smtClean="0">
                            <a:latin typeface="Cambria Math"/>
                            <a:sym typeface="Symbol"/>
                          </a:rPr>
                          <m:t>.</m:t>
                        </m:r>
                        <m:sSup>
                          <m:sSupPr>
                            <m:ctrlPr>
                              <a:rPr lang="es-AR" b="1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s-AR" b="1" i="1" smtClean="0">
                                <a:latin typeface="Cambria Math"/>
                                <a:sym typeface="Symbol"/>
                              </a:rPr>
                              <m:t>𝑫𝒆</m:t>
                            </m:r>
                          </m:e>
                          <m:sup>
                            <m:r>
                              <a:rPr lang="es-AR" b="1" i="1" smtClean="0">
                                <a:latin typeface="Cambria Math"/>
                                <a:sym typeface="Symbol"/>
                              </a:rPr>
                              <m:t>𝟒</m:t>
                            </m:r>
                          </m:sup>
                        </m:sSup>
                      </m:num>
                      <m:den>
                        <m:r>
                          <a:rPr lang="es-AR" b="0" i="1" smtClean="0">
                            <a:latin typeface="Cambria Math"/>
                          </a:rPr>
                          <m:t>32</m:t>
                        </m:r>
                      </m:den>
                    </m:f>
                  </m:oMath>
                </a14:m>
                <a:r>
                  <a:rPr lang="es-AR" dirty="0" smtClean="0"/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i="1">
                            <a:latin typeface="Cambria Math"/>
                            <a:sym typeface="Symbol"/>
                          </a:rPr>
                          <m:t>.</m:t>
                        </m:r>
                        <m:sSup>
                          <m:sSupPr>
                            <m:ctrlPr>
                              <a:rPr lang="es-AR" b="1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s-AR" b="1" i="1">
                                <a:latin typeface="Cambria Math"/>
                                <a:sym typeface="Symbol"/>
                              </a:rPr>
                              <m:t>𝑫</m:t>
                            </m:r>
                            <m:r>
                              <a:rPr lang="es-AR" b="1" i="1" smtClean="0">
                                <a:latin typeface="Cambria Math"/>
                                <a:sym typeface="Symbol"/>
                              </a:rPr>
                              <m:t>𝒊</m:t>
                            </m:r>
                          </m:e>
                          <m:sup>
                            <m:r>
                              <a:rPr lang="es-AR" b="1" i="1">
                                <a:latin typeface="Cambria Math"/>
                                <a:sym typeface="Symbol"/>
                              </a:rPr>
                              <m:t>𝟒</m:t>
                            </m:r>
                          </m:sup>
                        </m:sSup>
                      </m:num>
                      <m:den>
                        <m:r>
                          <a:rPr lang="es-AR" i="1">
                            <a:latin typeface="Cambria Math"/>
                          </a:rPr>
                          <m:t>32</m:t>
                        </m:r>
                      </m:den>
                    </m:f>
                  </m:oMath>
                </a14:m>
                <a:r>
                  <a:rPr lang="es-AR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i="1">
                            <a:latin typeface="Cambria Math"/>
                            <a:sym typeface="Symbol"/>
                          </a:rPr>
                          <m:t>.</m:t>
                        </m:r>
                        <m:sSup>
                          <m:sSupPr>
                            <m:ctrlPr>
                              <a:rPr lang="es-AR" b="1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s-AR" b="1" i="1" smtClean="0">
                                <a:latin typeface="Cambria Math"/>
                                <a:sym typeface="Symbol"/>
                              </a:rPr>
                              <m:t>(</m:t>
                            </m:r>
                            <m:r>
                              <a:rPr lang="es-AR" b="1" i="1">
                                <a:latin typeface="Cambria Math"/>
                                <a:sym typeface="Symbol"/>
                              </a:rPr>
                              <m:t>𝑫</m:t>
                            </m:r>
                            <m:r>
                              <a:rPr lang="es-AR" b="1" i="1" smtClean="0">
                                <a:latin typeface="Cambria Math"/>
                                <a:sym typeface="Symbol"/>
                              </a:rPr>
                              <m:t>𝒆</m:t>
                            </m:r>
                          </m:e>
                          <m:sup>
                            <m:r>
                              <a:rPr lang="es-AR" b="1" i="1">
                                <a:latin typeface="Cambria Math"/>
                                <a:sym typeface="Symbol"/>
                              </a:rPr>
                              <m:t>𝟒</m:t>
                            </m:r>
                          </m:sup>
                        </m:sSup>
                        <m:r>
                          <a:rPr lang="es-AR" b="1" i="1" smtClean="0">
                            <a:latin typeface="Cambria Math"/>
                            <a:sym typeface="Symbol"/>
                          </a:rPr>
                          <m:t>−</m:t>
                        </m:r>
                        <m:sSup>
                          <m:sSupPr>
                            <m:ctrlPr>
                              <a:rPr lang="es-AR" b="1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s-AR" b="1" i="1">
                                <a:latin typeface="Cambria Math"/>
                                <a:sym typeface="Symbol"/>
                              </a:rPr>
                              <m:t>𝑫𝒊</m:t>
                            </m:r>
                          </m:e>
                          <m:sup>
                            <m:r>
                              <a:rPr lang="es-AR" b="1" i="1">
                                <a:latin typeface="Cambria Math"/>
                                <a:sym typeface="Symbol"/>
                              </a:rPr>
                              <m:t>𝟒</m:t>
                            </m:r>
                          </m:sup>
                        </m:sSup>
                        <m:r>
                          <a:rPr lang="es-AR" b="1" i="1" smtClean="0">
                            <a:latin typeface="Cambria Math"/>
                            <a:sym typeface="Symbol"/>
                          </a:rPr>
                          <m:t>)</m:t>
                        </m:r>
                      </m:num>
                      <m:den>
                        <m:r>
                          <a:rPr lang="es-AR" i="1">
                            <a:latin typeface="Cambria Math"/>
                          </a:rPr>
                          <m:t>32</m:t>
                        </m:r>
                      </m:den>
                    </m:f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97" name="9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572" y="4126551"/>
                <a:ext cx="5255076" cy="533159"/>
              </a:xfrm>
              <a:prstGeom prst="rect">
                <a:avLst/>
              </a:prstGeom>
              <a:blipFill rotWithShape="1">
                <a:blip r:embed="rId9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99 CuadroTexto"/>
              <p:cNvSpPr txBox="1"/>
              <p:nvPr/>
            </p:nvSpPr>
            <p:spPr>
              <a:xfrm>
                <a:off x="3546356" y="5178632"/>
                <a:ext cx="2769448" cy="1275734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2000" i="1" dirty="0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es-AR" sz="2000" i="1" dirty="0">
                              <a:latin typeface="Cambria Math"/>
                              <a:ea typeface="Cambria Math"/>
                              <a:sym typeface="Symbol"/>
                            </a:rPr>
                            <m:t></m:t>
                          </m:r>
                        </m:e>
                        <m:sub>
                          <m:r>
                            <a:rPr lang="es-AR" sz="2000" i="1" dirty="0">
                              <a:latin typeface="Cambria Math"/>
                              <a:sym typeface="Symbol"/>
                            </a:rPr>
                            <m:t>𝑚𝑎𝑥</m:t>
                          </m:r>
                        </m:sub>
                      </m:sSub>
                      <m:r>
                        <a:rPr lang="es-AR" sz="2000" b="1" i="1" dirty="0">
                          <a:latin typeface="Cambria Math"/>
                          <a:sym typeface="Symbol"/>
                        </a:rPr>
                        <m:t>=</m:t>
                      </m:r>
                      <m:f>
                        <m:fPr>
                          <m:ctrlPr>
                            <a:rPr lang="es-AR" sz="2000" b="1" i="1" dirty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fPr>
                        <m:num>
                          <m:r>
                            <a:rPr lang="es-AR" sz="2000" b="1" i="1" dirty="0" smtClean="0">
                              <a:latin typeface="Cambria Math"/>
                              <a:sym typeface="Symbol"/>
                            </a:rPr>
                            <m:t>𝟏𝟔</m:t>
                          </m:r>
                          <m:r>
                            <a:rPr lang="es-AR" sz="2000" b="1" i="1" dirty="0" smtClean="0">
                              <a:latin typeface="Cambria Math"/>
                              <a:sym typeface="Symbol"/>
                            </a:rPr>
                            <m:t>.</m:t>
                          </m:r>
                          <m:r>
                            <a:rPr lang="es-AR" sz="2000" b="1" i="1">
                              <a:latin typeface="Cambria Math"/>
                              <a:sym typeface="Symbol"/>
                            </a:rPr>
                            <m:t>𝑴𝒕</m:t>
                          </m:r>
                        </m:num>
                        <m:den>
                          <m:r>
                            <a:rPr lang="es-AR" sz="2000" i="1">
                              <a:latin typeface="Cambria Math"/>
                              <a:sym typeface="Symbol"/>
                            </a:rPr>
                            <m:t>.</m:t>
                          </m:r>
                          <m:sSup>
                            <m:sSupPr>
                              <m:ctrlPr>
                                <a:rPr lang="es-AR" sz="2000" b="1" i="1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pPr>
                            <m:e>
                              <m:r>
                                <a:rPr lang="es-AR" sz="2000" b="1" i="1">
                                  <a:latin typeface="Cambria Math"/>
                                  <a:sym typeface="Symbol"/>
                                </a:rPr>
                                <m:t>𝑫𝒆</m:t>
                              </m:r>
                            </m:e>
                            <m:sup>
                              <m:r>
                                <a:rPr lang="es-AR" sz="2000" b="1" i="1">
                                  <a:latin typeface="Cambria Math"/>
                                  <a:sym typeface="Symbol"/>
                                </a:rPr>
                                <m:t>𝟑</m:t>
                              </m:r>
                            </m:sup>
                          </m:sSup>
                          <m:r>
                            <a:rPr lang="es-AR" sz="2000" b="1" i="1" smtClean="0">
                              <a:latin typeface="Cambria Math"/>
                              <a:sym typeface="Symbol"/>
                            </a:rPr>
                            <m:t>(</m:t>
                          </m:r>
                          <m:r>
                            <a:rPr lang="es-AR" sz="2000" b="1" i="1" smtClean="0">
                              <a:latin typeface="Cambria Math"/>
                              <a:sym typeface="Symbol"/>
                            </a:rPr>
                            <m:t>𝟏</m:t>
                          </m:r>
                          <m:r>
                            <a:rPr lang="es-AR" sz="2000" b="1" i="1">
                              <a:latin typeface="Cambria Math"/>
                              <a:sym typeface="Symbol"/>
                            </a:rPr>
                            <m:t>−</m:t>
                          </m:r>
                          <m:f>
                            <m:fPr>
                              <m:ctrlPr>
                                <a:rPr lang="es-AR" sz="2000" b="1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AR" sz="2000" b="1" i="1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pPr>
                                <m:e>
                                  <m:r>
                                    <a:rPr lang="es-AR" sz="2000" b="1" i="1">
                                      <a:latin typeface="Cambria Math"/>
                                      <a:sym typeface="Symbol"/>
                                    </a:rPr>
                                    <m:t>𝑫𝒊</m:t>
                                  </m:r>
                                </m:e>
                                <m:sup>
                                  <m:r>
                                    <a:rPr lang="es-AR" sz="2000" b="1" i="1" smtClean="0">
                                      <a:latin typeface="Cambria Math"/>
                                      <a:sym typeface="Symbol"/>
                                    </a:rPr>
                                    <m:t>𝟒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s-AR" sz="2000" b="1" i="1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pPr>
                                <m:e>
                                  <m:r>
                                    <a:rPr lang="es-AR" sz="2000" b="1" i="1">
                                      <a:latin typeface="Cambria Math"/>
                                      <a:sym typeface="Symbol"/>
                                    </a:rPr>
                                    <m:t>𝑫𝒆</m:t>
                                  </m:r>
                                </m:e>
                                <m:sup>
                                  <m:r>
                                    <a:rPr lang="es-AR" sz="2000" b="1" i="1" smtClean="0">
                                      <a:latin typeface="Cambria Math"/>
                                      <a:sym typeface="Symbol"/>
                                    </a:rPr>
                                    <m:t>𝟒</m:t>
                                  </m:r>
                                </m:sup>
                              </m:sSup>
                            </m:den>
                          </m:f>
                          <m:r>
                            <a:rPr lang="es-AR" sz="2000" b="1" i="1" smtClean="0">
                              <a:latin typeface="Cambria Math"/>
                              <a:sym typeface="Symbol"/>
                            </a:rPr>
                            <m:t> </m:t>
                          </m:r>
                          <m:r>
                            <a:rPr lang="es-AR" sz="2000" b="1" i="1">
                              <a:latin typeface="Cambria Math"/>
                              <a:sym typeface="Symbol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s-AR" sz="2000" b="1" dirty="0" smtClean="0">
                  <a:sym typeface="Symbol"/>
                </a:endParaRPr>
              </a:p>
            </p:txBody>
          </p:sp>
        </mc:Choice>
        <mc:Fallback xmlns="">
          <p:sp>
            <p:nvSpPr>
              <p:cNvPr id="100" name="9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356" y="5178632"/>
                <a:ext cx="2769448" cy="127573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2" name="111 Conector recto"/>
          <p:cNvCxnSpPr/>
          <p:nvPr/>
        </p:nvCxnSpPr>
        <p:spPr>
          <a:xfrm flipV="1">
            <a:off x="2775519" y="4560310"/>
            <a:ext cx="0" cy="367372"/>
          </a:xfrm>
          <a:prstGeom prst="line">
            <a:avLst/>
          </a:prstGeom>
          <a:ln w="25400">
            <a:solidFill>
              <a:srgbClr val="266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8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98" grpId="0" animBg="1"/>
      <p:bldP spid="72" grpId="0"/>
      <p:bldP spid="18" grpId="0"/>
      <p:bldP spid="97" grpId="0"/>
      <p:bldP spid="10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13821" y="1192761"/>
            <a:ext cx="7498080" cy="530979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s-AR" sz="2000" b="1" dirty="0" smtClean="0"/>
              <a:t>Comparar la eficiencia de la </a:t>
            </a:r>
            <a:r>
              <a:rPr lang="es-AR" sz="2000" b="1" dirty="0" err="1" smtClean="0"/>
              <a:t>Seccion</a:t>
            </a:r>
            <a:r>
              <a:rPr lang="es-AR" sz="2000" b="1" dirty="0" smtClean="0"/>
              <a:t> Anular vs la Llena</a:t>
            </a:r>
            <a:endParaRPr lang="es-AR" sz="3000" b="1" dirty="0" smtClean="0"/>
          </a:p>
          <a:p>
            <a:pPr marL="288000" indent="0">
              <a:buNone/>
            </a:pPr>
            <a:endParaRPr lang="es-AR" sz="2000" b="1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u="sng" dirty="0" smtClean="0">
                <a:effectLst/>
              </a:rPr>
              <a:t>TORSION</a:t>
            </a:r>
            <a:endParaRPr lang="es-AR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428042" y="6582857"/>
            <a:ext cx="2895600" cy="301800"/>
          </a:xfrm>
        </p:spPr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58 CuadroTexto"/>
              <p:cNvSpPr txBox="1"/>
              <p:nvPr/>
            </p:nvSpPr>
            <p:spPr>
              <a:xfrm>
                <a:off x="3131950" y="1586372"/>
                <a:ext cx="28082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AR" i="1" smtClean="0">
                          <a:latin typeface="Cambria Math"/>
                        </a:rPr>
                        <m:t>𝑀𝑡</m:t>
                      </m:r>
                      <m:r>
                        <a:rPr lang="es-AR" i="1" smtClean="0">
                          <a:latin typeface="Cambria Math"/>
                        </a:rPr>
                        <m:t>=1.256.636,8 </m:t>
                      </m:r>
                      <m:r>
                        <a:rPr lang="es-AR" b="0" i="1" smtClean="0">
                          <a:latin typeface="Cambria Math"/>
                        </a:rPr>
                        <m:t>𝐾𝑔𝑐𝑚</m:t>
                      </m:r>
                      <m:r>
                        <a:rPr lang="es-AR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s-A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dirty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es-AR" i="1" dirty="0">
                              <a:latin typeface="Cambria Math"/>
                              <a:ea typeface="Cambria Math"/>
                              <a:sym typeface="Symbol"/>
                            </a:rPr>
                            <m:t></m:t>
                          </m:r>
                        </m:e>
                        <m:sub>
                          <m:r>
                            <a:rPr lang="es-AR" b="0" i="1" dirty="0" smtClean="0">
                              <a:latin typeface="Cambria Math"/>
                              <a:ea typeface="Cambria Math"/>
                              <a:sym typeface="Symbol"/>
                            </a:rPr>
                            <m:t>𝑎𝑑𝑚</m:t>
                          </m:r>
                        </m:sub>
                      </m:sSub>
                      <m:r>
                        <a:rPr lang="es-AR" b="0" i="1" dirty="0" smtClean="0">
                          <a:latin typeface="Cambria Math"/>
                          <a:sym typeface="Symbol"/>
                        </a:rPr>
                        <m:t>=800 </m:t>
                      </m:r>
                      <m:r>
                        <a:rPr lang="es-AR" b="0" i="1" dirty="0" smtClean="0">
                          <a:latin typeface="Cambria Math"/>
                          <a:sym typeface="Symbol"/>
                        </a:rPr>
                        <m:t>𝑘𝑔</m:t>
                      </m:r>
                      <m:r>
                        <a:rPr lang="es-AR" b="0" i="1" dirty="0" smtClean="0">
                          <a:latin typeface="Cambria Math"/>
                          <a:sym typeface="Symbol"/>
                        </a:rPr>
                        <m:t>/</m:t>
                      </m:r>
                      <m:r>
                        <a:rPr lang="es-AR" b="0" i="1" dirty="0" smtClean="0">
                          <a:latin typeface="Cambria Math"/>
                          <a:sym typeface="Symbol"/>
                        </a:rPr>
                        <m:t>𝑐𝑚</m:t>
                      </m:r>
                      <m:r>
                        <a:rPr lang="es-AR" b="0" i="1" dirty="0" smtClean="0">
                          <a:latin typeface="Cambria Math"/>
                          <a:sym typeface="Symbol"/>
                        </a:rPr>
                        <m:t>2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59" name="5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950" y="1586372"/>
                <a:ext cx="2808202" cy="646331"/>
              </a:xfrm>
              <a:prstGeom prst="rect">
                <a:avLst/>
              </a:prstGeom>
              <a:blipFill rotWithShape="1">
                <a:blip r:embed="rId2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23 Grupo"/>
          <p:cNvGrpSpPr/>
          <p:nvPr/>
        </p:nvGrpSpPr>
        <p:grpSpPr>
          <a:xfrm>
            <a:off x="1813260" y="1836857"/>
            <a:ext cx="1296000" cy="1296000"/>
            <a:chOff x="4858615" y="3331731"/>
            <a:chExt cx="1296000" cy="1296000"/>
          </a:xfrm>
        </p:grpSpPr>
        <p:sp>
          <p:nvSpPr>
            <p:cNvPr id="74" name="73 Elipse"/>
            <p:cNvSpPr/>
            <p:nvPr/>
          </p:nvSpPr>
          <p:spPr>
            <a:xfrm>
              <a:off x="4858615" y="3331731"/>
              <a:ext cx="1296000" cy="1296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7" name="76 Flecha circular"/>
            <p:cNvSpPr/>
            <p:nvPr/>
          </p:nvSpPr>
          <p:spPr>
            <a:xfrm rot="8546014" flipV="1">
              <a:off x="5158327" y="3612650"/>
              <a:ext cx="539859" cy="510521"/>
            </a:xfrm>
            <a:prstGeom prst="circularArrow">
              <a:avLst>
                <a:gd name="adj1" fmla="val 117"/>
                <a:gd name="adj2" fmla="val 626839"/>
                <a:gd name="adj3" fmla="val 20682640"/>
                <a:gd name="adj4" fmla="val 12843802"/>
                <a:gd name="adj5" fmla="val 14605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78" name="77 CuadroTexto"/>
            <p:cNvSpPr txBox="1"/>
            <p:nvPr/>
          </p:nvSpPr>
          <p:spPr>
            <a:xfrm>
              <a:off x="5004048" y="3408923"/>
              <a:ext cx="4599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600" dirty="0" smtClean="0">
                  <a:sym typeface="Symbol"/>
                </a:rPr>
                <a:t>Mt</a:t>
              </a:r>
              <a:endParaRPr lang="es-AR" sz="1600" dirty="0"/>
            </a:p>
          </p:txBody>
        </p:sp>
        <p:cxnSp>
          <p:nvCxnSpPr>
            <p:cNvPr id="83" name="82 Conector recto"/>
            <p:cNvCxnSpPr/>
            <p:nvPr/>
          </p:nvCxnSpPr>
          <p:spPr>
            <a:xfrm>
              <a:off x="5506615" y="4008966"/>
              <a:ext cx="291228" cy="5359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83 CuadroTexto"/>
                <p:cNvSpPr txBox="1"/>
                <p:nvPr/>
              </p:nvSpPr>
              <p:spPr>
                <a:xfrm>
                  <a:off x="5291237" y="4157670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b="0" i="1" dirty="0" smtClean="0">
                            <a:latin typeface="Cambria Math"/>
                            <a:sym typeface="Symbol"/>
                          </a:rPr>
                          <m:t>𝑅</m:t>
                        </m:r>
                      </m:oMath>
                    </m:oMathPara>
                  </a14:m>
                  <a:endParaRPr lang="es-AR" dirty="0"/>
                </a:p>
              </p:txBody>
            </p:sp>
          </mc:Choice>
          <mc:Fallback xmlns="">
            <p:sp>
              <p:nvSpPr>
                <p:cNvPr id="84" name="83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1237" y="4157670"/>
                  <a:ext cx="432048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97 CuadroTexto"/>
              <p:cNvSpPr txBox="1"/>
              <p:nvPr/>
            </p:nvSpPr>
            <p:spPr>
              <a:xfrm>
                <a:off x="3347126" y="2326582"/>
                <a:ext cx="2377002" cy="53937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AR" sz="2000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s-AR" sz="2000" i="1" dirty="0">
                            <a:latin typeface="Cambria Math"/>
                            <a:ea typeface="Cambria Math"/>
                            <a:sym typeface="Symbol"/>
                          </a:rPr>
                          <m:t></m:t>
                        </m:r>
                      </m:e>
                      <m:sub>
                        <m:r>
                          <a:rPr lang="es-AR" sz="2000" i="1" dirty="0">
                            <a:latin typeface="Cambria Math"/>
                            <a:sym typeface="Symbol"/>
                          </a:rPr>
                          <m:t>𝑚𝑎𝑥</m:t>
                        </m:r>
                      </m:sub>
                    </m:sSub>
                    <m:r>
                      <a:rPr lang="es-AR" sz="2000" b="1" i="1" dirty="0">
                        <a:latin typeface="Cambria Math"/>
                        <a:sym typeface="Symbol"/>
                      </a:rPr>
                      <m:t>=</m:t>
                    </m:r>
                    <m:f>
                      <m:fPr>
                        <m:ctrlPr>
                          <a:rPr lang="es-AR" sz="2000" b="1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s-AR" sz="2000" b="1" i="1" dirty="0" smtClean="0">
                            <a:latin typeface="Cambria Math"/>
                            <a:sym typeface="Symbol"/>
                          </a:rPr>
                          <m:t>𝟏𝟔</m:t>
                        </m:r>
                        <m:r>
                          <a:rPr lang="es-AR" sz="2000" b="1" i="1" dirty="0" smtClean="0">
                            <a:latin typeface="Cambria Math"/>
                            <a:sym typeface="Symbol"/>
                          </a:rPr>
                          <m:t>.</m:t>
                        </m:r>
                        <m:r>
                          <a:rPr lang="es-AR" sz="2000" b="1" i="1">
                            <a:latin typeface="Cambria Math"/>
                            <a:sym typeface="Symbol"/>
                          </a:rPr>
                          <m:t>𝑴𝒕</m:t>
                        </m:r>
                      </m:num>
                      <m:den>
                        <m:r>
                          <a:rPr lang="es-AR" sz="2000" i="1">
                            <a:latin typeface="Cambria Math"/>
                            <a:sym typeface="Symbol"/>
                          </a:rPr>
                          <m:t>.</m:t>
                        </m:r>
                        <m:sSup>
                          <m:sSupPr>
                            <m:ctrlPr>
                              <a:rPr lang="es-AR" sz="2000" b="1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s-AR" sz="2000" b="1" i="1">
                                <a:latin typeface="Cambria Math"/>
                                <a:sym typeface="Symbol"/>
                              </a:rPr>
                              <m:t>𝑫</m:t>
                            </m:r>
                          </m:e>
                          <m:sup>
                            <m:r>
                              <a:rPr lang="es-AR" sz="2000" b="1" i="1" smtClean="0">
                                <a:latin typeface="Cambria Math"/>
                                <a:sym typeface="Symbol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es-AR" sz="2000" b="1" dirty="0" smtClean="0">
                    <a:sym typeface="Symbol"/>
                  </a:rPr>
                  <a:t>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2000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s-AR" sz="2000" i="1" dirty="0">
                            <a:latin typeface="Cambria Math"/>
                            <a:ea typeface="Cambria Math"/>
                            <a:sym typeface="Symbol"/>
                          </a:rPr>
                          <m:t></m:t>
                        </m:r>
                      </m:e>
                      <m:sub>
                        <m:r>
                          <a:rPr lang="es-AR" sz="2000" i="1" dirty="0">
                            <a:latin typeface="Cambria Math"/>
                            <a:ea typeface="Cambria Math"/>
                            <a:sym typeface="Symbol"/>
                          </a:rPr>
                          <m:t>𝑎𝑑𝑚</m:t>
                        </m:r>
                      </m:sub>
                    </m:sSub>
                  </m:oMath>
                </a14:m>
                <a:endParaRPr lang="es-AR" sz="2000" b="1" dirty="0" smtClean="0">
                  <a:sym typeface="Symbol"/>
                </a:endParaRPr>
              </a:p>
            </p:txBody>
          </p:sp>
        </mc:Choice>
        <mc:Fallback xmlns="">
          <p:sp>
            <p:nvSpPr>
              <p:cNvPr id="98" name="9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126" y="2326582"/>
                <a:ext cx="2377002" cy="539378"/>
              </a:xfrm>
              <a:prstGeom prst="rect">
                <a:avLst/>
              </a:prstGeom>
              <a:blipFill rotWithShape="1">
                <a:blip r:embed="rId4"/>
                <a:stretch>
                  <a:fillRect b="-568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2 Marcador de contenido"/>
          <p:cNvSpPr txBox="1">
            <a:spLocks/>
          </p:cNvSpPr>
          <p:nvPr/>
        </p:nvSpPr>
        <p:spPr>
          <a:xfrm>
            <a:off x="1115616" y="3573016"/>
            <a:ext cx="7920880" cy="53097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r>
              <a:rPr lang="es-AR" sz="2000" b="1" dirty="0" smtClean="0"/>
              <a:t>TENSION EN UNA BARRA SECCION CIRCULAR ANULAR</a:t>
            </a:r>
            <a:r>
              <a:rPr lang="es-AR" sz="3000" b="1" dirty="0" smtClean="0"/>
              <a:t> </a:t>
            </a:r>
          </a:p>
          <a:p>
            <a:pPr marL="288000" indent="0">
              <a:buFont typeface="Wingdings 2"/>
              <a:buNone/>
            </a:pPr>
            <a:endParaRPr lang="es-AR" sz="20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08888" y="4221088"/>
            <a:ext cx="1296000" cy="1296000"/>
            <a:chOff x="1608888" y="4221088"/>
            <a:chExt cx="1296000" cy="1296000"/>
          </a:xfrm>
        </p:grpSpPr>
        <p:cxnSp>
          <p:nvCxnSpPr>
            <p:cNvPr id="91" name="90 Conector recto"/>
            <p:cNvCxnSpPr/>
            <p:nvPr/>
          </p:nvCxnSpPr>
          <p:spPr>
            <a:xfrm flipV="1">
              <a:off x="2254239" y="4919208"/>
              <a:ext cx="515735" cy="44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13 Grupo"/>
            <p:cNvGrpSpPr/>
            <p:nvPr/>
          </p:nvGrpSpPr>
          <p:grpSpPr>
            <a:xfrm>
              <a:off x="1608888" y="4221088"/>
              <a:ext cx="1296000" cy="1296000"/>
              <a:chOff x="1608888" y="4221088"/>
              <a:chExt cx="1296000" cy="1296000"/>
            </a:xfrm>
          </p:grpSpPr>
          <p:grpSp>
            <p:nvGrpSpPr>
              <p:cNvPr id="7" name="6 Grupo"/>
              <p:cNvGrpSpPr/>
              <p:nvPr/>
            </p:nvGrpSpPr>
            <p:grpSpPr>
              <a:xfrm>
                <a:off x="1608888" y="4221088"/>
                <a:ext cx="1296000" cy="1296000"/>
                <a:chOff x="1608888" y="4221088"/>
                <a:chExt cx="1296000" cy="1296000"/>
              </a:xfrm>
            </p:grpSpPr>
            <p:grpSp>
              <p:nvGrpSpPr>
                <p:cNvPr id="79" name="78 Grupo"/>
                <p:cNvGrpSpPr/>
                <p:nvPr/>
              </p:nvGrpSpPr>
              <p:grpSpPr>
                <a:xfrm>
                  <a:off x="1608888" y="4221088"/>
                  <a:ext cx="1296000" cy="1296000"/>
                  <a:chOff x="4858615" y="3331731"/>
                  <a:chExt cx="1296000" cy="1296000"/>
                </a:xfrm>
              </p:grpSpPr>
              <p:sp>
                <p:nvSpPr>
                  <p:cNvPr id="87" name="86 Flecha circular"/>
                  <p:cNvSpPr/>
                  <p:nvPr/>
                </p:nvSpPr>
                <p:spPr>
                  <a:xfrm rot="8546014" flipV="1">
                    <a:off x="5158327" y="3612650"/>
                    <a:ext cx="539859" cy="510521"/>
                  </a:xfrm>
                  <a:prstGeom prst="circularArrow">
                    <a:avLst>
                      <a:gd name="adj1" fmla="val 117"/>
                      <a:gd name="adj2" fmla="val 626839"/>
                      <a:gd name="adj3" fmla="val 20682640"/>
                      <a:gd name="adj4" fmla="val 12843802"/>
                      <a:gd name="adj5" fmla="val 14605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8" name="87 CuadroTexto"/>
                  <p:cNvSpPr txBox="1"/>
                  <p:nvPr/>
                </p:nvSpPr>
                <p:spPr>
                  <a:xfrm>
                    <a:off x="5251005" y="3649306"/>
                    <a:ext cx="459982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AR" sz="1600" dirty="0" smtClean="0">
                        <a:sym typeface="Symbol"/>
                      </a:rPr>
                      <a:t>Mt</a:t>
                    </a:r>
                    <a:endParaRPr lang="es-AR" sz="1600" dirty="0"/>
                  </a:p>
                </p:txBody>
              </p:sp>
              <p:cxnSp>
                <p:nvCxnSpPr>
                  <p:cNvPr id="89" name="88 Conector recto"/>
                  <p:cNvCxnSpPr>
                    <a:stCxn id="106" idx="4"/>
                  </p:cNvCxnSpPr>
                  <p:nvPr/>
                </p:nvCxnSpPr>
                <p:spPr>
                  <a:xfrm flipH="1">
                    <a:off x="5013414" y="4009813"/>
                    <a:ext cx="506460" cy="351710"/>
                  </a:xfrm>
                  <a:prstGeom prst="line">
                    <a:avLst/>
                  </a:prstGeom>
                  <a:ln>
                    <a:headEnd type="oval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0" name="89 CuadroTexto"/>
                      <p:cNvSpPr txBox="1"/>
                      <p:nvPr/>
                    </p:nvSpPr>
                    <p:spPr>
                      <a:xfrm>
                        <a:off x="5157431" y="4156072"/>
                        <a:ext cx="432048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A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s-AR" dirty="0"/>
                      </a:p>
                    </p:txBody>
                  </p:sp>
                </mc:Choice>
                <mc:Fallback xmlns="">
                  <p:sp>
                    <p:nvSpPr>
                      <p:cNvPr id="90" name="89 CuadroTexto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157431" y="4156072"/>
                        <a:ext cx="432048" cy="369332"/>
                      </a:xfrm>
                      <a:prstGeom prst="rect">
                        <a:avLst/>
                      </a:prstGeom>
                      <a:blipFill rotWithShape="1">
                        <a:blip r:embed="rId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s-A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0" name="79 Elipse"/>
                  <p:cNvSpPr/>
                  <p:nvPr/>
                </p:nvSpPr>
                <p:spPr>
                  <a:xfrm>
                    <a:off x="4858615" y="3331731"/>
                    <a:ext cx="1296000" cy="1296000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</p:grpSp>
            <p:sp>
              <p:nvSpPr>
                <p:cNvPr id="6" name="5 Elipse"/>
                <p:cNvSpPr>
                  <a:spLocks noChangeAspect="1"/>
                </p:cNvSpPr>
                <p:nvPr/>
              </p:nvSpPr>
              <p:spPr>
                <a:xfrm>
                  <a:off x="1763688" y="4329088"/>
                  <a:ext cx="1022194" cy="10800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" name="91 CuadroTexto"/>
                  <p:cNvSpPr txBox="1"/>
                  <p:nvPr/>
                </p:nvSpPr>
                <p:spPr>
                  <a:xfrm>
                    <a:off x="2307000" y="4979838"/>
                    <a:ext cx="30981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s-A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es-AR" dirty="0"/>
                  </a:p>
                </p:txBody>
              </p:sp>
            </mc:Choice>
            <mc:Fallback xmlns="">
              <p:sp>
                <p:nvSpPr>
                  <p:cNvPr id="92" name="91 CuadroTexto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07000" y="4979838"/>
                    <a:ext cx="309811" cy="36933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r="-15686" b="-3333"/>
                    </a:stretch>
                  </a:blipFill>
                </p:spPr>
                <p:txBody>
                  <a:bodyPr/>
                  <a:lstStyle/>
                  <a:p>
                    <a:r>
                      <a:rPr lang="es-A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8" name="17 CuadroTexto"/>
          <p:cNvSpPr txBox="1"/>
          <p:nvPr/>
        </p:nvSpPr>
        <p:spPr>
          <a:xfrm>
            <a:off x="1102256" y="5661248"/>
            <a:ext cx="2279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Di: Diámetro interior</a:t>
            </a:r>
          </a:p>
          <a:p>
            <a:r>
              <a:rPr lang="es-AR" sz="1600" dirty="0" smtClean="0"/>
              <a:t>De: Diámetro exterior</a:t>
            </a:r>
          </a:p>
          <a:p>
            <a:r>
              <a:rPr lang="es-AR" sz="1600" dirty="0" smtClean="0"/>
              <a:t>e: espesor</a:t>
            </a:r>
            <a:endParaRPr lang="es-A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96 CuadroTexto"/>
              <p:cNvSpPr txBox="1"/>
              <p:nvPr/>
            </p:nvSpPr>
            <p:spPr>
              <a:xfrm>
                <a:off x="3265572" y="4126551"/>
                <a:ext cx="5255076" cy="533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s-AR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s-AR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i="1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s-AR" i="1">
                            <a:latin typeface="Cambria Math"/>
                          </a:rPr>
                          <m:t>𝑝</m:t>
                        </m:r>
                        <m:r>
                          <a:rPr lang="es-AR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s-AR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i="1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s-AR" i="1">
                            <a:latin typeface="Cambria Math"/>
                          </a:rPr>
                          <m:t>𝑝</m:t>
                        </m:r>
                        <m:r>
                          <a:rPr lang="es-AR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s-AR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0" i="1" smtClean="0">
                            <a:latin typeface="Cambria Math"/>
                            <a:sym typeface="Symbol"/>
                          </a:rPr>
                          <m:t>.</m:t>
                        </m:r>
                        <m:sSup>
                          <m:sSupPr>
                            <m:ctrlPr>
                              <a:rPr lang="es-AR" b="1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s-AR" b="1" i="1" smtClean="0">
                                <a:latin typeface="Cambria Math"/>
                                <a:sym typeface="Symbol"/>
                              </a:rPr>
                              <m:t>𝑫𝒆</m:t>
                            </m:r>
                          </m:e>
                          <m:sup>
                            <m:r>
                              <a:rPr lang="es-AR" b="1" i="1" smtClean="0">
                                <a:latin typeface="Cambria Math"/>
                                <a:sym typeface="Symbol"/>
                              </a:rPr>
                              <m:t>𝟒</m:t>
                            </m:r>
                          </m:sup>
                        </m:sSup>
                      </m:num>
                      <m:den>
                        <m:r>
                          <a:rPr lang="es-AR" b="0" i="1" smtClean="0">
                            <a:latin typeface="Cambria Math"/>
                          </a:rPr>
                          <m:t>32</m:t>
                        </m:r>
                      </m:den>
                    </m:f>
                  </m:oMath>
                </a14:m>
                <a:r>
                  <a:rPr lang="es-AR" dirty="0" smtClean="0"/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i="1">
                            <a:latin typeface="Cambria Math"/>
                            <a:sym typeface="Symbol"/>
                          </a:rPr>
                          <m:t>.</m:t>
                        </m:r>
                        <m:sSup>
                          <m:sSupPr>
                            <m:ctrlPr>
                              <a:rPr lang="es-AR" b="1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s-AR" b="1" i="1">
                                <a:latin typeface="Cambria Math"/>
                                <a:sym typeface="Symbol"/>
                              </a:rPr>
                              <m:t>𝑫</m:t>
                            </m:r>
                            <m:r>
                              <a:rPr lang="es-AR" b="1" i="1" smtClean="0">
                                <a:latin typeface="Cambria Math"/>
                                <a:sym typeface="Symbol"/>
                              </a:rPr>
                              <m:t>𝒊</m:t>
                            </m:r>
                          </m:e>
                          <m:sup>
                            <m:r>
                              <a:rPr lang="es-AR" b="1" i="1">
                                <a:latin typeface="Cambria Math"/>
                                <a:sym typeface="Symbol"/>
                              </a:rPr>
                              <m:t>𝟒</m:t>
                            </m:r>
                          </m:sup>
                        </m:sSup>
                      </m:num>
                      <m:den>
                        <m:r>
                          <a:rPr lang="es-AR" i="1">
                            <a:latin typeface="Cambria Math"/>
                          </a:rPr>
                          <m:t>32</m:t>
                        </m:r>
                      </m:den>
                    </m:f>
                  </m:oMath>
                </a14:m>
                <a:r>
                  <a:rPr lang="es-AR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i="1">
                            <a:latin typeface="Cambria Math"/>
                            <a:sym typeface="Symbol"/>
                          </a:rPr>
                          <m:t>.</m:t>
                        </m:r>
                        <m:sSup>
                          <m:sSupPr>
                            <m:ctrlPr>
                              <a:rPr lang="es-AR" b="1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s-AR" b="1" i="1" smtClean="0">
                                <a:latin typeface="Cambria Math"/>
                                <a:sym typeface="Symbol"/>
                              </a:rPr>
                              <m:t>(</m:t>
                            </m:r>
                            <m:r>
                              <a:rPr lang="es-AR" b="1" i="1">
                                <a:latin typeface="Cambria Math"/>
                                <a:sym typeface="Symbol"/>
                              </a:rPr>
                              <m:t>𝑫</m:t>
                            </m:r>
                            <m:r>
                              <a:rPr lang="es-AR" b="1" i="1" smtClean="0">
                                <a:latin typeface="Cambria Math"/>
                                <a:sym typeface="Symbol"/>
                              </a:rPr>
                              <m:t>𝒆</m:t>
                            </m:r>
                          </m:e>
                          <m:sup>
                            <m:r>
                              <a:rPr lang="es-AR" b="1" i="1">
                                <a:latin typeface="Cambria Math"/>
                                <a:sym typeface="Symbol"/>
                              </a:rPr>
                              <m:t>𝟒</m:t>
                            </m:r>
                          </m:sup>
                        </m:sSup>
                        <m:r>
                          <a:rPr lang="es-AR" b="1" i="1" smtClean="0">
                            <a:latin typeface="Cambria Math"/>
                            <a:sym typeface="Symbol"/>
                          </a:rPr>
                          <m:t>−</m:t>
                        </m:r>
                        <m:sSup>
                          <m:sSupPr>
                            <m:ctrlPr>
                              <a:rPr lang="es-AR" b="1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s-AR" b="1" i="1">
                                <a:latin typeface="Cambria Math"/>
                                <a:sym typeface="Symbol"/>
                              </a:rPr>
                              <m:t>𝑫𝒊</m:t>
                            </m:r>
                          </m:e>
                          <m:sup>
                            <m:r>
                              <a:rPr lang="es-AR" b="1" i="1">
                                <a:latin typeface="Cambria Math"/>
                                <a:sym typeface="Symbol"/>
                              </a:rPr>
                              <m:t>𝟒</m:t>
                            </m:r>
                          </m:sup>
                        </m:sSup>
                        <m:r>
                          <a:rPr lang="es-AR" b="1" i="1" smtClean="0">
                            <a:latin typeface="Cambria Math"/>
                            <a:sym typeface="Symbol"/>
                          </a:rPr>
                          <m:t>)</m:t>
                        </m:r>
                      </m:num>
                      <m:den>
                        <m:r>
                          <a:rPr lang="es-AR" i="1">
                            <a:latin typeface="Cambria Math"/>
                          </a:rPr>
                          <m:t>32</m:t>
                        </m:r>
                      </m:den>
                    </m:f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97" name="9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572" y="4126551"/>
                <a:ext cx="5255076" cy="533159"/>
              </a:xfrm>
              <a:prstGeom prst="rect">
                <a:avLst/>
              </a:prstGeom>
              <a:blipFill rotWithShape="1">
                <a:blip r:embed="rId7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99 CuadroTexto"/>
              <p:cNvSpPr txBox="1"/>
              <p:nvPr/>
            </p:nvSpPr>
            <p:spPr>
              <a:xfrm>
                <a:off x="3381798" y="4712457"/>
                <a:ext cx="2769448" cy="72513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2000" i="1" dirty="0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es-AR" sz="2000" i="1" dirty="0">
                              <a:latin typeface="Cambria Math"/>
                              <a:ea typeface="Cambria Math"/>
                              <a:sym typeface="Symbol"/>
                            </a:rPr>
                            <m:t></m:t>
                          </m:r>
                        </m:e>
                        <m:sub>
                          <m:r>
                            <a:rPr lang="es-AR" sz="2000" i="1" dirty="0">
                              <a:latin typeface="Cambria Math"/>
                              <a:sym typeface="Symbol"/>
                            </a:rPr>
                            <m:t>𝑚𝑎𝑥</m:t>
                          </m:r>
                        </m:sub>
                      </m:sSub>
                      <m:r>
                        <a:rPr lang="es-AR" sz="2000" b="1" i="1" dirty="0">
                          <a:latin typeface="Cambria Math"/>
                          <a:sym typeface="Symbol"/>
                        </a:rPr>
                        <m:t>=</m:t>
                      </m:r>
                      <m:f>
                        <m:fPr>
                          <m:ctrlPr>
                            <a:rPr lang="es-AR" sz="2000" b="1" i="1" dirty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fPr>
                        <m:num>
                          <m:r>
                            <a:rPr lang="es-AR" sz="2000" b="1" i="1" dirty="0" smtClean="0">
                              <a:latin typeface="Cambria Math"/>
                              <a:sym typeface="Symbol"/>
                            </a:rPr>
                            <m:t>𝟏𝟔</m:t>
                          </m:r>
                          <m:r>
                            <a:rPr lang="es-AR" sz="2000" b="1" i="1" dirty="0" smtClean="0">
                              <a:latin typeface="Cambria Math"/>
                              <a:sym typeface="Symbol"/>
                            </a:rPr>
                            <m:t>.</m:t>
                          </m:r>
                          <m:r>
                            <a:rPr lang="es-AR" sz="2000" b="1" i="1">
                              <a:latin typeface="Cambria Math"/>
                              <a:sym typeface="Symbol"/>
                            </a:rPr>
                            <m:t>𝑴𝒕</m:t>
                          </m:r>
                          <m:r>
                            <a:rPr lang="es-AR" sz="2000" b="1" i="1" smtClean="0">
                              <a:latin typeface="Cambria Math"/>
                              <a:sym typeface="Symbol"/>
                            </a:rPr>
                            <m:t> </m:t>
                          </m:r>
                          <m:r>
                            <a:rPr lang="es-AR" sz="2000" b="1" i="1" smtClean="0">
                              <a:latin typeface="Cambria Math"/>
                              <a:sym typeface="Symbol"/>
                            </a:rPr>
                            <m:t>𝑫𝒆</m:t>
                          </m:r>
                        </m:num>
                        <m:den>
                          <m:r>
                            <a:rPr lang="es-AR" sz="2000" i="1">
                              <a:latin typeface="Cambria Math"/>
                              <a:sym typeface="Symbol"/>
                            </a:rPr>
                            <m:t>..</m:t>
                          </m:r>
                          <m:sSup>
                            <m:sSupPr>
                              <m:ctrlPr>
                                <a:rPr lang="es-AR" sz="2000" b="1" i="1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pPr>
                            <m:e>
                              <m:r>
                                <a:rPr lang="es-AR" sz="2000" b="1" i="1">
                                  <a:latin typeface="Cambria Math"/>
                                  <a:sym typeface="Symbol"/>
                                </a:rPr>
                                <m:t>(</m:t>
                              </m:r>
                              <m:r>
                                <a:rPr lang="es-AR" sz="2000" b="1" i="1">
                                  <a:latin typeface="Cambria Math"/>
                                  <a:sym typeface="Symbol"/>
                                </a:rPr>
                                <m:t>𝑫𝒆</m:t>
                              </m:r>
                            </m:e>
                            <m:sup>
                              <m:r>
                                <a:rPr lang="es-AR" sz="2000" b="1" i="1">
                                  <a:latin typeface="Cambria Math"/>
                                  <a:sym typeface="Symbol"/>
                                </a:rPr>
                                <m:t>𝟒</m:t>
                              </m:r>
                            </m:sup>
                          </m:sSup>
                          <m:r>
                            <a:rPr lang="es-AR" sz="2000" b="1" i="1">
                              <a:latin typeface="Cambria Math"/>
                              <a:sym typeface="Symbol"/>
                            </a:rPr>
                            <m:t>−</m:t>
                          </m:r>
                          <m:sSup>
                            <m:sSupPr>
                              <m:ctrlPr>
                                <a:rPr lang="es-AR" sz="2000" b="1" i="1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pPr>
                            <m:e>
                              <m:r>
                                <a:rPr lang="es-AR" sz="2000" b="1" i="1">
                                  <a:latin typeface="Cambria Math"/>
                                  <a:sym typeface="Symbol"/>
                                </a:rPr>
                                <m:t>𝑫𝒊</m:t>
                              </m:r>
                            </m:e>
                            <m:sup>
                              <m:r>
                                <a:rPr lang="es-AR" sz="2000" b="1" i="1">
                                  <a:latin typeface="Cambria Math"/>
                                  <a:sym typeface="Symbol"/>
                                </a:rPr>
                                <m:t>𝟒</m:t>
                              </m:r>
                            </m:sup>
                          </m:sSup>
                          <m:r>
                            <a:rPr lang="es-AR" sz="2000" b="1" i="1">
                              <a:latin typeface="Cambria Math"/>
                              <a:sym typeface="Symbol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s-AR" sz="2000" b="1" dirty="0" smtClean="0">
                  <a:sym typeface="Symbol"/>
                </a:endParaRPr>
              </a:p>
            </p:txBody>
          </p:sp>
        </mc:Choice>
        <mc:Fallback xmlns="">
          <p:sp>
            <p:nvSpPr>
              <p:cNvPr id="100" name="9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798" y="4712457"/>
                <a:ext cx="2769448" cy="72513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41 CuadroTexto"/>
              <p:cNvSpPr txBox="1"/>
              <p:nvPr/>
            </p:nvSpPr>
            <p:spPr>
              <a:xfrm>
                <a:off x="5508104" y="2008974"/>
                <a:ext cx="2377002" cy="1001684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000" b="0" i="1" dirty="0" smtClean="0">
                          <a:latin typeface="Cambria Math"/>
                          <a:sym typeface="Symbol"/>
                        </a:rPr>
                        <m:t>𝐷</m:t>
                      </m:r>
                      <m:r>
                        <a:rPr lang="es-AR" sz="2000" b="0" i="1" dirty="0" smtClean="0">
                          <a:latin typeface="Cambria Math"/>
                          <a:sym typeface="Symbol"/>
                        </a:rPr>
                        <m:t></m:t>
                      </m:r>
                      <m:r>
                        <a:rPr lang="es-AR" sz="2000" b="1" i="1" dirty="0" smtClean="0">
                          <a:latin typeface="Cambria Math"/>
                          <a:sym typeface="Symbol"/>
                        </a:rPr>
                        <m:t>    </m:t>
                      </m:r>
                      <m:rad>
                        <m:radPr>
                          <m:ctrlPr>
                            <a:rPr lang="es-AR" sz="2000" b="1" i="1" dirty="0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s-AR" sz="2000" b="1" i="1" dirty="0" smtClean="0">
                              <a:latin typeface="Cambria Math"/>
                              <a:sym typeface="Symbol"/>
                            </a:rPr>
                            <m:t>𝟑</m:t>
                          </m:r>
                        </m:deg>
                        <m:e>
                          <m:f>
                            <m:fPr>
                              <m:ctrlPr>
                                <a:rPr lang="es-AR" sz="2000" b="1" i="1" dirty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fPr>
                            <m:num>
                              <m:r>
                                <a:rPr lang="es-AR" sz="2000" b="1" i="1" dirty="0">
                                  <a:latin typeface="Cambria Math"/>
                                  <a:sym typeface="Symbol"/>
                                </a:rPr>
                                <m:t>𝟏𝟔</m:t>
                              </m:r>
                              <m:r>
                                <a:rPr lang="es-AR" sz="2000" b="1" i="1" dirty="0">
                                  <a:latin typeface="Cambria Math"/>
                                  <a:sym typeface="Symbol"/>
                                </a:rPr>
                                <m:t>.</m:t>
                              </m:r>
                              <m:r>
                                <a:rPr lang="es-AR" sz="2000" b="1" i="1">
                                  <a:latin typeface="Cambria Math"/>
                                  <a:sym typeface="Symbol"/>
                                </a:rPr>
                                <m:t>𝑴𝒕</m:t>
                              </m:r>
                            </m:num>
                            <m:den>
                              <m:r>
                                <a:rPr lang="es-AR" sz="2000" i="1">
                                  <a:latin typeface="Cambria Math"/>
                                  <a:sym typeface="Symbol"/>
                                </a:rPr>
                                <m:t>.</m:t>
                              </m:r>
                              <m:sSub>
                                <m:sSubPr>
                                  <m:ctrlPr>
                                    <a:rPr lang="es-AR" sz="2000" i="1" dirty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s-AR" sz="2000" i="1" dirty="0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</m:t>
                                  </m:r>
                                </m:e>
                                <m:sub>
                                  <m:r>
                                    <a:rPr lang="es-AR" sz="2000" i="1" dirty="0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𝑎𝑑𝑚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s-AR" sz="2000" b="1" dirty="0" smtClean="0">
                  <a:sym typeface="Symbol"/>
                </a:endParaRPr>
              </a:p>
            </p:txBody>
          </p:sp>
        </mc:Choice>
        <mc:Fallback xmlns="">
          <p:sp>
            <p:nvSpPr>
              <p:cNvPr id="42" name="4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2008974"/>
                <a:ext cx="2377002" cy="100168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43 CuadroTexto"/>
              <p:cNvSpPr txBox="1"/>
              <p:nvPr/>
            </p:nvSpPr>
            <p:spPr>
              <a:xfrm>
                <a:off x="3131950" y="3118654"/>
                <a:ext cx="2377002" cy="40011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000" b="0" i="1" dirty="0" smtClean="0">
                          <a:latin typeface="Cambria Math"/>
                          <a:sym typeface="Symbol"/>
                        </a:rPr>
                        <m:t>𝐷</m:t>
                      </m:r>
                      <m:r>
                        <a:rPr lang="es-AR" sz="2000" b="0" i="1" dirty="0" smtClean="0">
                          <a:latin typeface="Cambria Math"/>
                          <a:sym typeface="Symbol"/>
                        </a:rPr>
                        <m:t></m:t>
                      </m:r>
                      <m:r>
                        <a:rPr lang="es-AR" sz="2000" b="1" i="1" dirty="0" smtClean="0">
                          <a:latin typeface="Cambria Math"/>
                          <a:sym typeface="Symbol"/>
                        </a:rPr>
                        <m:t>    </m:t>
                      </m:r>
                      <m:r>
                        <a:rPr lang="es-AR" sz="2000" b="1" i="1" dirty="0" smtClean="0">
                          <a:latin typeface="Cambria Math"/>
                          <a:sym typeface="Symbol"/>
                        </a:rPr>
                        <m:t>𝟐𝟎</m:t>
                      </m:r>
                      <m:r>
                        <a:rPr lang="es-AR" sz="2000" b="1" i="1" dirty="0" smtClean="0">
                          <a:latin typeface="Cambria Math"/>
                          <a:sym typeface="Symbol"/>
                        </a:rPr>
                        <m:t>𝒄𝒎</m:t>
                      </m:r>
                      <m:r>
                        <a:rPr lang="es-AR" sz="2000" b="1" i="1" dirty="0" smtClean="0">
                          <a:latin typeface="Cambria Math"/>
                          <a:sym typeface="Symbol"/>
                        </a:rPr>
                        <m:t> </m:t>
                      </m:r>
                    </m:oMath>
                  </m:oMathPara>
                </a14:m>
                <a:endParaRPr lang="es-AR" sz="2000" b="1" dirty="0" smtClean="0">
                  <a:sym typeface="Symbol"/>
                </a:endParaRPr>
              </a:p>
            </p:txBody>
          </p:sp>
        </mc:Choice>
        <mc:Fallback xmlns="">
          <p:sp>
            <p:nvSpPr>
              <p:cNvPr id="44" name="4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950" y="3118654"/>
                <a:ext cx="2377002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44 CuadroTexto"/>
              <p:cNvSpPr txBox="1"/>
              <p:nvPr/>
            </p:nvSpPr>
            <p:spPr>
              <a:xfrm>
                <a:off x="5256445" y="3032128"/>
                <a:ext cx="3264203" cy="70788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000" b="0" i="1" dirty="0" smtClean="0">
                          <a:latin typeface="Cambria Math"/>
                          <a:sym typeface="Symbol"/>
                        </a:rPr>
                        <m:t>𝐴𝑑𝑜𝑝𝑡𝑜</m:t>
                      </m:r>
                      <m:r>
                        <a:rPr lang="es-AR" sz="2000" b="0" i="1" dirty="0" smtClean="0">
                          <a:latin typeface="Cambria Math"/>
                          <a:sym typeface="Symbol"/>
                        </a:rPr>
                        <m:t> </m:t>
                      </m:r>
                      <m:r>
                        <a:rPr lang="es-AR" sz="2000" b="0" i="1" dirty="0" smtClean="0">
                          <a:latin typeface="Cambria Math"/>
                          <a:sym typeface="Symbol"/>
                        </a:rPr>
                        <m:t>𝐷</m:t>
                      </m:r>
                      <m:r>
                        <a:rPr lang="es-AR" sz="2000" b="0" i="1" dirty="0" smtClean="0">
                          <a:latin typeface="Cambria Math"/>
                          <a:sym typeface="Symbol"/>
                        </a:rPr>
                        <m:t>=</m:t>
                      </m:r>
                      <m:r>
                        <a:rPr lang="es-AR" sz="2000" b="1" i="1" dirty="0" smtClean="0">
                          <a:latin typeface="Cambria Math"/>
                          <a:sym typeface="Symbol"/>
                        </a:rPr>
                        <m:t>    </m:t>
                      </m:r>
                      <m:r>
                        <a:rPr lang="es-AR" sz="2000" b="1" i="1" dirty="0" smtClean="0">
                          <a:latin typeface="Cambria Math"/>
                          <a:sym typeface="Symbol"/>
                        </a:rPr>
                        <m:t>𝟐𝟎</m:t>
                      </m:r>
                      <m:r>
                        <a:rPr lang="es-AR" sz="2000" b="1" i="1" dirty="0" smtClean="0">
                          <a:latin typeface="Cambria Math"/>
                          <a:sym typeface="Symbol"/>
                        </a:rPr>
                        <m:t>𝒄𝒎</m:t>
                      </m:r>
                    </m:oMath>
                  </m:oMathPara>
                </a14:m>
                <a:endParaRPr lang="es-AR" sz="2000" b="1" i="1" dirty="0" smtClean="0">
                  <a:latin typeface="Cambria Math"/>
                  <a:sym typeface="Symbol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000" b="1" i="1" dirty="0" smtClean="0">
                          <a:latin typeface="Cambria Math"/>
                          <a:sym typeface="Symbol"/>
                        </a:rPr>
                        <m:t>𝑨𝒎</m:t>
                      </m:r>
                      <m:r>
                        <a:rPr lang="es-AR" sz="2000" b="1" i="1" dirty="0" smtClean="0">
                          <a:latin typeface="Cambria Math"/>
                          <a:sym typeface="Symbol"/>
                        </a:rPr>
                        <m:t>=</m:t>
                      </m:r>
                      <m:r>
                        <a:rPr lang="es-AR" sz="2000" b="1" i="1" dirty="0" smtClean="0">
                          <a:latin typeface="Cambria Math"/>
                          <a:sym typeface="Symbol"/>
                        </a:rPr>
                        <m:t>𝟑𝟏𝟒</m:t>
                      </m:r>
                      <m:r>
                        <a:rPr lang="es-AR" sz="2000" b="1" i="1" dirty="0" smtClean="0">
                          <a:latin typeface="Cambria Math"/>
                          <a:sym typeface="Symbol"/>
                        </a:rPr>
                        <m:t>,</m:t>
                      </m:r>
                      <m:r>
                        <a:rPr lang="es-AR" sz="2000" b="1" i="1" dirty="0" smtClean="0">
                          <a:latin typeface="Cambria Math"/>
                          <a:sym typeface="Symbol"/>
                        </a:rPr>
                        <m:t>𝟏𝟔</m:t>
                      </m:r>
                      <m:r>
                        <a:rPr lang="es-AR" sz="2000" b="1" i="1" dirty="0" smtClean="0">
                          <a:latin typeface="Cambria Math"/>
                          <a:sym typeface="Symbol"/>
                        </a:rPr>
                        <m:t>𝒄𝒎</m:t>
                      </m:r>
                      <m:r>
                        <a:rPr lang="es-AR" sz="2000" b="1" i="1" dirty="0" smtClean="0">
                          <a:latin typeface="Cambria Math"/>
                          <a:sym typeface="Symbol"/>
                        </a:rPr>
                        <m:t>𝟐</m:t>
                      </m:r>
                      <m:r>
                        <a:rPr lang="es-AR" sz="2000" b="1" i="1" dirty="0" smtClean="0">
                          <a:latin typeface="Cambria Math"/>
                          <a:sym typeface="Symbol"/>
                        </a:rPr>
                        <m:t> </m:t>
                      </m:r>
                    </m:oMath>
                  </m:oMathPara>
                </a14:m>
                <a:endParaRPr lang="es-AR" sz="2000" b="1" dirty="0" smtClean="0">
                  <a:sym typeface="Symbol"/>
                </a:endParaRPr>
              </a:p>
            </p:txBody>
          </p:sp>
        </mc:Choice>
        <mc:Fallback xmlns="">
          <p:sp>
            <p:nvSpPr>
              <p:cNvPr id="45" name="4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445" y="3032128"/>
                <a:ext cx="3264203" cy="70788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9 Grupo"/>
          <p:cNvGrpSpPr/>
          <p:nvPr/>
        </p:nvGrpSpPr>
        <p:grpSpPr>
          <a:xfrm>
            <a:off x="1505822" y="364936"/>
            <a:ext cx="4916105" cy="3089202"/>
            <a:chOff x="0" y="0"/>
            <a:chExt cx="8488680" cy="5941445"/>
          </a:xfrm>
        </p:grpSpPr>
        <p:pic>
          <p:nvPicPr>
            <p:cNvPr id="52" name="1 Imagen"/>
            <p:cNvPicPr>
              <a:picLocks noChangeAspect="1"/>
            </p:cNvPicPr>
            <p:nvPr/>
          </p:nvPicPr>
          <p:blipFill rotWithShape="1">
            <a:blip r:embed="rId12"/>
            <a:srcRect l="10207" t="14074" r="32349" b="55189"/>
            <a:stretch/>
          </p:blipFill>
          <p:spPr>
            <a:xfrm>
              <a:off x="83821" y="0"/>
              <a:ext cx="8404859" cy="2529840"/>
            </a:xfrm>
            <a:prstGeom prst="rect">
              <a:avLst/>
            </a:prstGeom>
          </p:spPr>
        </p:pic>
        <p:pic>
          <p:nvPicPr>
            <p:cNvPr id="53" name="5 Imagen"/>
            <p:cNvPicPr>
              <a:picLocks noChangeAspect="1"/>
            </p:cNvPicPr>
            <p:nvPr/>
          </p:nvPicPr>
          <p:blipFill rotWithShape="1">
            <a:blip r:embed="rId13"/>
            <a:srcRect l="10469" t="20461" r="31516" b="36236"/>
            <a:stretch/>
          </p:blipFill>
          <p:spPr>
            <a:xfrm>
              <a:off x="0" y="2377442"/>
              <a:ext cx="8488678" cy="3564003"/>
            </a:xfrm>
            <a:prstGeom prst="rect">
              <a:avLst/>
            </a:prstGeom>
          </p:spPr>
        </p:pic>
      </p:grpSp>
      <p:sp>
        <p:nvSpPr>
          <p:cNvPr id="54" name="53 Rectángulo"/>
          <p:cNvSpPr/>
          <p:nvPr/>
        </p:nvSpPr>
        <p:spPr>
          <a:xfrm>
            <a:off x="1554366" y="2460897"/>
            <a:ext cx="4749900" cy="1063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54 CuadroTexto"/>
              <p:cNvSpPr txBox="1"/>
              <p:nvPr/>
            </p:nvSpPr>
            <p:spPr>
              <a:xfrm>
                <a:off x="5856321" y="5230095"/>
                <a:ext cx="3264203" cy="101566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000" b="0" i="1" dirty="0" smtClean="0">
                          <a:latin typeface="Cambria Math"/>
                          <a:sym typeface="Symbol"/>
                        </a:rPr>
                        <m:t>𝐴𝑑𝑜𝑝𝑡𝑜</m:t>
                      </m:r>
                      <m:r>
                        <a:rPr lang="es-AR" sz="2000" b="0" i="1" dirty="0" smtClean="0">
                          <a:latin typeface="Cambria Math"/>
                          <a:sym typeface="Symbol"/>
                        </a:rPr>
                        <m:t> </m:t>
                      </m:r>
                      <m:r>
                        <a:rPr lang="es-AR" sz="2000" b="0" i="1" dirty="0" smtClean="0">
                          <a:latin typeface="Cambria Math"/>
                          <a:sym typeface="Symbol"/>
                        </a:rPr>
                        <m:t>𝐷</m:t>
                      </m:r>
                      <m:r>
                        <a:rPr lang="es-AR" sz="2000" b="0" i="1" dirty="0" smtClean="0">
                          <a:latin typeface="Cambria Math"/>
                          <a:sym typeface="Symbol"/>
                        </a:rPr>
                        <m:t>=</m:t>
                      </m:r>
                      <m:r>
                        <a:rPr lang="es-AR" sz="2000" b="1" i="1" dirty="0" smtClean="0">
                          <a:latin typeface="Cambria Math"/>
                          <a:sym typeface="Symbol"/>
                        </a:rPr>
                        <m:t>    </m:t>
                      </m:r>
                      <m:r>
                        <a:rPr lang="es-AR" sz="2000" b="1" i="1" dirty="0" smtClean="0">
                          <a:latin typeface="Cambria Math"/>
                          <a:sym typeface="Symbol"/>
                        </a:rPr>
                        <m:t>𝟑𝟐𝟑</m:t>
                      </m:r>
                      <m:r>
                        <a:rPr lang="es-AR" sz="2000" b="1" i="1" dirty="0" smtClean="0">
                          <a:latin typeface="Cambria Math"/>
                          <a:sym typeface="Symbol"/>
                        </a:rPr>
                        <m:t>,</m:t>
                      </m:r>
                      <m:r>
                        <a:rPr lang="es-AR" sz="2000" b="1" i="1" dirty="0" smtClean="0">
                          <a:latin typeface="Cambria Math"/>
                          <a:sym typeface="Symbol"/>
                        </a:rPr>
                        <m:t>𝟖</m:t>
                      </m:r>
                      <m:r>
                        <a:rPr lang="es-AR" sz="2000" b="1" i="1" dirty="0" smtClean="0">
                          <a:latin typeface="Cambria Math"/>
                          <a:sym typeface="Symbol"/>
                        </a:rPr>
                        <m:t>𝒎𝒎</m:t>
                      </m:r>
                    </m:oMath>
                  </m:oMathPara>
                </a14:m>
                <a:endParaRPr lang="es-AR" sz="2000" b="1" i="1" dirty="0" smtClean="0">
                  <a:latin typeface="Cambria Math"/>
                  <a:sym typeface="Symbol"/>
                </a:endParaRPr>
              </a:p>
              <a:p>
                <a:r>
                  <a:rPr lang="es-AR" sz="2000" b="1" i="1" dirty="0" smtClean="0">
                    <a:latin typeface="Cambria Math"/>
                    <a:sym typeface="Symbol"/>
                  </a:rPr>
                  <a:t>e=6,35 mm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AR" sz="2000" b="1" i="1" dirty="0" smtClean="0">
                          <a:latin typeface="Cambria Math"/>
                          <a:sym typeface="Symbol"/>
                        </a:rPr>
                        <m:t>𝑨𝒂</m:t>
                      </m:r>
                      <m:r>
                        <a:rPr lang="es-AR" sz="2000" b="1" i="1" dirty="0" smtClean="0">
                          <a:latin typeface="Cambria Math"/>
                          <a:sym typeface="Symbol"/>
                        </a:rPr>
                        <m:t>=</m:t>
                      </m:r>
                      <m:r>
                        <a:rPr lang="es-AR" sz="2000" b="1" i="1" dirty="0" smtClean="0">
                          <a:latin typeface="Cambria Math"/>
                          <a:sym typeface="Symbol"/>
                        </a:rPr>
                        <m:t>𝟔𝟑</m:t>
                      </m:r>
                      <m:r>
                        <a:rPr lang="es-AR" sz="2000" b="1" i="1" dirty="0" smtClean="0">
                          <a:latin typeface="Cambria Math"/>
                          <a:sym typeface="Symbol"/>
                        </a:rPr>
                        <m:t>,</m:t>
                      </m:r>
                      <m:r>
                        <a:rPr lang="es-AR" sz="2000" b="1" i="1" dirty="0" smtClean="0">
                          <a:latin typeface="Cambria Math"/>
                          <a:sym typeface="Symbol"/>
                        </a:rPr>
                        <m:t>𝟑𝟑</m:t>
                      </m:r>
                      <m:r>
                        <a:rPr lang="es-AR" sz="2000" b="1" i="1" dirty="0" smtClean="0">
                          <a:latin typeface="Cambria Math"/>
                          <a:sym typeface="Symbol"/>
                        </a:rPr>
                        <m:t>𝒄𝒎</m:t>
                      </m:r>
                      <m:r>
                        <a:rPr lang="es-AR" sz="2000" b="1" i="1" dirty="0" smtClean="0">
                          <a:latin typeface="Cambria Math"/>
                          <a:sym typeface="Symbol"/>
                        </a:rPr>
                        <m:t>𝟐</m:t>
                      </m:r>
                      <m:r>
                        <a:rPr lang="es-AR" sz="2000" b="1" i="1" dirty="0" smtClean="0">
                          <a:latin typeface="Cambria Math"/>
                          <a:sym typeface="Symbol"/>
                        </a:rPr>
                        <m:t> </m:t>
                      </m:r>
                    </m:oMath>
                  </m:oMathPara>
                </a14:m>
                <a:endParaRPr lang="es-AR" sz="2000" b="1" dirty="0" smtClean="0">
                  <a:sym typeface="Symbol"/>
                </a:endParaRPr>
              </a:p>
            </p:txBody>
          </p:sp>
        </mc:Choice>
        <mc:Fallback xmlns="">
          <p:sp>
            <p:nvSpPr>
              <p:cNvPr id="55" name="5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321" y="5230095"/>
                <a:ext cx="3264203" cy="1015663"/>
              </a:xfrm>
              <a:prstGeom prst="rect">
                <a:avLst/>
              </a:prstGeom>
              <a:blipFill rotWithShape="1">
                <a:blip r:embed="rId14"/>
                <a:stretch>
                  <a:fillRect l="-2056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55 CuadroTexto"/>
              <p:cNvSpPr txBox="1"/>
              <p:nvPr/>
            </p:nvSpPr>
            <p:spPr>
              <a:xfrm>
                <a:off x="3613601" y="5907836"/>
                <a:ext cx="1844051" cy="670568"/>
              </a:xfrm>
              <a:prstGeom prst="rect">
                <a:avLst/>
              </a:prstGeom>
              <a:noFill/>
              <a:ln w="28575">
                <a:solidFill>
                  <a:srgbClr val="9933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sz="2000" b="0" i="1" dirty="0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fPr>
                        <m:num>
                          <m:r>
                            <a:rPr lang="es-AR" sz="2000" b="0" i="1" dirty="0" smtClean="0">
                              <a:latin typeface="Cambria Math"/>
                              <a:sym typeface="Symbol"/>
                            </a:rPr>
                            <m:t>𝐴𝑎</m:t>
                          </m:r>
                        </m:num>
                        <m:den>
                          <m:r>
                            <a:rPr lang="es-AR" sz="2000" b="0" i="1" dirty="0" smtClean="0">
                              <a:latin typeface="Cambria Math"/>
                              <a:sym typeface="Symbol"/>
                            </a:rPr>
                            <m:t>𝐴𝑚</m:t>
                          </m:r>
                        </m:den>
                      </m:f>
                      <m:r>
                        <a:rPr lang="es-AR" sz="2000" b="0" i="1" dirty="0" smtClean="0">
                          <a:latin typeface="Cambria Math"/>
                          <a:sym typeface="Symbol"/>
                        </a:rPr>
                        <m:t>=20%</m:t>
                      </m:r>
                    </m:oMath>
                  </m:oMathPara>
                </a14:m>
                <a:endParaRPr lang="es-AR" sz="2000" b="1" dirty="0" smtClean="0">
                  <a:sym typeface="Symbol"/>
                </a:endParaRPr>
              </a:p>
            </p:txBody>
          </p:sp>
        </mc:Choice>
        <mc:Fallback xmlns="">
          <p:sp>
            <p:nvSpPr>
              <p:cNvPr id="56" name="5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601" y="5907836"/>
                <a:ext cx="1844051" cy="670568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  <a:ln w="28575">
                <a:solidFill>
                  <a:srgbClr val="9933FF"/>
                </a:solidFill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95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72" grpId="0"/>
      <p:bldP spid="18" grpId="0"/>
      <p:bldP spid="97" grpId="0"/>
      <p:bldP spid="100" grpId="0"/>
      <p:bldP spid="42" grpId="0"/>
      <p:bldP spid="44" grpId="0"/>
      <p:bldP spid="45" grpId="0"/>
      <p:bldP spid="54" grpId="0" animBg="1"/>
      <p:bldP spid="55" grpId="0"/>
      <p:bldP spid="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u="sng" dirty="0" smtClean="0">
                <a:effectLst/>
              </a:rPr>
              <a:t>TORSION</a:t>
            </a:r>
            <a:endParaRPr lang="es-AR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724760" y="6513480"/>
            <a:ext cx="2895600" cy="301800"/>
          </a:xfrm>
        </p:spPr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p:sp>
        <p:nvSpPr>
          <p:cNvPr id="22" name="2 Marcador de contenido"/>
          <p:cNvSpPr txBox="1">
            <a:spLocks/>
          </p:cNvSpPr>
          <p:nvPr/>
        </p:nvSpPr>
        <p:spPr>
          <a:xfrm>
            <a:off x="1530934" y="1254939"/>
            <a:ext cx="7498080" cy="530979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r>
              <a:rPr lang="es-AR" sz="2400" b="1" dirty="0" smtClean="0"/>
              <a:t>SECCIONES NO CIRCULARES</a:t>
            </a:r>
          </a:p>
          <a:p>
            <a:pPr marL="288000" indent="0">
              <a:buFont typeface="Wingdings 2"/>
              <a:buNone/>
            </a:pPr>
            <a:endParaRPr lang="es-AR" sz="2400" b="1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1259632" y="1785918"/>
            <a:ext cx="7498080" cy="923002"/>
          </a:xfrm>
        </p:spPr>
        <p:txBody>
          <a:bodyPr>
            <a:normAutofit/>
          </a:bodyPr>
          <a:lstStyle/>
          <a:p>
            <a:r>
              <a:rPr lang="es-AR" sz="2000" dirty="0" smtClean="0"/>
              <a:t>Hipótesis de Coulomb </a:t>
            </a:r>
            <a:r>
              <a:rPr lang="es-AR" sz="2000" b="1" dirty="0" smtClean="0">
                <a:solidFill>
                  <a:srgbClr val="FF0000"/>
                </a:solidFill>
              </a:rPr>
              <a:t>NO</a:t>
            </a:r>
            <a:r>
              <a:rPr lang="es-AR" sz="2000" dirty="0" smtClean="0"/>
              <a:t> es válida.</a:t>
            </a:r>
          </a:p>
          <a:p>
            <a:r>
              <a:rPr lang="es-AR" sz="2000" dirty="0" smtClean="0"/>
              <a:t>Secciones de la barra alabean </a:t>
            </a:r>
            <a:r>
              <a:rPr lang="es-AR" sz="2000" dirty="0" smtClean="0">
                <a:sym typeface="Symbol"/>
              </a:rPr>
              <a:t> Varía la distribución de tensiones.</a:t>
            </a:r>
            <a:r>
              <a:rPr lang="es-AR" sz="2000" dirty="0" smtClean="0"/>
              <a:t> </a:t>
            </a:r>
          </a:p>
          <a:p>
            <a:pPr marL="82296" indent="0">
              <a:buNone/>
            </a:pPr>
            <a:endParaRPr lang="es-AR" sz="2000" dirty="0" smtClean="0"/>
          </a:p>
          <a:p>
            <a:endParaRPr lang="es-AR" sz="2000" dirty="0"/>
          </a:p>
        </p:txBody>
      </p:sp>
      <p:sp>
        <p:nvSpPr>
          <p:cNvPr id="24" name="3 Marcador de contenido"/>
          <p:cNvSpPr txBox="1">
            <a:spLocks/>
          </p:cNvSpPr>
          <p:nvPr/>
        </p:nvSpPr>
        <p:spPr>
          <a:xfrm>
            <a:off x="1187624" y="4941168"/>
            <a:ext cx="7498080" cy="115212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AR" sz="2000" dirty="0" smtClean="0"/>
              <a:t>No se puede resolver por Resistencia de Materiales.</a:t>
            </a:r>
          </a:p>
          <a:p>
            <a:r>
              <a:rPr lang="es-AR" sz="2000" dirty="0"/>
              <a:t>Se resuelve por métodos experimentales o por analogías como la  de la membrana de </a:t>
            </a:r>
            <a:r>
              <a:rPr lang="es-AR" sz="2000" dirty="0" err="1"/>
              <a:t>Prandtl</a:t>
            </a:r>
            <a:endParaRPr lang="es-AR" sz="2000" dirty="0" smtClean="0"/>
          </a:p>
          <a:p>
            <a:endParaRPr lang="es-AR" sz="2000" dirty="0" smtClean="0"/>
          </a:p>
          <a:p>
            <a:endParaRPr lang="es-AR" sz="2000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564904"/>
            <a:ext cx="2592288" cy="20389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8 CuadroTexto"/>
          <p:cNvSpPr txBox="1"/>
          <p:nvPr/>
        </p:nvSpPr>
        <p:spPr>
          <a:xfrm>
            <a:off x="4936664" y="2636912"/>
            <a:ext cx="381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AR" dirty="0" smtClean="0">
                <a:sym typeface="Symbol"/>
              </a:rPr>
              <a:t>Para hallar  hay que tener en cuenta  + </a:t>
            </a:r>
            <a:r>
              <a:rPr lang="es-AR" dirty="0" err="1" smtClean="0">
                <a:sym typeface="Symbol"/>
              </a:rPr>
              <a:t>distorsion</a:t>
            </a:r>
            <a:r>
              <a:rPr lang="es-AR" dirty="0" smtClean="0">
                <a:sym typeface="Symbol"/>
              </a:rPr>
              <a:t> local por el alabeo.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dirty="0" smtClean="0">
                <a:sym typeface="Symbol"/>
              </a:rPr>
              <a:t>Las tensiones dependen de dos variables, x e y.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8408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4572000" y="2129905"/>
            <a:ext cx="425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AR" dirty="0" smtClean="0">
                <a:sym typeface="Symbol"/>
              </a:rPr>
              <a:t>e&lt;&lt;demás dimensiones de la pieza</a:t>
            </a:r>
          </a:p>
        </p:txBody>
      </p:sp>
      <p:pic>
        <p:nvPicPr>
          <p:cNvPr id="16" name="2 Imagen"/>
          <p:cNvPicPr>
            <a:picLocks noChangeAspect="1"/>
          </p:cNvPicPr>
          <p:nvPr/>
        </p:nvPicPr>
        <p:blipFill rotWithShape="1">
          <a:blip r:embed="rId2"/>
          <a:srcRect l="26308" t="23942" r="56489" b="39535"/>
          <a:stretch/>
        </p:blipFill>
        <p:spPr>
          <a:xfrm>
            <a:off x="1521563" y="2147420"/>
            <a:ext cx="2476500" cy="2964180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492" y="1958093"/>
            <a:ext cx="2903080" cy="2903080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4" t="-7601" r="1854" b="7601"/>
          <a:stretch/>
        </p:blipFill>
        <p:spPr>
          <a:xfrm>
            <a:off x="1283067" y="1913804"/>
            <a:ext cx="3212232" cy="321223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1403648" y="1267604"/>
            <a:ext cx="7498080" cy="115328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s-AR" sz="2400" b="1" dirty="0"/>
              <a:t>SECCION TUBULAR DE PAREDES </a:t>
            </a:r>
            <a:r>
              <a:rPr lang="es-AR" sz="2400" b="1" dirty="0" smtClean="0"/>
              <a:t>DELGADAS </a:t>
            </a:r>
          </a:p>
          <a:p>
            <a:r>
              <a:rPr lang="es-AR" sz="2400" b="1" dirty="0" smtClean="0"/>
              <a:t>Simplemente Conexa</a:t>
            </a:r>
            <a:endParaRPr lang="es-AR" sz="2400" b="1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u="sng" dirty="0" smtClean="0">
                <a:effectLst/>
              </a:rPr>
              <a:t>TORSION</a:t>
            </a:r>
            <a:endParaRPr lang="es-AR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724760" y="6513480"/>
            <a:ext cx="2895600" cy="301800"/>
          </a:xfrm>
        </p:spPr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p:grpSp>
        <p:nvGrpSpPr>
          <p:cNvPr id="11" name="10 Grupo"/>
          <p:cNvGrpSpPr/>
          <p:nvPr/>
        </p:nvGrpSpPr>
        <p:grpSpPr>
          <a:xfrm>
            <a:off x="1509238" y="2332086"/>
            <a:ext cx="2630716" cy="1961010"/>
            <a:chOff x="1835697" y="2204864"/>
            <a:chExt cx="2088232" cy="1728192"/>
          </a:xfrm>
          <a:solidFill>
            <a:schemeClr val="bg1"/>
          </a:solidFill>
        </p:grpSpPr>
        <p:grpSp>
          <p:nvGrpSpPr>
            <p:cNvPr id="5" name="4 Grupo"/>
            <p:cNvGrpSpPr/>
            <p:nvPr/>
          </p:nvGrpSpPr>
          <p:grpSpPr>
            <a:xfrm>
              <a:off x="1835697" y="2204864"/>
              <a:ext cx="2088232" cy="1728192"/>
              <a:chOff x="6842565" y="4008120"/>
              <a:chExt cx="1326076" cy="1293088"/>
            </a:xfrm>
            <a:grpFill/>
          </p:grpSpPr>
          <p:sp>
            <p:nvSpPr>
              <p:cNvPr id="3" name="2 Forma libre"/>
              <p:cNvSpPr/>
              <p:nvPr/>
            </p:nvSpPr>
            <p:spPr>
              <a:xfrm>
                <a:off x="6842565" y="4008120"/>
                <a:ext cx="1326076" cy="1293088"/>
              </a:xfrm>
              <a:custGeom>
                <a:avLst/>
                <a:gdLst>
                  <a:gd name="connsiteX0" fmla="*/ 480060 w 1188720"/>
                  <a:gd name="connsiteY0" fmla="*/ 60960 h 998220"/>
                  <a:gd name="connsiteX1" fmla="*/ 533400 w 1188720"/>
                  <a:gd name="connsiteY1" fmla="*/ 45720 h 998220"/>
                  <a:gd name="connsiteX2" fmla="*/ 701040 w 1188720"/>
                  <a:gd name="connsiteY2" fmla="*/ 30480 h 998220"/>
                  <a:gd name="connsiteX3" fmla="*/ 754380 w 1188720"/>
                  <a:gd name="connsiteY3" fmla="*/ 15240 h 998220"/>
                  <a:gd name="connsiteX4" fmla="*/ 815340 w 1188720"/>
                  <a:gd name="connsiteY4" fmla="*/ 0 h 998220"/>
                  <a:gd name="connsiteX5" fmla="*/ 922020 w 1188720"/>
                  <a:gd name="connsiteY5" fmla="*/ 15240 h 998220"/>
                  <a:gd name="connsiteX6" fmla="*/ 944880 w 1188720"/>
                  <a:gd name="connsiteY6" fmla="*/ 30480 h 998220"/>
                  <a:gd name="connsiteX7" fmla="*/ 960120 w 1188720"/>
                  <a:gd name="connsiteY7" fmla="*/ 76200 h 998220"/>
                  <a:gd name="connsiteX8" fmla="*/ 982980 w 1188720"/>
                  <a:gd name="connsiteY8" fmla="*/ 121920 h 998220"/>
                  <a:gd name="connsiteX9" fmla="*/ 1028700 w 1188720"/>
                  <a:gd name="connsiteY9" fmla="*/ 144780 h 998220"/>
                  <a:gd name="connsiteX10" fmla="*/ 1059180 w 1188720"/>
                  <a:gd name="connsiteY10" fmla="*/ 160020 h 998220"/>
                  <a:gd name="connsiteX11" fmla="*/ 1104900 w 1188720"/>
                  <a:gd name="connsiteY11" fmla="*/ 182880 h 998220"/>
                  <a:gd name="connsiteX12" fmla="*/ 1143000 w 1188720"/>
                  <a:gd name="connsiteY12" fmla="*/ 228600 h 998220"/>
                  <a:gd name="connsiteX13" fmla="*/ 1158240 w 1188720"/>
                  <a:gd name="connsiteY13" fmla="*/ 274320 h 998220"/>
                  <a:gd name="connsiteX14" fmla="*/ 1165860 w 1188720"/>
                  <a:gd name="connsiteY14" fmla="*/ 297180 h 998220"/>
                  <a:gd name="connsiteX15" fmla="*/ 1173480 w 1188720"/>
                  <a:gd name="connsiteY15" fmla="*/ 358140 h 998220"/>
                  <a:gd name="connsiteX16" fmla="*/ 1181100 w 1188720"/>
                  <a:gd name="connsiteY16" fmla="*/ 381000 h 998220"/>
                  <a:gd name="connsiteX17" fmla="*/ 1188720 w 1188720"/>
                  <a:gd name="connsiteY17" fmla="*/ 434340 h 998220"/>
                  <a:gd name="connsiteX18" fmla="*/ 1173480 w 1188720"/>
                  <a:gd name="connsiteY18" fmla="*/ 556260 h 998220"/>
                  <a:gd name="connsiteX19" fmla="*/ 1165860 w 1188720"/>
                  <a:gd name="connsiteY19" fmla="*/ 579120 h 998220"/>
                  <a:gd name="connsiteX20" fmla="*/ 1143000 w 1188720"/>
                  <a:gd name="connsiteY20" fmla="*/ 609600 h 998220"/>
                  <a:gd name="connsiteX21" fmla="*/ 1120140 w 1188720"/>
                  <a:gd name="connsiteY21" fmla="*/ 655320 h 998220"/>
                  <a:gd name="connsiteX22" fmla="*/ 1112520 w 1188720"/>
                  <a:gd name="connsiteY22" fmla="*/ 685800 h 998220"/>
                  <a:gd name="connsiteX23" fmla="*/ 1082040 w 1188720"/>
                  <a:gd name="connsiteY23" fmla="*/ 739140 h 998220"/>
                  <a:gd name="connsiteX24" fmla="*/ 1074420 w 1188720"/>
                  <a:gd name="connsiteY24" fmla="*/ 762000 h 998220"/>
                  <a:gd name="connsiteX25" fmla="*/ 1059180 w 1188720"/>
                  <a:gd name="connsiteY25" fmla="*/ 792480 h 998220"/>
                  <a:gd name="connsiteX26" fmla="*/ 1036320 w 1188720"/>
                  <a:gd name="connsiteY26" fmla="*/ 845820 h 998220"/>
                  <a:gd name="connsiteX27" fmla="*/ 990600 w 1188720"/>
                  <a:gd name="connsiteY27" fmla="*/ 883920 h 998220"/>
                  <a:gd name="connsiteX28" fmla="*/ 944880 w 1188720"/>
                  <a:gd name="connsiteY28" fmla="*/ 899160 h 998220"/>
                  <a:gd name="connsiteX29" fmla="*/ 899160 w 1188720"/>
                  <a:gd name="connsiteY29" fmla="*/ 922020 h 998220"/>
                  <a:gd name="connsiteX30" fmla="*/ 868680 w 1188720"/>
                  <a:gd name="connsiteY30" fmla="*/ 937260 h 998220"/>
                  <a:gd name="connsiteX31" fmla="*/ 845820 w 1188720"/>
                  <a:gd name="connsiteY31" fmla="*/ 944880 h 998220"/>
                  <a:gd name="connsiteX32" fmla="*/ 784860 w 1188720"/>
                  <a:gd name="connsiteY32" fmla="*/ 975360 h 998220"/>
                  <a:gd name="connsiteX33" fmla="*/ 754380 w 1188720"/>
                  <a:gd name="connsiteY33" fmla="*/ 982980 h 998220"/>
                  <a:gd name="connsiteX34" fmla="*/ 731520 w 1188720"/>
                  <a:gd name="connsiteY34" fmla="*/ 990600 h 998220"/>
                  <a:gd name="connsiteX35" fmla="*/ 662940 w 1188720"/>
                  <a:gd name="connsiteY35" fmla="*/ 998220 h 998220"/>
                  <a:gd name="connsiteX36" fmla="*/ 518160 w 1188720"/>
                  <a:gd name="connsiteY36" fmla="*/ 982980 h 998220"/>
                  <a:gd name="connsiteX37" fmla="*/ 495300 w 1188720"/>
                  <a:gd name="connsiteY37" fmla="*/ 967740 h 998220"/>
                  <a:gd name="connsiteX38" fmla="*/ 464820 w 1188720"/>
                  <a:gd name="connsiteY38" fmla="*/ 960120 h 998220"/>
                  <a:gd name="connsiteX39" fmla="*/ 441960 w 1188720"/>
                  <a:gd name="connsiteY39" fmla="*/ 944880 h 998220"/>
                  <a:gd name="connsiteX40" fmla="*/ 403860 w 1188720"/>
                  <a:gd name="connsiteY40" fmla="*/ 899160 h 998220"/>
                  <a:gd name="connsiteX41" fmla="*/ 381000 w 1188720"/>
                  <a:gd name="connsiteY41" fmla="*/ 883920 h 998220"/>
                  <a:gd name="connsiteX42" fmla="*/ 129540 w 1188720"/>
                  <a:gd name="connsiteY42" fmla="*/ 861060 h 998220"/>
                  <a:gd name="connsiteX43" fmla="*/ 106680 w 1188720"/>
                  <a:gd name="connsiteY43" fmla="*/ 853440 h 998220"/>
                  <a:gd name="connsiteX44" fmla="*/ 60960 w 1188720"/>
                  <a:gd name="connsiteY44" fmla="*/ 815340 h 998220"/>
                  <a:gd name="connsiteX45" fmla="*/ 38100 w 1188720"/>
                  <a:gd name="connsiteY45" fmla="*/ 800100 h 998220"/>
                  <a:gd name="connsiteX46" fmla="*/ 0 w 1188720"/>
                  <a:gd name="connsiteY46" fmla="*/ 731520 h 998220"/>
                  <a:gd name="connsiteX47" fmla="*/ 7620 w 1188720"/>
                  <a:gd name="connsiteY47" fmla="*/ 594360 h 998220"/>
                  <a:gd name="connsiteX48" fmla="*/ 38100 w 1188720"/>
                  <a:gd name="connsiteY48" fmla="*/ 518160 h 998220"/>
                  <a:gd name="connsiteX49" fmla="*/ 60960 w 1188720"/>
                  <a:gd name="connsiteY49" fmla="*/ 472440 h 998220"/>
                  <a:gd name="connsiteX50" fmla="*/ 91440 w 1188720"/>
                  <a:gd name="connsiteY50" fmla="*/ 464820 h 998220"/>
                  <a:gd name="connsiteX51" fmla="*/ 144780 w 1188720"/>
                  <a:gd name="connsiteY51" fmla="*/ 434340 h 998220"/>
                  <a:gd name="connsiteX52" fmla="*/ 198120 w 1188720"/>
                  <a:gd name="connsiteY52" fmla="*/ 419100 h 998220"/>
                  <a:gd name="connsiteX53" fmla="*/ 243840 w 1188720"/>
                  <a:gd name="connsiteY53" fmla="*/ 388620 h 998220"/>
                  <a:gd name="connsiteX54" fmla="*/ 274320 w 1188720"/>
                  <a:gd name="connsiteY54" fmla="*/ 373380 h 998220"/>
                  <a:gd name="connsiteX55" fmla="*/ 350520 w 1188720"/>
                  <a:gd name="connsiteY55" fmla="*/ 320040 h 998220"/>
                  <a:gd name="connsiteX56" fmla="*/ 373380 w 1188720"/>
                  <a:gd name="connsiteY56" fmla="*/ 304800 h 998220"/>
                  <a:gd name="connsiteX57" fmla="*/ 419100 w 1188720"/>
                  <a:gd name="connsiteY57" fmla="*/ 281940 h 998220"/>
                  <a:gd name="connsiteX58" fmla="*/ 441960 w 1188720"/>
                  <a:gd name="connsiteY58" fmla="*/ 251460 h 998220"/>
                  <a:gd name="connsiteX59" fmla="*/ 449580 w 1188720"/>
                  <a:gd name="connsiteY59" fmla="*/ 220980 h 998220"/>
                  <a:gd name="connsiteX60" fmla="*/ 434340 w 1188720"/>
                  <a:gd name="connsiteY60" fmla="*/ 129540 h 998220"/>
                  <a:gd name="connsiteX61" fmla="*/ 487680 w 1188720"/>
                  <a:gd name="connsiteY61" fmla="*/ 60960 h 998220"/>
                  <a:gd name="connsiteX62" fmla="*/ 480060 w 1188720"/>
                  <a:gd name="connsiteY62" fmla="*/ 60960 h 998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188720" h="998220">
                    <a:moveTo>
                      <a:pt x="480060" y="60960"/>
                    </a:moveTo>
                    <a:cubicBezTo>
                      <a:pt x="497840" y="55880"/>
                      <a:pt x="515082" y="48247"/>
                      <a:pt x="533400" y="45720"/>
                    </a:cubicBezTo>
                    <a:cubicBezTo>
                      <a:pt x="588984" y="38053"/>
                      <a:pt x="701040" y="30480"/>
                      <a:pt x="701040" y="30480"/>
                    </a:cubicBezTo>
                    <a:cubicBezTo>
                      <a:pt x="726497" y="21994"/>
                      <a:pt x="725676" y="21619"/>
                      <a:pt x="754380" y="15240"/>
                    </a:cubicBezTo>
                    <a:cubicBezTo>
                      <a:pt x="809551" y="2980"/>
                      <a:pt x="774490" y="13617"/>
                      <a:pt x="815340" y="0"/>
                    </a:cubicBezTo>
                    <a:cubicBezTo>
                      <a:pt x="836755" y="1947"/>
                      <a:pt x="892701" y="581"/>
                      <a:pt x="922020" y="15240"/>
                    </a:cubicBezTo>
                    <a:cubicBezTo>
                      <a:pt x="930211" y="19336"/>
                      <a:pt x="937260" y="25400"/>
                      <a:pt x="944880" y="30480"/>
                    </a:cubicBezTo>
                    <a:lnTo>
                      <a:pt x="960120" y="76200"/>
                    </a:lnTo>
                    <a:cubicBezTo>
                      <a:pt x="966318" y="94793"/>
                      <a:pt x="968208" y="107148"/>
                      <a:pt x="982980" y="121920"/>
                    </a:cubicBezTo>
                    <a:cubicBezTo>
                      <a:pt x="1001285" y="140225"/>
                      <a:pt x="1007009" y="135484"/>
                      <a:pt x="1028700" y="144780"/>
                    </a:cubicBezTo>
                    <a:cubicBezTo>
                      <a:pt x="1039141" y="149255"/>
                      <a:pt x="1048739" y="155545"/>
                      <a:pt x="1059180" y="160020"/>
                    </a:cubicBezTo>
                    <a:cubicBezTo>
                      <a:pt x="1087482" y="172149"/>
                      <a:pt x="1079058" y="161345"/>
                      <a:pt x="1104900" y="182880"/>
                    </a:cubicBezTo>
                    <a:cubicBezTo>
                      <a:pt x="1117567" y="193436"/>
                      <a:pt x="1135948" y="212734"/>
                      <a:pt x="1143000" y="228600"/>
                    </a:cubicBezTo>
                    <a:cubicBezTo>
                      <a:pt x="1149524" y="243280"/>
                      <a:pt x="1153160" y="259080"/>
                      <a:pt x="1158240" y="274320"/>
                    </a:cubicBezTo>
                    <a:lnTo>
                      <a:pt x="1165860" y="297180"/>
                    </a:lnTo>
                    <a:cubicBezTo>
                      <a:pt x="1168400" y="317500"/>
                      <a:pt x="1169817" y="337992"/>
                      <a:pt x="1173480" y="358140"/>
                    </a:cubicBezTo>
                    <a:cubicBezTo>
                      <a:pt x="1174917" y="366043"/>
                      <a:pt x="1179525" y="373124"/>
                      <a:pt x="1181100" y="381000"/>
                    </a:cubicBezTo>
                    <a:cubicBezTo>
                      <a:pt x="1184622" y="398612"/>
                      <a:pt x="1186180" y="416560"/>
                      <a:pt x="1188720" y="434340"/>
                    </a:cubicBezTo>
                    <a:cubicBezTo>
                      <a:pt x="1182814" y="505215"/>
                      <a:pt x="1187634" y="506723"/>
                      <a:pt x="1173480" y="556260"/>
                    </a:cubicBezTo>
                    <a:cubicBezTo>
                      <a:pt x="1171273" y="563983"/>
                      <a:pt x="1169845" y="572146"/>
                      <a:pt x="1165860" y="579120"/>
                    </a:cubicBezTo>
                    <a:cubicBezTo>
                      <a:pt x="1159559" y="590147"/>
                      <a:pt x="1150620" y="599440"/>
                      <a:pt x="1143000" y="609600"/>
                    </a:cubicBezTo>
                    <a:cubicBezTo>
                      <a:pt x="1110891" y="705926"/>
                      <a:pt x="1164455" y="551919"/>
                      <a:pt x="1120140" y="655320"/>
                    </a:cubicBezTo>
                    <a:cubicBezTo>
                      <a:pt x="1116015" y="664946"/>
                      <a:pt x="1116197" y="675994"/>
                      <a:pt x="1112520" y="685800"/>
                    </a:cubicBezTo>
                    <a:cubicBezTo>
                      <a:pt x="1092481" y="739237"/>
                      <a:pt x="1104148" y="694924"/>
                      <a:pt x="1082040" y="739140"/>
                    </a:cubicBezTo>
                    <a:cubicBezTo>
                      <a:pt x="1078448" y="746324"/>
                      <a:pt x="1077584" y="754617"/>
                      <a:pt x="1074420" y="762000"/>
                    </a:cubicBezTo>
                    <a:cubicBezTo>
                      <a:pt x="1069945" y="772441"/>
                      <a:pt x="1063168" y="781844"/>
                      <a:pt x="1059180" y="792480"/>
                    </a:cubicBezTo>
                    <a:cubicBezTo>
                      <a:pt x="1045316" y="829451"/>
                      <a:pt x="1060887" y="816339"/>
                      <a:pt x="1036320" y="845820"/>
                    </a:cubicBezTo>
                    <a:cubicBezTo>
                      <a:pt x="1025764" y="858487"/>
                      <a:pt x="1006466" y="876868"/>
                      <a:pt x="990600" y="883920"/>
                    </a:cubicBezTo>
                    <a:cubicBezTo>
                      <a:pt x="975920" y="890444"/>
                      <a:pt x="958246" y="890249"/>
                      <a:pt x="944880" y="899160"/>
                    </a:cubicBezTo>
                    <a:cubicBezTo>
                      <a:pt x="900949" y="928448"/>
                      <a:pt x="943327" y="903091"/>
                      <a:pt x="899160" y="922020"/>
                    </a:cubicBezTo>
                    <a:cubicBezTo>
                      <a:pt x="888719" y="926495"/>
                      <a:pt x="879121" y="932785"/>
                      <a:pt x="868680" y="937260"/>
                    </a:cubicBezTo>
                    <a:cubicBezTo>
                      <a:pt x="861297" y="940424"/>
                      <a:pt x="853132" y="941556"/>
                      <a:pt x="845820" y="944880"/>
                    </a:cubicBezTo>
                    <a:cubicBezTo>
                      <a:pt x="825138" y="954281"/>
                      <a:pt x="806900" y="969850"/>
                      <a:pt x="784860" y="975360"/>
                    </a:cubicBezTo>
                    <a:cubicBezTo>
                      <a:pt x="774700" y="977900"/>
                      <a:pt x="764450" y="980103"/>
                      <a:pt x="754380" y="982980"/>
                    </a:cubicBezTo>
                    <a:cubicBezTo>
                      <a:pt x="746657" y="985187"/>
                      <a:pt x="739443" y="989280"/>
                      <a:pt x="731520" y="990600"/>
                    </a:cubicBezTo>
                    <a:cubicBezTo>
                      <a:pt x="708832" y="994381"/>
                      <a:pt x="685800" y="995680"/>
                      <a:pt x="662940" y="998220"/>
                    </a:cubicBezTo>
                    <a:cubicBezTo>
                      <a:pt x="656878" y="997715"/>
                      <a:pt x="541132" y="989872"/>
                      <a:pt x="518160" y="982980"/>
                    </a:cubicBezTo>
                    <a:cubicBezTo>
                      <a:pt x="509388" y="980348"/>
                      <a:pt x="503718" y="971348"/>
                      <a:pt x="495300" y="967740"/>
                    </a:cubicBezTo>
                    <a:cubicBezTo>
                      <a:pt x="485674" y="963615"/>
                      <a:pt x="474980" y="962660"/>
                      <a:pt x="464820" y="960120"/>
                    </a:cubicBezTo>
                    <a:cubicBezTo>
                      <a:pt x="457200" y="955040"/>
                      <a:pt x="448436" y="951356"/>
                      <a:pt x="441960" y="944880"/>
                    </a:cubicBezTo>
                    <a:cubicBezTo>
                      <a:pt x="382020" y="884940"/>
                      <a:pt x="478760" y="961577"/>
                      <a:pt x="403860" y="899160"/>
                    </a:cubicBezTo>
                    <a:cubicBezTo>
                      <a:pt x="396825" y="893297"/>
                      <a:pt x="389369" y="887639"/>
                      <a:pt x="381000" y="883920"/>
                    </a:cubicBezTo>
                    <a:cubicBezTo>
                      <a:pt x="300400" y="848098"/>
                      <a:pt x="222212" y="864492"/>
                      <a:pt x="129540" y="861060"/>
                    </a:cubicBezTo>
                    <a:cubicBezTo>
                      <a:pt x="121920" y="858520"/>
                      <a:pt x="113864" y="857032"/>
                      <a:pt x="106680" y="853440"/>
                    </a:cubicBezTo>
                    <a:cubicBezTo>
                      <a:pt x="78301" y="839251"/>
                      <a:pt x="86239" y="836406"/>
                      <a:pt x="60960" y="815340"/>
                    </a:cubicBezTo>
                    <a:cubicBezTo>
                      <a:pt x="53925" y="809477"/>
                      <a:pt x="45720" y="805180"/>
                      <a:pt x="38100" y="800100"/>
                    </a:cubicBezTo>
                    <a:cubicBezTo>
                      <a:pt x="3165" y="747697"/>
                      <a:pt x="13412" y="771756"/>
                      <a:pt x="0" y="731520"/>
                    </a:cubicBezTo>
                    <a:cubicBezTo>
                      <a:pt x="2540" y="685800"/>
                      <a:pt x="1940" y="639797"/>
                      <a:pt x="7620" y="594360"/>
                    </a:cubicBezTo>
                    <a:cubicBezTo>
                      <a:pt x="11701" y="561712"/>
                      <a:pt x="26106" y="546145"/>
                      <a:pt x="38100" y="518160"/>
                    </a:cubicBezTo>
                    <a:cubicBezTo>
                      <a:pt x="44185" y="503961"/>
                      <a:pt x="46316" y="482203"/>
                      <a:pt x="60960" y="472440"/>
                    </a:cubicBezTo>
                    <a:cubicBezTo>
                      <a:pt x="69674" y="466631"/>
                      <a:pt x="81280" y="467360"/>
                      <a:pt x="91440" y="464820"/>
                    </a:cubicBezTo>
                    <a:cubicBezTo>
                      <a:pt x="110390" y="452187"/>
                      <a:pt x="122682" y="442627"/>
                      <a:pt x="144780" y="434340"/>
                    </a:cubicBezTo>
                    <a:cubicBezTo>
                      <a:pt x="156921" y="429787"/>
                      <a:pt x="185366" y="426185"/>
                      <a:pt x="198120" y="419100"/>
                    </a:cubicBezTo>
                    <a:cubicBezTo>
                      <a:pt x="214131" y="410205"/>
                      <a:pt x="227457" y="396811"/>
                      <a:pt x="243840" y="388620"/>
                    </a:cubicBezTo>
                    <a:cubicBezTo>
                      <a:pt x="254000" y="383540"/>
                      <a:pt x="264580" y="379224"/>
                      <a:pt x="274320" y="373380"/>
                    </a:cubicBezTo>
                    <a:cubicBezTo>
                      <a:pt x="318114" y="347104"/>
                      <a:pt x="314049" y="346090"/>
                      <a:pt x="350520" y="320040"/>
                    </a:cubicBezTo>
                    <a:cubicBezTo>
                      <a:pt x="357972" y="314717"/>
                      <a:pt x="365189" y="308896"/>
                      <a:pt x="373380" y="304800"/>
                    </a:cubicBezTo>
                    <a:cubicBezTo>
                      <a:pt x="398170" y="292405"/>
                      <a:pt x="397262" y="303778"/>
                      <a:pt x="419100" y="281940"/>
                    </a:cubicBezTo>
                    <a:cubicBezTo>
                      <a:pt x="428080" y="272960"/>
                      <a:pt x="434340" y="261620"/>
                      <a:pt x="441960" y="251460"/>
                    </a:cubicBezTo>
                    <a:cubicBezTo>
                      <a:pt x="444500" y="241300"/>
                      <a:pt x="449580" y="231453"/>
                      <a:pt x="449580" y="220980"/>
                    </a:cubicBezTo>
                    <a:cubicBezTo>
                      <a:pt x="449580" y="169938"/>
                      <a:pt x="446263" y="165308"/>
                      <a:pt x="434340" y="129540"/>
                    </a:cubicBezTo>
                    <a:cubicBezTo>
                      <a:pt x="440891" y="83686"/>
                      <a:pt x="427910" y="60960"/>
                      <a:pt x="487680" y="60960"/>
                    </a:cubicBezTo>
                    <a:lnTo>
                      <a:pt x="480060" y="6096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0" name="9 Forma libre"/>
              <p:cNvSpPr/>
              <p:nvPr/>
            </p:nvSpPr>
            <p:spPr>
              <a:xfrm>
                <a:off x="7043421" y="4118339"/>
                <a:ext cx="989478" cy="1057802"/>
              </a:xfrm>
              <a:custGeom>
                <a:avLst/>
                <a:gdLst>
                  <a:gd name="connsiteX0" fmla="*/ 480060 w 1188720"/>
                  <a:gd name="connsiteY0" fmla="*/ 60960 h 998220"/>
                  <a:gd name="connsiteX1" fmla="*/ 533400 w 1188720"/>
                  <a:gd name="connsiteY1" fmla="*/ 45720 h 998220"/>
                  <a:gd name="connsiteX2" fmla="*/ 701040 w 1188720"/>
                  <a:gd name="connsiteY2" fmla="*/ 30480 h 998220"/>
                  <a:gd name="connsiteX3" fmla="*/ 754380 w 1188720"/>
                  <a:gd name="connsiteY3" fmla="*/ 15240 h 998220"/>
                  <a:gd name="connsiteX4" fmla="*/ 815340 w 1188720"/>
                  <a:gd name="connsiteY4" fmla="*/ 0 h 998220"/>
                  <a:gd name="connsiteX5" fmla="*/ 922020 w 1188720"/>
                  <a:gd name="connsiteY5" fmla="*/ 15240 h 998220"/>
                  <a:gd name="connsiteX6" fmla="*/ 944880 w 1188720"/>
                  <a:gd name="connsiteY6" fmla="*/ 30480 h 998220"/>
                  <a:gd name="connsiteX7" fmla="*/ 960120 w 1188720"/>
                  <a:gd name="connsiteY7" fmla="*/ 76200 h 998220"/>
                  <a:gd name="connsiteX8" fmla="*/ 982980 w 1188720"/>
                  <a:gd name="connsiteY8" fmla="*/ 121920 h 998220"/>
                  <a:gd name="connsiteX9" fmla="*/ 1028700 w 1188720"/>
                  <a:gd name="connsiteY9" fmla="*/ 144780 h 998220"/>
                  <a:gd name="connsiteX10" fmla="*/ 1059180 w 1188720"/>
                  <a:gd name="connsiteY10" fmla="*/ 160020 h 998220"/>
                  <a:gd name="connsiteX11" fmla="*/ 1104900 w 1188720"/>
                  <a:gd name="connsiteY11" fmla="*/ 182880 h 998220"/>
                  <a:gd name="connsiteX12" fmla="*/ 1143000 w 1188720"/>
                  <a:gd name="connsiteY12" fmla="*/ 228600 h 998220"/>
                  <a:gd name="connsiteX13" fmla="*/ 1158240 w 1188720"/>
                  <a:gd name="connsiteY13" fmla="*/ 274320 h 998220"/>
                  <a:gd name="connsiteX14" fmla="*/ 1165860 w 1188720"/>
                  <a:gd name="connsiteY14" fmla="*/ 297180 h 998220"/>
                  <a:gd name="connsiteX15" fmla="*/ 1173480 w 1188720"/>
                  <a:gd name="connsiteY15" fmla="*/ 358140 h 998220"/>
                  <a:gd name="connsiteX16" fmla="*/ 1181100 w 1188720"/>
                  <a:gd name="connsiteY16" fmla="*/ 381000 h 998220"/>
                  <a:gd name="connsiteX17" fmla="*/ 1188720 w 1188720"/>
                  <a:gd name="connsiteY17" fmla="*/ 434340 h 998220"/>
                  <a:gd name="connsiteX18" fmla="*/ 1173480 w 1188720"/>
                  <a:gd name="connsiteY18" fmla="*/ 556260 h 998220"/>
                  <a:gd name="connsiteX19" fmla="*/ 1165860 w 1188720"/>
                  <a:gd name="connsiteY19" fmla="*/ 579120 h 998220"/>
                  <a:gd name="connsiteX20" fmla="*/ 1143000 w 1188720"/>
                  <a:gd name="connsiteY20" fmla="*/ 609600 h 998220"/>
                  <a:gd name="connsiteX21" fmla="*/ 1120140 w 1188720"/>
                  <a:gd name="connsiteY21" fmla="*/ 655320 h 998220"/>
                  <a:gd name="connsiteX22" fmla="*/ 1112520 w 1188720"/>
                  <a:gd name="connsiteY22" fmla="*/ 685800 h 998220"/>
                  <a:gd name="connsiteX23" fmla="*/ 1082040 w 1188720"/>
                  <a:gd name="connsiteY23" fmla="*/ 739140 h 998220"/>
                  <a:gd name="connsiteX24" fmla="*/ 1074420 w 1188720"/>
                  <a:gd name="connsiteY24" fmla="*/ 762000 h 998220"/>
                  <a:gd name="connsiteX25" fmla="*/ 1059180 w 1188720"/>
                  <a:gd name="connsiteY25" fmla="*/ 792480 h 998220"/>
                  <a:gd name="connsiteX26" fmla="*/ 1036320 w 1188720"/>
                  <a:gd name="connsiteY26" fmla="*/ 845820 h 998220"/>
                  <a:gd name="connsiteX27" fmla="*/ 990600 w 1188720"/>
                  <a:gd name="connsiteY27" fmla="*/ 883920 h 998220"/>
                  <a:gd name="connsiteX28" fmla="*/ 944880 w 1188720"/>
                  <a:gd name="connsiteY28" fmla="*/ 899160 h 998220"/>
                  <a:gd name="connsiteX29" fmla="*/ 899160 w 1188720"/>
                  <a:gd name="connsiteY29" fmla="*/ 922020 h 998220"/>
                  <a:gd name="connsiteX30" fmla="*/ 868680 w 1188720"/>
                  <a:gd name="connsiteY30" fmla="*/ 937260 h 998220"/>
                  <a:gd name="connsiteX31" fmla="*/ 845820 w 1188720"/>
                  <a:gd name="connsiteY31" fmla="*/ 944880 h 998220"/>
                  <a:gd name="connsiteX32" fmla="*/ 784860 w 1188720"/>
                  <a:gd name="connsiteY32" fmla="*/ 975360 h 998220"/>
                  <a:gd name="connsiteX33" fmla="*/ 754380 w 1188720"/>
                  <a:gd name="connsiteY33" fmla="*/ 982980 h 998220"/>
                  <a:gd name="connsiteX34" fmla="*/ 731520 w 1188720"/>
                  <a:gd name="connsiteY34" fmla="*/ 990600 h 998220"/>
                  <a:gd name="connsiteX35" fmla="*/ 662940 w 1188720"/>
                  <a:gd name="connsiteY35" fmla="*/ 998220 h 998220"/>
                  <a:gd name="connsiteX36" fmla="*/ 518160 w 1188720"/>
                  <a:gd name="connsiteY36" fmla="*/ 982980 h 998220"/>
                  <a:gd name="connsiteX37" fmla="*/ 495300 w 1188720"/>
                  <a:gd name="connsiteY37" fmla="*/ 967740 h 998220"/>
                  <a:gd name="connsiteX38" fmla="*/ 464820 w 1188720"/>
                  <a:gd name="connsiteY38" fmla="*/ 960120 h 998220"/>
                  <a:gd name="connsiteX39" fmla="*/ 441960 w 1188720"/>
                  <a:gd name="connsiteY39" fmla="*/ 944880 h 998220"/>
                  <a:gd name="connsiteX40" fmla="*/ 403860 w 1188720"/>
                  <a:gd name="connsiteY40" fmla="*/ 899160 h 998220"/>
                  <a:gd name="connsiteX41" fmla="*/ 381000 w 1188720"/>
                  <a:gd name="connsiteY41" fmla="*/ 883920 h 998220"/>
                  <a:gd name="connsiteX42" fmla="*/ 129540 w 1188720"/>
                  <a:gd name="connsiteY42" fmla="*/ 861060 h 998220"/>
                  <a:gd name="connsiteX43" fmla="*/ 106680 w 1188720"/>
                  <a:gd name="connsiteY43" fmla="*/ 853440 h 998220"/>
                  <a:gd name="connsiteX44" fmla="*/ 60960 w 1188720"/>
                  <a:gd name="connsiteY44" fmla="*/ 815340 h 998220"/>
                  <a:gd name="connsiteX45" fmla="*/ 38100 w 1188720"/>
                  <a:gd name="connsiteY45" fmla="*/ 800100 h 998220"/>
                  <a:gd name="connsiteX46" fmla="*/ 0 w 1188720"/>
                  <a:gd name="connsiteY46" fmla="*/ 731520 h 998220"/>
                  <a:gd name="connsiteX47" fmla="*/ 7620 w 1188720"/>
                  <a:gd name="connsiteY47" fmla="*/ 594360 h 998220"/>
                  <a:gd name="connsiteX48" fmla="*/ 38100 w 1188720"/>
                  <a:gd name="connsiteY48" fmla="*/ 518160 h 998220"/>
                  <a:gd name="connsiteX49" fmla="*/ 60960 w 1188720"/>
                  <a:gd name="connsiteY49" fmla="*/ 472440 h 998220"/>
                  <a:gd name="connsiteX50" fmla="*/ 91440 w 1188720"/>
                  <a:gd name="connsiteY50" fmla="*/ 464820 h 998220"/>
                  <a:gd name="connsiteX51" fmla="*/ 144780 w 1188720"/>
                  <a:gd name="connsiteY51" fmla="*/ 434340 h 998220"/>
                  <a:gd name="connsiteX52" fmla="*/ 198120 w 1188720"/>
                  <a:gd name="connsiteY52" fmla="*/ 419100 h 998220"/>
                  <a:gd name="connsiteX53" fmla="*/ 243840 w 1188720"/>
                  <a:gd name="connsiteY53" fmla="*/ 388620 h 998220"/>
                  <a:gd name="connsiteX54" fmla="*/ 274320 w 1188720"/>
                  <a:gd name="connsiteY54" fmla="*/ 373380 h 998220"/>
                  <a:gd name="connsiteX55" fmla="*/ 350520 w 1188720"/>
                  <a:gd name="connsiteY55" fmla="*/ 320040 h 998220"/>
                  <a:gd name="connsiteX56" fmla="*/ 373380 w 1188720"/>
                  <a:gd name="connsiteY56" fmla="*/ 304800 h 998220"/>
                  <a:gd name="connsiteX57" fmla="*/ 419100 w 1188720"/>
                  <a:gd name="connsiteY57" fmla="*/ 281940 h 998220"/>
                  <a:gd name="connsiteX58" fmla="*/ 441960 w 1188720"/>
                  <a:gd name="connsiteY58" fmla="*/ 251460 h 998220"/>
                  <a:gd name="connsiteX59" fmla="*/ 449580 w 1188720"/>
                  <a:gd name="connsiteY59" fmla="*/ 220980 h 998220"/>
                  <a:gd name="connsiteX60" fmla="*/ 434340 w 1188720"/>
                  <a:gd name="connsiteY60" fmla="*/ 129540 h 998220"/>
                  <a:gd name="connsiteX61" fmla="*/ 487680 w 1188720"/>
                  <a:gd name="connsiteY61" fmla="*/ 60960 h 998220"/>
                  <a:gd name="connsiteX62" fmla="*/ 480060 w 1188720"/>
                  <a:gd name="connsiteY62" fmla="*/ 60960 h 998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188720" h="998220">
                    <a:moveTo>
                      <a:pt x="480060" y="60960"/>
                    </a:moveTo>
                    <a:cubicBezTo>
                      <a:pt x="497840" y="55880"/>
                      <a:pt x="515082" y="48247"/>
                      <a:pt x="533400" y="45720"/>
                    </a:cubicBezTo>
                    <a:cubicBezTo>
                      <a:pt x="588984" y="38053"/>
                      <a:pt x="701040" y="30480"/>
                      <a:pt x="701040" y="30480"/>
                    </a:cubicBezTo>
                    <a:cubicBezTo>
                      <a:pt x="726497" y="21994"/>
                      <a:pt x="725676" y="21619"/>
                      <a:pt x="754380" y="15240"/>
                    </a:cubicBezTo>
                    <a:cubicBezTo>
                      <a:pt x="809551" y="2980"/>
                      <a:pt x="774490" y="13617"/>
                      <a:pt x="815340" y="0"/>
                    </a:cubicBezTo>
                    <a:cubicBezTo>
                      <a:pt x="836755" y="1947"/>
                      <a:pt x="892701" y="581"/>
                      <a:pt x="922020" y="15240"/>
                    </a:cubicBezTo>
                    <a:cubicBezTo>
                      <a:pt x="930211" y="19336"/>
                      <a:pt x="937260" y="25400"/>
                      <a:pt x="944880" y="30480"/>
                    </a:cubicBezTo>
                    <a:lnTo>
                      <a:pt x="960120" y="76200"/>
                    </a:lnTo>
                    <a:cubicBezTo>
                      <a:pt x="966318" y="94793"/>
                      <a:pt x="968208" y="107148"/>
                      <a:pt x="982980" y="121920"/>
                    </a:cubicBezTo>
                    <a:cubicBezTo>
                      <a:pt x="1001285" y="140225"/>
                      <a:pt x="1007009" y="135484"/>
                      <a:pt x="1028700" y="144780"/>
                    </a:cubicBezTo>
                    <a:cubicBezTo>
                      <a:pt x="1039141" y="149255"/>
                      <a:pt x="1048739" y="155545"/>
                      <a:pt x="1059180" y="160020"/>
                    </a:cubicBezTo>
                    <a:cubicBezTo>
                      <a:pt x="1087482" y="172149"/>
                      <a:pt x="1079058" y="161345"/>
                      <a:pt x="1104900" y="182880"/>
                    </a:cubicBezTo>
                    <a:cubicBezTo>
                      <a:pt x="1117567" y="193436"/>
                      <a:pt x="1135948" y="212734"/>
                      <a:pt x="1143000" y="228600"/>
                    </a:cubicBezTo>
                    <a:cubicBezTo>
                      <a:pt x="1149524" y="243280"/>
                      <a:pt x="1153160" y="259080"/>
                      <a:pt x="1158240" y="274320"/>
                    </a:cubicBezTo>
                    <a:lnTo>
                      <a:pt x="1165860" y="297180"/>
                    </a:lnTo>
                    <a:cubicBezTo>
                      <a:pt x="1168400" y="317500"/>
                      <a:pt x="1169817" y="337992"/>
                      <a:pt x="1173480" y="358140"/>
                    </a:cubicBezTo>
                    <a:cubicBezTo>
                      <a:pt x="1174917" y="366043"/>
                      <a:pt x="1179525" y="373124"/>
                      <a:pt x="1181100" y="381000"/>
                    </a:cubicBezTo>
                    <a:cubicBezTo>
                      <a:pt x="1184622" y="398612"/>
                      <a:pt x="1186180" y="416560"/>
                      <a:pt x="1188720" y="434340"/>
                    </a:cubicBezTo>
                    <a:cubicBezTo>
                      <a:pt x="1182814" y="505215"/>
                      <a:pt x="1187634" y="506723"/>
                      <a:pt x="1173480" y="556260"/>
                    </a:cubicBezTo>
                    <a:cubicBezTo>
                      <a:pt x="1171273" y="563983"/>
                      <a:pt x="1169845" y="572146"/>
                      <a:pt x="1165860" y="579120"/>
                    </a:cubicBezTo>
                    <a:cubicBezTo>
                      <a:pt x="1159559" y="590147"/>
                      <a:pt x="1150620" y="599440"/>
                      <a:pt x="1143000" y="609600"/>
                    </a:cubicBezTo>
                    <a:cubicBezTo>
                      <a:pt x="1110891" y="705926"/>
                      <a:pt x="1164455" y="551919"/>
                      <a:pt x="1120140" y="655320"/>
                    </a:cubicBezTo>
                    <a:cubicBezTo>
                      <a:pt x="1116015" y="664946"/>
                      <a:pt x="1116197" y="675994"/>
                      <a:pt x="1112520" y="685800"/>
                    </a:cubicBezTo>
                    <a:cubicBezTo>
                      <a:pt x="1092481" y="739237"/>
                      <a:pt x="1104148" y="694924"/>
                      <a:pt x="1082040" y="739140"/>
                    </a:cubicBezTo>
                    <a:cubicBezTo>
                      <a:pt x="1078448" y="746324"/>
                      <a:pt x="1077584" y="754617"/>
                      <a:pt x="1074420" y="762000"/>
                    </a:cubicBezTo>
                    <a:cubicBezTo>
                      <a:pt x="1069945" y="772441"/>
                      <a:pt x="1063168" y="781844"/>
                      <a:pt x="1059180" y="792480"/>
                    </a:cubicBezTo>
                    <a:cubicBezTo>
                      <a:pt x="1045316" y="829451"/>
                      <a:pt x="1060887" y="816339"/>
                      <a:pt x="1036320" y="845820"/>
                    </a:cubicBezTo>
                    <a:cubicBezTo>
                      <a:pt x="1025764" y="858487"/>
                      <a:pt x="1006466" y="876868"/>
                      <a:pt x="990600" y="883920"/>
                    </a:cubicBezTo>
                    <a:cubicBezTo>
                      <a:pt x="975920" y="890444"/>
                      <a:pt x="958246" y="890249"/>
                      <a:pt x="944880" y="899160"/>
                    </a:cubicBezTo>
                    <a:cubicBezTo>
                      <a:pt x="900949" y="928448"/>
                      <a:pt x="943327" y="903091"/>
                      <a:pt x="899160" y="922020"/>
                    </a:cubicBezTo>
                    <a:cubicBezTo>
                      <a:pt x="888719" y="926495"/>
                      <a:pt x="879121" y="932785"/>
                      <a:pt x="868680" y="937260"/>
                    </a:cubicBezTo>
                    <a:cubicBezTo>
                      <a:pt x="861297" y="940424"/>
                      <a:pt x="853132" y="941556"/>
                      <a:pt x="845820" y="944880"/>
                    </a:cubicBezTo>
                    <a:cubicBezTo>
                      <a:pt x="825138" y="954281"/>
                      <a:pt x="806900" y="969850"/>
                      <a:pt x="784860" y="975360"/>
                    </a:cubicBezTo>
                    <a:cubicBezTo>
                      <a:pt x="774700" y="977900"/>
                      <a:pt x="764450" y="980103"/>
                      <a:pt x="754380" y="982980"/>
                    </a:cubicBezTo>
                    <a:cubicBezTo>
                      <a:pt x="746657" y="985187"/>
                      <a:pt x="739443" y="989280"/>
                      <a:pt x="731520" y="990600"/>
                    </a:cubicBezTo>
                    <a:cubicBezTo>
                      <a:pt x="708832" y="994381"/>
                      <a:pt x="685800" y="995680"/>
                      <a:pt x="662940" y="998220"/>
                    </a:cubicBezTo>
                    <a:cubicBezTo>
                      <a:pt x="656878" y="997715"/>
                      <a:pt x="541132" y="989872"/>
                      <a:pt x="518160" y="982980"/>
                    </a:cubicBezTo>
                    <a:cubicBezTo>
                      <a:pt x="509388" y="980348"/>
                      <a:pt x="503718" y="971348"/>
                      <a:pt x="495300" y="967740"/>
                    </a:cubicBezTo>
                    <a:cubicBezTo>
                      <a:pt x="485674" y="963615"/>
                      <a:pt x="474980" y="962660"/>
                      <a:pt x="464820" y="960120"/>
                    </a:cubicBezTo>
                    <a:cubicBezTo>
                      <a:pt x="457200" y="955040"/>
                      <a:pt x="448436" y="951356"/>
                      <a:pt x="441960" y="944880"/>
                    </a:cubicBezTo>
                    <a:cubicBezTo>
                      <a:pt x="382020" y="884940"/>
                      <a:pt x="478760" y="961577"/>
                      <a:pt x="403860" y="899160"/>
                    </a:cubicBezTo>
                    <a:cubicBezTo>
                      <a:pt x="396825" y="893297"/>
                      <a:pt x="389369" y="887639"/>
                      <a:pt x="381000" y="883920"/>
                    </a:cubicBezTo>
                    <a:cubicBezTo>
                      <a:pt x="300400" y="848098"/>
                      <a:pt x="222212" y="864492"/>
                      <a:pt x="129540" y="861060"/>
                    </a:cubicBezTo>
                    <a:cubicBezTo>
                      <a:pt x="121920" y="858520"/>
                      <a:pt x="113864" y="857032"/>
                      <a:pt x="106680" y="853440"/>
                    </a:cubicBezTo>
                    <a:cubicBezTo>
                      <a:pt x="78301" y="839251"/>
                      <a:pt x="86239" y="836406"/>
                      <a:pt x="60960" y="815340"/>
                    </a:cubicBezTo>
                    <a:cubicBezTo>
                      <a:pt x="53925" y="809477"/>
                      <a:pt x="45720" y="805180"/>
                      <a:pt x="38100" y="800100"/>
                    </a:cubicBezTo>
                    <a:cubicBezTo>
                      <a:pt x="3165" y="747697"/>
                      <a:pt x="13412" y="771756"/>
                      <a:pt x="0" y="731520"/>
                    </a:cubicBezTo>
                    <a:cubicBezTo>
                      <a:pt x="2540" y="685800"/>
                      <a:pt x="1940" y="639797"/>
                      <a:pt x="7620" y="594360"/>
                    </a:cubicBezTo>
                    <a:cubicBezTo>
                      <a:pt x="11701" y="561712"/>
                      <a:pt x="26106" y="546145"/>
                      <a:pt x="38100" y="518160"/>
                    </a:cubicBezTo>
                    <a:cubicBezTo>
                      <a:pt x="44185" y="503961"/>
                      <a:pt x="46316" y="482203"/>
                      <a:pt x="60960" y="472440"/>
                    </a:cubicBezTo>
                    <a:cubicBezTo>
                      <a:pt x="69674" y="466631"/>
                      <a:pt x="81280" y="467360"/>
                      <a:pt x="91440" y="464820"/>
                    </a:cubicBezTo>
                    <a:cubicBezTo>
                      <a:pt x="110390" y="452187"/>
                      <a:pt x="122682" y="442627"/>
                      <a:pt x="144780" y="434340"/>
                    </a:cubicBezTo>
                    <a:cubicBezTo>
                      <a:pt x="156921" y="429787"/>
                      <a:pt x="185366" y="426185"/>
                      <a:pt x="198120" y="419100"/>
                    </a:cubicBezTo>
                    <a:cubicBezTo>
                      <a:pt x="214131" y="410205"/>
                      <a:pt x="227457" y="396811"/>
                      <a:pt x="243840" y="388620"/>
                    </a:cubicBezTo>
                    <a:cubicBezTo>
                      <a:pt x="254000" y="383540"/>
                      <a:pt x="264580" y="379224"/>
                      <a:pt x="274320" y="373380"/>
                    </a:cubicBezTo>
                    <a:cubicBezTo>
                      <a:pt x="318114" y="347104"/>
                      <a:pt x="314049" y="346090"/>
                      <a:pt x="350520" y="320040"/>
                    </a:cubicBezTo>
                    <a:cubicBezTo>
                      <a:pt x="357972" y="314717"/>
                      <a:pt x="365189" y="308896"/>
                      <a:pt x="373380" y="304800"/>
                    </a:cubicBezTo>
                    <a:cubicBezTo>
                      <a:pt x="398170" y="292405"/>
                      <a:pt x="397262" y="303778"/>
                      <a:pt x="419100" y="281940"/>
                    </a:cubicBezTo>
                    <a:cubicBezTo>
                      <a:pt x="428080" y="272960"/>
                      <a:pt x="434340" y="261620"/>
                      <a:pt x="441960" y="251460"/>
                    </a:cubicBezTo>
                    <a:cubicBezTo>
                      <a:pt x="444500" y="241300"/>
                      <a:pt x="449580" y="231453"/>
                      <a:pt x="449580" y="220980"/>
                    </a:cubicBezTo>
                    <a:cubicBezTo>
                      <a:pt x="449580" y="169938"/>
                      <a:pt x="446263" y="165308"/>
                      <a:pt x="434340" y="129540"/>
                    </a:cubicBezTo>
                    <a:cubicBezTo>
                      <a:pt x="440891" y="83686"/>
                      <a:pt x="427910" y="60960"/>
                      <a:pt x="487680" y="60960"/>
                    </a:cubicBezTo>
                    <a:lnTo>
                      <a:pt x="480060" y="6096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13" name="12 Flecha circular"/>
            <p:cNvSpPr/>
            <p:nvPr/>
          </p:nvSpPr>
          <p:spPr>
            <a:xfrm rot="11785337" flipV="1">
              <a:off x="2795121" y="2702811"/>
              <a:ext cx="539859" cy="510521"/>
            </a:xfrm>
            <a:prstGeom prst="circularArrow">
              <a:avLst>
                <a:gd name="adj1" fmla="val 117"/>
                <a:gd name="adj2" fmla="val 626839"/>
                <a:gd name="adj3" fmla="val 20682640"/>
                <a:gd name="adj4" fmla="val 12843802"/>
                <a:gd name="adj5" fmla="val 14605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2835059" y="2899682"/>
              <a:ext cx="459982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AR" sz="1600" dirty="0" smtClean="0">
                  <a:sym typeface="Symbol"/>
                </a:rPr>
                <a:t>Mt</a:t>
              </a:r>
              <a:endParaRPr lang="es-AR" sz="1600" dirty="0"/>
            </a:p>
          </p:txBody>
        </p:sp>
      </p:grpSp>
      <p:sp>
        <p:nvSpPr>
          <p:cNvPr id="19" name="18 CuadroTexto"/>
          <p:cNvSpPr txBox="1"/>
          <p:nvPr/>
        </p:nvSpPr>
        <p:spPr>
          <a:xfrm>
            <a:off x="4572000" y="2499237"/>
            <a:ext cx="4257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AR" dirty="0" smtClean="0">
                <a:sym typeface="Symbol"/>
              </a:rPr>
              <a:t>Experimentalmente comprobado Hipótesis de Coulomb es válida.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4572000" y="3145568"/>
            <a:ext cx="4257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AR" dirty="0" smtClean="0">
                <a:sym typeface="Symbol"/>
              </a:rPr>
              <a:t>Sección tubular arbitraria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dirty="0" smtClean="0">
                <a:sym typeface="Symbol"/>
              </a:rPr>
              <a:t>Paredes muy delgadas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dirty="0" smtClean="0">
                <a:sym typeface="Symbol"/>
              </a:rPr>
              <a:t>Espesor e varía de manera continua.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4716016" y="4073718"/>
            <a:ext cx="425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AR" dirty="0" smtClean="0">
                <a:sym typeface="Symbol"/>
              </a:rPr>
              <a:t>Corte s-s</a:t>
            </a:r>
          </a:p>
        </p:txBody>
      </p:sp>
      <p:cxnSp>
        <p:nvCxnSpPr>
          <p:cNvPr id="18" name="17 Conector recto"/>
          <p:cNvCxnSpPr/>
          <p:nvPr/>
        </p:nvCxnSpPr>
        <p:spPr>
          <a:xfrm>
            <a:off x="3615322" y="3432023"/>
            <a:ext cx="740654" cy="31337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CuadroTexto"/>
          <p:cNvSpPr txBox="1"/>
          <p:nvPr/>
        </p:nvSpPr>
        <p:spPr>
          <a:xfrm rot="1331892">
            <a:off x="3066738" y="354131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r</a:t>
            </a:r>
            <a:endParaRPr lang="es-AR" dirty="0"/>
          </a:p>
        </p:txBody>
      </p:sp>
      <p:sp>
        <p:nvSpPr>
          <p:cNvPr id="26" name="25 CuadroTexto"/>
          <p:cNvSpPr txBox="1"/>
          <p:nvPr/>
        </p:nvSpPr>
        <p:spPr>
          <a:xfrm rot="1655823">
            <a:off x="4139952" y="337606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s</a:t>
            </a:r>
            <a:endParaRPr lang="es-AR" dirty="0"/>
          </a:p>
        </p:txBody>
      </p:sp>
      <p:sp>
        <p:nvSpPr>
          <p:cNvPr id="30" name="29 Forma libre"/>
          <p:cNvSpPr>
            <a:spLocks noChangeAspect="1"/>
          </p:cNvSpPr>
          <p:nvPr/>
        </p:nvSpPr>
        <p:spPr>
          <a:xfrm>
            <a:off x="1691680" y="2420886"/>
            <a:ext cx="2308620" cy="1778304"/>
          </a:xfrm>
          <a:custGeom>
            <a:avLst/>
            <a:gdLst>
              <a:gd name="connsiteX0" fmla="*/ 480060 w 1188720"/>
              <a:gd name="connsiteY0" fmla="*/ 60960 h 998220"/>
              <a:gd name="connsiteX1" fmla="*/ 533400 w 1188720"/>
              <a:gd name="connsiteY1" fmla="*/ 45720 h 998220"/>
              <a:gd name="connsiteX2" fmla="*/ 701040 w 1188720"/>
              <a:gd name="connsiteY2" fmla="*/ 30480 h 998220"/>
              <a:gd name="connsiteX3" fmla="*/ 754380 w 1188720"/>
              <a:gd name="connsiteY3" fmla="*/ 15240 h 998220"/>
              <a:gd name="connsiteX4" fmla="*/ 815340 w 1188720"/>
              <a:gd name="connsiteY4" fmla="*/ 0 h 998220"/>
              <a:gd name="connsiteX5" fmla="*/ 922020 w 1188720"/>
              <a:gd name="connsiteY5" fmla="*/ 15240 h 998220"/>
              <a:gd name="connsiteX6" fmla="*/ 944880 w 1188720"/>
              <a:gd name="connsiteY6" fmla="*/ 30480 h 998220"/>
              <a:gd name="connsiteX7" fmla="*/ 960120 w 1188720"/>
              <a:gd name="connsiteY7" fmla="*/ 76200 h 998220"/>
              <a:gd name="connsiteX8" fmla="*/ 982980 w 1188720"/>
              <a:gd name="connsiteY8" fmla="*/ 121920 h 998220"/>
              <a:gd name="connsiteX9" fmla="*/ 1028700 w 1188720"/>
              <a:gd name="connsiteY9" fmla="*/ 144780 h 998220"/>
              <a:gd name="connsiteX10" fmla="*/ 1059180 w 1188720"/>
              <a:gd name="connsiteY10" fmla="*/ 160020 h 998220"/>
              <a:gd name="connsiteX11" fmla="*/ 1104900 w 1188720"/>
              <a:gd name="connsiteY11" fmla="*/ 182880 h 998220"/>
              <a:gd name="connsiteX12" fmla="*/ 1143000 w 1188720"/>
              <a:gd name="connsiteY12" fmla="*/ 228600 h 998220"/>
              <a:gd name="connsiteX13" fmla="*/ 1158240 w 1188720"/>
              <a:gd name="connsiteY13" fmla="*/ 274320 h 998220"/>
              <a:gd name="connsiteX14" fmla="*/ 1165860 w 1188720"/>
              <a:gd name="connsiteY14" fmla="*/ 297180 h 998220"/>
              <a:gd name="connsiteX15" fmla="*/ 1173480 w 1188720"/>
              <a:gd name="connsiteY15" fmla="*/ 358140 h 998220"/>
              <a:gd name="connsiteX16" fmla="*/ 1181100 w 1188720"/>
              <a:gd name="connsiteY16" fmla="*/ 381000 h 998220"/>
              <a:gd name="connsiteX17" fmla="*/ 1188720 w 1188720"/>
              <a:gd name="connsiteY17" fmla="*/ 434340 h 998220"/>
              <a:gd name="connsiteX18" fmla="*/ 1173480 w 1188720"/>
              <a:gd name="connsiteY18" fmla="*/ 556260 h 998220"/>
              <a:gd name="connsiteX19" fmla="*/ 1165860 w 1188720"/>
              <a:gd name="connsiteY19" fmla="*/ 579120 h 998220"/>
              <a:gd name="connsiteX20" fmla="*/ 1143000 w 1188720"/>
              <a:gd name="connsiteY20" fmla="*/ 609600 h 998220"/>
              <a:gd name="connsiteX21" fmla="*/ 1120140 w 1188720"/>
              <a:gd name="connsiteY21" fmla="*/ 655320 h 998220"/>
              <a:gd name="connsiteX22" fmla="*/ 1112520 w 1188720"/>
              <a:gd name="connsiteY22" fmla="*/ 685800 h 998220"/>
              <a:gd name="connsiteX23" fmla="*/ 1082040 w 1188720"/>
              <a:gd name="connsiteY23" fmla="*/ 739140 h 998220"/>
              <a:gd name="connsiteX24" fmla="*/ 1074420 w 1188720"/>
              <a:gd name="connsiteY24" fmla="*/ 762000 h 998220"/>
              <a:gd name="connsiteX25" fmla="*/ 1059180 w 1188720"/>
              <a:gd name="connsiteY25" fmla="*/ 792480 h 998220"/>
              <a:gd name="connsiteX26" fmla="*/ 1036320 w 1188720"/>
              <a:gd name="connsiteY26" fmla="*/ 845820 h 998220"/>
              <a:gd name="connsiteX27" fmla="*/ 990600 w 1188720"/>
              <a:gd name="connsiteY27" fmla="*/ 883920 h 998220"/>
              <a:gd name="connsiteX28" fmla="*/ 944880 w 1188720"/>
              <a:gd name="connsiteY28" fmla="*/ 899160 h 998220"/>
              <a:gd name="connsiteX29" fmla="*/ 899160 w 1188720"/>
              <a:gd name="connsiteY29" fmla="*/ 922020 h 998220"/>
              <a:gd name="connsiteX30" fmla="*/ 868680 w 1188720"/>
              <a:gd name="connsiteY30" fmla="*/ 937260 h 998220"/>
              <a:gd name="connsiteX31" fmla="*/ 845820 w 1188720"/>
              <a:gd name="connsiteY31" fmla="*/ 944880 h 998220"/>
              <a:gd name="connsiteX32" fmla="*/ 784860 w 1188720"/>
              <a:gd name="connsiteY32" fmla="*/ 975360 h 998220"/>
              <a:gd name="connsiteX33" fmla="*/ 754380 w 1188720"/>
              <a:gd name="connsiteY33" fmla="*/ 982980 h 998220"/>
              <a:gd name="connsiteX34" fmla="*/ 731520 w 1188720"/>
              <a:gd name="connsiteY34" fmla="*/ 990600 h 998220"/>
              <a:gd name="connsiteX35" fmla="*/ 662940 w 1188720"/>
              <a:gd name="connsiteY35" fmla="*/ 998220 h 998220"/>
              <a:gd name="connsiteX36" fmla="*/ 518160 w 1188720"/>
              <a:gd name="connsiteY36" fmla="*/ 982980 h 998220"/>
              <a:gd name="connsiteX37" fmla="*/ 495300 w 1188720"/>
              <a:gd name="connsiteY37" fmla="*/ 967740 h 998220"/>
              <a:gd name="connsiteX38" fmla="*/ 464820 w 1188720"/>
              <a:gd name="connsiteY38" fmla="*/ 960120 h 998220"/>
              <a:gd name="connsiteX39" fmla="*/ 441960 w 1188720"/>
              <a:gd name="connsiteY39" fmla="*/ 944880 h 998220"/>
              <a:gd name="connsiteX40" fmla="*/ 403860 w 1188720"/>
              <a:gd name="connsiteY40" fmla="*/ 899160 h 998220"/>
              <a:gd name="connsiteX41" fmla="*/ 381000 w 1188720"/>
              <a:gd name="connsiteY41" fmla="*/ 883920 h 998220"/>
              <a:gd name="connsiteX42" fmla="*/ 129540 w 1188720"/>
              <a:gd name="connsiteY42" fmla="*/ 861060 h 998220"/>
              <a:gd name="connsiteX43" fmla="*/ 106680 w 1188720"/>
              <a:gd name="connsiteY43" fmla="*/ 853440 h 998220"/>
              <a:gd name="connsiteX44" fmla="*/ 60960 w 1188720"/>
              <a:gd name="connsiteY44" fmla="*/ 815340 h 998220"/>
              <a:gd name="connsiteX45" fmla="*/ 38100 w 1188720"/>
              <a:gd name="connsiteY45" fmla="*/ 800100 h 998220"/>
              <a:gd name="connsiteX46" fmla="*/ 0 w 1188720"/>
              <a:gd name="connsiteY46" fmla="*/ 731520 h 998220"/>
              <a:gd name="connsiteX47" fmla="*/ 7620 w 1188720"/>
              <a:gd name="connsiteY47" fmla="*/ 594360 h 998220"/>
              <a:gd name="connsiteX48" fmla="*/ 38100 w 1188720"/>
              <a:gd name="connsiteY48" fmla="*/ 518160 h 998220"/>
              <a:gd name="connsiteX49" fmla="*/ 60960 w 1188720"/>
              <a:gd name="connsiteY49" fmla="*/ 472440 h 998220"/>
              <a:gd name="connsiteX50" fmla="*/ 91440 w 1188720"/>
              <a:gd name="connsiteY50" fmla="*/ 464820 h 998220"/>
              <a:gd name="connsiteX51" fmla="*/ 144780 w 1188720"/>
              <a:gd name="connsiteY51" fmla="*/ 434340 h 998220"/>
              <a:gd name="connsiteX52" fmla="*/ 198120 w 1188720"/>
              <a:gd name="connsiteY52" fmla="*/ 419100 h 998220"/>
              <a:gd name="connsiteX53" fmla="*/ 243840 w 1188720"/>
              <a:gd name="connsiteY53" fmla="*/ 388620 h 998220"/>
              <a:gd name="connsiteX54" fmla="*/ 274320 w 1188720"/>
              <a:gd name="connsiteY54" fmla="*/ 373380 h 998220"/>
              <a:gd name="connsiteX55" fmla="*/ 350520 w 1188720"/>
              <a:gd name="connsiteY55" fmla="*/ 320040 h 998220"/>
              <a:gd name="connsiteX56" fmla="*/ 373380 w 1188720"/>
              <a:gd name="connsiteY56" fmla="*/ 304800 h 998220"/>
              <a:gd name="connsiteX57" fmla="*/ 419100 w 1188720"/>
              <a:gd name="connsiteY57" fmla="*/ 281940 h 998220"/>
              <a:gd name="connsiteX58" fmla="*/ 441960 w 1188720"/>
              <a:gd name="connsiteY58" fmla="*/ 251460 h 998220"/>
              <a:gd name="connsiteX59" fmla="*/ 449580 w 1188720"/>
              <a:gd name="connsiteY59" fmla="*/ 220980 h 998220"/>
              <a:gd name="connsiteX60" fmla="*/ 434340 w 1188720"/>
              <a:gd name="connsiteY60" fmla="*/ 129540 h 998220"/>
              <a:gd name="connsiteX61" fmla="*/ 487680 w 1188720"/>
              <a:gd name="connsiteY61" fmla="*/ 60960 h 998220"/>
              <a:gd name="connsiteX62" fmla="*/ 480060 w 1188720"/>
              <a:gd name="connsiteY62" fmla="*/ 60960 h 998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188720" h="998220">
                <a:moveTo>
                  <a:pt x="480060" y="60960"/>
                </a:moveTo>
                <a:cubicBezTo>
                  <a:pt x="497840" y="55880"/>
                  <a:pt x="515082" y="48247"/>
                  <a:pt x="533400" y="45720"/>
                </a:cubicBezTo>
                <a:cubicBezTo>
                  <a:pt x="588984" y="38053"/>
                  <a:pt x="701040" y="30480"/>
                  <a:pt x="701040" y="30480"/>
                </a:cubicBezTo>
                <a:cubicBezTo>
                  <a:pt x="726497" y="21994"/>
                  <a:pt x="725676" y="21619"/>
                  <a:pt x="754380" y="15240"/>
                </a:cubicBezTo>
                <a:cubicBezTo>
                  <a:pt x="809551" y="2980"/>
                  <a:pt x="774490" y="13617"/>
                  <a:pt x="815340" y="0"/>
                </a:cubicBezTo>
                <a:cubicBezTo>
                  <a:pt x="836755" y="1947"/>
                  <a:pt x="892701" y="581"/>
                  <a:pt x="922020" y="15240"/>
                </a:cubicBezTo>
                <a:cubicBezTo>
                  <a:pt x="930211" y="19336"/>
                  <a:pt x="937260" y="25400"/>
                  <a:pt x="944880" y="30480"/>
                </a:cubicBezTo>
                <a:lnTo>
                  <a:pt x="960120" y="76200"/>
                </a:lnTo>
                <a:cubicBezTo>
                  <a:pt x="966318" y="94793"/>
                  <a:pt x="968208" y="107148"/>
                  <a:pt x="982980" y="121920"/>
                </a:cubicBezTo>
                <a:cubicBezTo>
                  <a:pt x="1001285" y="140225"/>
                  <a:pt x="1007009" y="135484"/>
                  <a:pt x="1028700" y="144780"/>
                </a:cubicBezTo>
                <a:cubicBezTo>
                  <a:pt x="1039141" y="149255"/>
                  <a:pt x="1048739" y="155545"/>
                  <a:pt x="1059180" y="160020"/>
                </a:cubicBezTo>
                <a:cubicBezTo>
                  <a:pt x="1087482" y="172149"/>
                  <a:pt x="1079058" y="161345"/>
                  <a:pt x="1104900" y="182880"/>
                </a:cubicBezTo>
                <a:cubicBezTo>
                  <a:pt x="1117567" y="193436"/>
                  <a:pt x="1135948" y="212734"/>
                  <a:pt x="1143000" y="228600"/>
                </a:cubicBezTo>
                <a:cubicBezTo>
                  <a:pt x="1149524" y="243280"/>
                  <a:pt x="1153160" y="259080"/>
                  <a:pt x="1158240" y="274320"/>
                </a:cubicBezTo>
                <a:lnTo>
                  <a:pt x="1165860" y="297180"/>
                </a:lnTo>
                <a:cubicBezTo>
                  <a:pt x="1168400" y="317500"/>
                  <a:pt x="1169817" y="337992"/>
                  <a:pt x="1173480" y="358140"/>
                </a:cubicBezTo>
                <a:cubicBezTo>
                  <a:pt x="1174917" y="366043"/>
                  <a:pt x="1179525" y="373124"/>
                  <a:pt x="1181100" y="381000"/>
                </a:cubicBezTo>
                <a:cubicBezTo>
                  <a:pt x="1184622" y="398612"/>
                  <a:pt x="1186180" y="416560"/>
                  <a:pt x="1188720" y="434340"/>
                </a:cubicBezTo>
                <a:cubicBezTo>
                  <a:pt x="1182814" y="505215"/>
                  <a:pt x="1187634" y="506723"/>
                  <a:pt x="1173480" y="556260"/>
                </a:cubicBezTo>
                <a:cubicBezTo>
                  <a:pt x="1171273" y="563983"/>
                  <a:pt x="1169845" y="572146"/>
                  <a:pt x="1165860" y="579120"/>
                </a:cubicBezTo>
                <a:cubicBezTo>
                  <a:pt x="1159559" y="590147"/>
                  <a:pt x="1150620" y="599440"/>
                  <a:pt x="1143000" y="609600"/>
                </a:cubicBezTo>
                <a:cubicBezTo>
                  <a:pt x="1110891" y="705926"/>
                  <a:pt x="1164455" y="551919"/>
                  <a:pt x="1120140" y="655320"/>
                </a:cubicBezTo>
                <a:cubicBezTo>
                  <a:pt x="1116015" y="664946"/>
                  <a:pt x="1116197" y="675994"/>
                  <a:pt x="1112520" y="685800"/>
                </a:cubicBezTo>
                <a:cubicBezTo>
                  <a:pt x="1092481" y="739237"/>
                  <a:pt x="1104148" y="694924"/>
                  <a:pt x="1082040" y="739140"/>
                </a:cubicBezTo>
                <a:cubicBezTo>
                  <a:pt x="1078448" y="746324"/>
                  <a:pt x="1077584" y="754617"/>
                  <a:pt x="1074420" y="762000"/>
                </a:cubicBezTo>
                <a:cubicBezTo>
                  <a:pt x="1069945" y="772441"/>
                  <a:pt x="1063168" y="781844"/>
                  <a:pt x="1059180" y="792480"/>
                </a:cubicBezTo>
                <a:cubicBezTo>
                  <a:pt x="1045316" y="829451"/>
                  <a:pt x="1060887" y="816339"/>
                  <a:pt x="1036320" y="845820"/>
                </a:cubicBezTo>
                <a:cubicBezTo>
                  <a:pt x="1025764" y="858487"/>
                  <a:pt x="1006466" y="876868"/>
                  <a:pt x="990600" y="883920"/>
                </a:cubicBezTo>
                <a:cubicBezTo>
                  <a:pt x="975920" y="890444"/>
                  <a:pt x="958246" y="890249"/>
                  <a:pt x="944880" y="899160"/>
                </a:cubicBezTo>
                <a:cubicBezTo>
                  <a:pt x="900949" y="928448"/>
                  <a:pt x="943327" y="903091"/>
                  <a:pt x="899160" y="922020"/>
                </a:cubicBezTo>
                <a:cubicBezTo>
                  <a:pt x="888719" y="926495"/>
                  <a:pt x="879121" y="932785"/>
                  <a:pt x="868680" y="937260"/>
                </a:cubicBezTo>
                <a:cubicBezTo>
                  <a:pt x="861297" y="940424"/>
                  <a:pt x="853132" y="941556"/>
                  <a:pt x="845820" y="944880"/>
                </a:cubicBezTo>
                <a:cubicBezTo>
                  <a:pt x="825138" y="954281"/>
                  <a:pt x="806900" y="969850"/>
                  <a:pt x="784860" y="975360"/>
                </a:cubicBezTo>
                <a:cubicBezTo>
                  <a:pt x="774700" y="977900"/>
                  <a:pt x="764450" y="980103"/>
                  <a:pt x="754380" y="982980"/>
                </a:cubicBezTo>
                <a:cubicBezTo>
                  <a:pt x="746657" y="985187"/>
                  <a:pt x="739443" y="989280"/>
                  <a:pt x="731520" y="990600"/>
                </a:cubicBezTo>
                <a:cubicBezTo>
                  <a:pt x="708832" y="994381"/>
                  <a:pt x="685800" y="995680"/>
                  <a:pt x="662940" y="998220"/>
                </a:cubicBezTo>
                <a:cubicBezTo>
                  <a:pt x="656878" y="997715"/>
                  <a:pt x="541132" y="989872"/>
                  <a:pt x="518160" y="982980"/>
                </a:cubicBezTo>
                <a:cubicBezTo>
                  <a:pt x="509388" y="980348"/>
                  <a:pt x="503718" y="971348"/>
                  <a:pt x="495300" y="967740"/>
                </a:cubicBezTo>
                <a:cubicBezTo>
                  <a:pt x="485674" y="963615"/>
                  <a:pt x="474980" y="962660"/>
                  <a:pt x="464820" y="960120"/>
                </a:cubicBezTo>
                <a:cubicBezTo>
                  <a:pt x="457200" y="955040"/>
                  <a:pt x="448436" y="951356"/>
                  <a:pt x="441960" y="944880"/>
                </a:cubicBezTo>
                <a:cubicBezTo>
                  <a:pt x="382020" y="884940"/>
                  <a:pt x="478760" y="961577"/>
                  <a:pt x="403860" y="899160"/>
                </a:cubicBezTo>
                <a:cubicBezTo>
                  <a:pt x="396825" y="893297"/>
                  <a:pt x="389369" y="887639"/>
                  <a:pt x="381000" y="883920"/>
                </a:cubicBezTo>
                <a:cubicBezTo>
                  <a:pt x="300400" y="848098"/>
                  <a:pt x="222212" y="864492"/>
                  <a:pt x="129540" y="861060"/>
                </a:cubicBezTo>
                <a:cubicBezTo>
                  <a:pt x="121920" y="858520"/>
                  <a:pt x="113864" y="857032"/>
                  <a:pt x="106680" y="853440"/>
                </a:cubicBezTo>
                <a:cubicBezTo>
                  <a:pt x="78301" y="839251"/>
                  <a:pt x="86239" y="836406"/>
                  <a:pt x="60960" y="815340"/>
                </a:cubicBezTo>
                <a:cubicBezTo>
                  <a:pt x="53925" y="809477"/>
                  <a:pt x="45720" y="805180"/>
                  <a:pt x="38100" y="800100"/>
                </a:cubicBezTo>
                <a:cubicBezTo>
                  <a:pt x="3165" y="747697"/>
                  <a:pt x="13412" y="771756"/>
                  <a:pt x="0" y="731520"/>
                </a:cubicBezTo>
                <a:cubicBezTo>
                  <a:pt x="2540" y="685800"/>
                  <a:pt x="1940" y="639797"/>
                  <a:pt x="7620" y="594360"/>
                </a:cubicBezTo>
                <a:cubicBezTo>
                  <a:pt x="11701" y="561712"/>
                  <a:pt x="26106" y="546145"/>
                  <a:pt x="38100" y="518160"/>
                </a:cubicBezTo>
                <a:cubicBezTo>
                  <a:pt x="44185" y="503961"/>
                  <a:pt x="46316" y="482203"/>
                  <a:pt x="60960" y="472440"/>
                </a:cubicBezTo>
                <a:cubicBezTo>
                  <a:pt x="69674" y="466631"/>
                  <a:pt x="81280" y="467360"/>
                  <a:pt x="91440" y="464820"/>
                </a:cubicBezTo>
                <a:cubicBezTo>
                  <a:pt x="110390" y="452187"/>
                  <a:pt x="122682" y="442627"/>
                  <a:pt x="144780" y="434340"/>
                </a:cubicBezTo>
                <a:cubicBezTo>
                  <a:pt x="156921" y="429787"/>
                  <a:pt x="185366" y="426185"/>
                  <a:pt x="198120" y="419100"/>
                </a:cubicBezTo>
                <a:cubicBezTo>
                  <a:pt x="214131" y="410205"/>
                  <a:pt x="227457" y="396811"/>
                  <a:pt x="243840" y="388620"/>
                </a:cubicBezTo>
                <a:cubicBezTo>
                  <a:pt x="254000" y="383540"/>
                  <a:pt x="264580" y="379224"/>
                  <a:pt x="274320" y="373380"/>
                </a:cubicBezTo>
                <a:cubicBezTo>
                  <a:pt x="318114" y="347104"/>
                  <a:pt x="314049" y="346090"/>
                  <a:pt x="350520" y="320040"/>
                </a:cubicBezTo>
                <a:cubicBezTo>
                  <a:pt x="357972" y="314717"/>
                  <a:pt x="365189" y="308896"/>
                  <a:pt x="373380" y="304800"/>
                </a:cubicBezTo>
                <a:cubicBezTo>
                  <a:pt x="398170" y="292405"/>
                  <a:pt x="397262" y="303778"/>
                  <a:pt x="419100" y="281940"/>
                </a:cubicBezTo>
                <a:cubicBezTo>
                  <a:pt x="428080" y="272960"/>
                  <a:pt x="434340" y="261620"/>
                  <a:pt x="441960" y="251460"/>
                </a:cubicBezTo>
                <a:cubicBezTo>
                  <a:pt x="444500" y="241300"/>
                  <a:pt x="449580" y="231453"/>
                  <a:pt x="449580" y="220980"/>
                </a:cubicBezTo>
                <a:cubicBezTo>
                  <a:pt x="449580" y="169938"/>
                  <a:pt x="446263" y="165308"/>
                  <a:pt x="434340" y="129540"/>
                </a:cubicBezTo>
                <a:cubicBezTo>
                  <a:pt x="440891" y="83686"/>
                  <a:pt x="427910" y="60960"/>
                  <a:pt x="487680" y="60960"/>
                </a:cubicBezTo>
                <a:lnTo>
                  <a:pt x="480060" y="60960"/>
                </a:lnTo>
                <a:close/>
              </a:path>
            </a:pathLst>
          </a:custGeom>
          <a:noFill/>
          <a:ln w="127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47" name="46 Grupo"/>
          <p:cNvGrpSpPr/>
          <p:nvPr/>
        </p:nvGrpSpPr>
        <p:grpSpPr>
          <a:xfrm>
            <a:off x="4957358" y="4357082"/>
            <a:ext cx="1541451" cy="1664206"/>
            <a:chOff x="2175510" y="4365104"/>
            <a:chExt cx="1672754" cy="1697138"/>
          </a:xfrm>
        </p:grpSpPr>
        <p:cxnSp>
          <p:nvCxnSpPr>
            <p:cNvPr id="35" name="34 Conector recto"/>
            <p:cNvCxnSpPr/>
            <p:nvPr/>
          </p:nvCxnSpPr>
          <p:spPr>
            <a:xfrm>
              <a:off x="2483768" y="4795806"/>
              <a:ext cx="1203475" cy="126643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37 CuadroTexto"/>
            <p:cNvSpPr txBox="1"/>
            <p:nvPr/>
          </p:nvSpPr>
          <p:spPr>
            <a:xfrm rot="2780175">
              <a:off x="2590080" y="4523793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s</a:t>
              </a:r>
              <a:endParaRPr lang="es-AR" dirty="0"/>
            </a:p>
          </p:txBody>
        </p:sp>
        <p:sp>
          <p:nvSpPr>
            <p:cNvPr id="39" name="38 CuadroTexto"/>
            <p:cNvSpPr txBox="1"/>
            <p:nvPr/>
          </p:nvSpPr>
          <p:spPr>
            <a:xfrm rot="2707046">
              <a:off x="3555586" y="5550850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s</a:t>
              </a:r>
              <a:endParaRPr lang="es-AR" dirty="0"/>
            </a:p>
          </p:txBody>
        </p:sp>
        <p:grpSp>
          <p:nvGrpSpPr>
            <p:cNvPr id="44" name="43 Grupo"/>
            <p:cNvGrpSpPr/>
            <p:nvPr/>
          </p:nvGrpSpPr>
          <p:grpSpPr>
            <a:xfrm>
              <a:off x="2175510" y="4365104"/>
              <a:ext cx="1646851" cy="1697138"/>
              <a:chOff x="2175510" y="4365104"/>
              <a:chExt cx="1646851" cy="1697138"/>
            </a:xfrm>
          </p:grpSpPr>
          <p:sp>
            <p:nvSpPr>
              <p:cNvPr id="41" name="40 Forma libre"/>
              <p:cNvSpPr/>
              <p:nvPr/>
            </p:nvSpPr>
            <p:spPr>
              <a:xfrm>
                <a:off x="2717461" y="4873522"/>
                <a:ext cx="1104900" cy="1188720"/>
              </a:xfrm>
              <a:custGeom>
                <a:avLst/>
                <a:gdLst>
                  <a:gd name="connsiteX0" fmla="*/ 0 w 1104900"/>
                  <a:gd name="connsiteY0" fmla="*/ 1188720 h 1188720"/>
                  <a:gd name="connsiteX1" fmla="*/ 525780 w 1104900"/>
                  <a:gd name="connsiteY1" fmla="*/ 883920 h 1188720"/>
                  <a:gd name="connsiteX2" fmla="*/ 1104900 w 1104900"/>
                  <a:gd name="connsiteY2" fmla="*/ 0 h 1188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4900" h="1188720">
                    <a:moveTo>
                      <a:pt x="0" y="1188720"/>
                    </a:moveTo>
                    <a:cubicBezTo>
                      <a:pt x="170815" y="1135380"/>
                      <a:pt x="341630" y="1082040"/>
                      <a:pt x="525780" y="883920"/>
                    </a:cubicBezTo>
                    <a:cubicBezTo>
                      <a:pt x="709930" y="685800"/>
                      <a:pt x="907415" y="342900"/>
                      <a:pt x="1104900" y="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42" name="41 Forma libre"/>
              <p:cNvSpPr/>
              <p:nvPr/>
            </p:nvSpPr>
            <p:spPr>
              <a:xfrm rot="705769">
                <a:off x="2175510" y="4365104"/>
                <a:ext cx="1104900" cy="1188720"/>
              </a:xfrm>
              <a:custGeom>
                <a:avLst/>
                <a:gdLst>
                  <a:gd name="connsiteX0" fmla="*/ 0 w 1104900"/>
                  <a:gd name="connsiteY0" fmla="*/ 1188720 h 1188720"/>
                  <a:gd name="connsiteX1" fmla="*/ 525780 w 1104900"/>
                  <a:gd name="connsiteY1" fmla="*/ 883920 h 1188720"/>
                  <a:gd name="connsiteX2" fmla="*/ 1104900 w 1104900"/>
                  <a:gd name="connsiteY2" fmla="*/ 0 h 1188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4900" h="1188720">
                    <a:moveTo>
                      <a:pt x="0" y="1188720"/>
                    </a:moveTo>
                    <a:cubicBezTo>
                      <a:pt x="170815" y="1135380"/>
                      <a:pt x="341630" y="1082040"/>
                      <a:pt x="525780" y="883920"/>
                    </a:cubicBezTo>
                    <a:cubicBezTo>
                      <a:pt x="709930" y="685800"/>
                      <a:pt x="907415" y="342900"/>
                      <a:pt x="1104900" y="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43" name="42 Forma libre"/>
              <p:cNvSpPr/>
              <p:nvPr/>
            </p:nvSpPr>
            <p:spPr>
              <a:xfrm rot="522100">
                <a:off x="2420453" y="4661734"/>
                <a:ext cx="1104900" cy="1188720"/>
              </a:xfrm>
              <a:custGeom>
                <a:avLst/>
                <a:gdLst>
                  <a:gd name="connsiteX0" fmla="*/ 0 w 1104900"/>
                  <a:gd name="connsiteY0" fmla="*/ 1188720 h 1188720"/>
                  <a:gd name="connsiteX1" fmla="*/ 525780 w 1104900"/>
                  <a:gd name="connsiteY1" fmla="*/ 883920 h 1188720"/>
                  <a:gd name="connsiteX2" fmla="*/ 1104900 w 1104900"/>
                  <a:gd name="connsiteY2" fmla="*/ 0 h 1188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4900" h="1188720">
                    <a:moveTo>
                      <a:pt x="0" y="1188720"/>
                    </a:moveTo>
                    <a:cubicBezTo>
                      <a:pt x="170815" y="1135380"/>
                      <a:pt x="341630" y="1082040"/>
                      <a:pt x="525780" y="883920"/>
                    </a:cubicBezTo>
                    <a:cubicBezTo>
                      <a:pt x="709930" y="685800"/>
                      <a:pt x="907415" y="342900"/>
                      <a:pt x="1104900" y="0"/>
                    </a:cubicBezTo>
                  </a:path>
                </a:pathLst>
              </a:custGeom>
              <a:noFill/>
              <a:ln w="9525"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47 CuadroTexto"/>
              <p:cNvSpPr txBox="1"/>
              <p:nvPr/>
            </p:nvSpPr>
            <p:spPr>
              <a:xfrm>
                <a:off x="6172946" y="3997024"/>
                <a:ext cx="297105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i="1" dirty="0" smtClean="0">
                    <a:latin typeface="Cambria Math"/>
                    <a:sym typeface="Symbol"/>
                  </a:rPr>
                  <a:t> </a:t>
                </a:r>
                <a:r>
                  <a:rPr lang="es-AR" sz="1600" i="1" dirty="0" smtClean="0">
                    <a:latin typeface="Cambria Math"/>
                    <a:sym typeface="Symbol"/>
                  </a:rPr>
                  <a:t>Varía Dirección  e intensidad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dirty="0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es-AR" i="1" dirty="0">
                              <a:latin typeface="Cambria Math"/>
                              <a:ea typeface="Cambria Math"/>
                              <a:sym typeface="Symbol"/>
                            </a:rPr>
                            <m:t>𝜏</m:t>
                          </m:r>
                        </m:e>
                        <m:sub>
                          <m:r>
                            <a:rPr lang="es-AR" i="1" dirty="0">
                              <a:latin typeface="Cambria Math"/>
                              <a:sym typeface="Symbol"/>
                            </a:rPr>
                            <m:t>𝐴</m:t>
                          </m:r>
                        </m:sub>
                      </m:sSub>
                      <m:r>
                        <a:rPr lang="es-AR" b="0" i="1" dirty="0" smtClean="0">
                          <a:latin typeface="Cambria Math"/>
                          <a:sym typeface="Symbol"/>
                        </a:rPr>
                        <m:t>&lt;</m:t>
                      </m:r>
                      <m:sSub>
                        <m:sSubPr>
                          <m:ctrlPr>
                            <a:rPr lang="es-AR" i="1" dirty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es-AR" i="1" dirty="0">
                              <a:latin typeface="Cambria Math"/>
                              <a:ea typeface="Cambria Math"/>
                              <a:sym typeface="Symbol"/>
                            </a:rPr>
                            <m:t>𝜏</m:t>
                          </m:r>
                        </m:e>
                        <m:sub>
                          <m:r>
                            <a:rPr lang="es-AR" b="0" i="1" dirty="0" smtClean="0">
                              <a:latin typeface="Cambria Math"/>
                              <a:sym typeface="Symbol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s-AR" dirty="0" smtClean="0">
                  <a:sym typeface="Symbol"/>
                </a:endParaRPr>
              </a:p>
            </p:txBody>
          </p:sp>
        </mc:Choice>
        <mc:Fallback xmlns="">
          <p:sp>
            <p:nvSpPr>
              <p:cNvPr id="48" name="4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946" y="3997024"/>
                <a:ext cx="2971054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1848" t="-471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48 CuadroTexto"/>
          <p:cNvSpPr txBox="1"/>
          <p:nvPr/>
        </p:nvSpPr>
        <p:spPr>
          <a:xfrm rot="2780175">
            <a:off x="5087587" y="492304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A</a:t>
            </a:r>
            <a:endParaRPr lang="es-AR" dirty="0"/>
          </a:p>
        </p:txBody>
      </p:sp>
      <p:sp>
        <p:nvSpPr>
          <p:cNvPr id="50" name="49 CuadroTexto"/>
          <p:cNvSpPr txBox="1"/>
          <p:nvPr/>
        </p:nvSpPr>
        <p:spPr>
          <a:xfrm rot="2780175">
            <a:off x="5836202" y="5663919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B</a:t>
            </a:r>
            <a:endParaRPr lang="es-AR" dirty="0"/>
          </a:p>
        </p:txBody>
      </p:sp>
      <p:cxnSp>
        <p:nvCxnSpPr>
          <p:cNvPr id="54" name="53 Conector recto de flecha"/>
          <p:cNvCxnSpPr/>
          <p:nvPr/>
        </p:nvCxnSpPr>
        <p:spPr>
          <a:xfrm flipV="1">
            <a:off x="5512139" y="4791678"/>
            <a:ext cx="360040" cy="31992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55 CuadroTexto"/>
              <p:cNvSpPr txBox="1"/>
              <p:nvPr/>
            </p:nvSpPr>
            <p:spPr>
              <a:xfrm rot="2675000">
                <a:off x="5152480" y="4446274"/>
                <a:ext cx="9991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dirty="0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es-AR" i="1" dirty="0">
                              <a:latin typeface="Cambria Math"/>
                              <a:ea typeface="Cambria Math"/>
                              <a:sym typeface="Symbol"/>
                            </a:rPr>
                            <m:t>𝜏</m:t>
                          </m:r>
                        </m:e>
                        <m:sub>
                          <m:r>
                            <a:rPr lang="es-AR" i="1" dirty="0">
                              <a:latin typeface="Cambria Math"/>
                              <a:sym typeface="Symbol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s-AR" dirty="0" smtClean="0">
                  <a:sym typeface="Symbol"/>
                </a:endParaRPr>
              </a:p>
            </p:txBody>
          </p:sp>
        </mc:Choice>
        <mc:Fallback xmlns="">
          <p:sp>
            <p:nvSpPr>
              <p:cNvPr id="56" name="5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675000">
                <a:off x="5152480" y="4446274"/>
                <a:ext cx="999132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56 CuadroTexto"/>
              <p:cNvSpPr txBox="1"/>
              <p:nvPr/>
            </p:nvSpPr>
            <p:spPr>
              <a:xfrm rot="2820840">
                <a:off x="6301289" y="5163231"/>
                <a:ext cx="5268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dirty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es-AR" i="1" dirty="0">
                              <a:latin typeface="Cambria Math"/>
                              <a:ea typeface="Cambria Math"/>
                              <a:sym typeface="Symbol"/>
                            </a:rPr>
                            <m:t>𝜏</m:t>
                          </m:r>
                        </m:e>
                        <m:sub>
                          <m:r>
                            <a:rPr lang="es-AR" b="0" i="1" dirty="0" smtClean="0">
                              <a:latin typeface="Cambria Math"/>
                              <a:sym typeface="Symbol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s-AR" dirty="0" smtClean="0">
                  <a:sym typeface="Symbol"/>
                </a:endParaRPr>
              </a:p>
            </p:txBody>
          </p:sp>
        </mc:Choice>
        <mc:Fallback xmlns="">
          <p:sp>
            <p:nvSpPr>
              <p:cNvPr id="57" name="5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820840">
                <a:off x="6301289" y="5163231"/>
                <a:ext cx="526818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57 Conector recto de flecha"/>
          <p:cNvCxnSpPr>
            <a:endCxn id="57" idx="1"/>
          </p:cNvCxnSpPr>
          <p:nvPr/>
        </p:nvCxnSpPr>
        <p:spPr>
          <a:xfrm flipV="1">
            <a:off x="6012160" y="5155208"/>
            <a:ext cx="372941" cy="4870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59 CuadroTexto"/>
          <p:cNvSpPr txBox="1"/>
          <p:nvPr/>
        </p:nvSpPr>
        <p:spPr>
          <a:xfrm>
            <a:off x="6554374" y="4643355"/>
            <a:ext cx="25896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i="1" dirty="0" smtClean="0">
                <a:latin typeface="Cambria Math"/>
                <a:sym typeface="Symbol"/>
              </a:rPr>
              <a:t>e pequeño: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sz="1600" i="1" dirty="0" smtClean="0">
                <a:latin typeface="Cambria Math"/>
                <a:sym typeface="Symbol"/>
              </a:rPr>
              <a:t> </a:t>
            </a:r>
            <a:r>
              <a:rPr lang="es-AR" sz="1600" i="1" dirty="0" err="1" smtClean="0">
                <a:latin typeface="Cambria Math"/>
                <a:sym typeface="Symbol"/>
              </a:rPr>
              <a:t>cte</a:t>
            </a:r>
            <a:r>
              <a:rPr lang="es-AR" sz="1600" i="1" dirty="0" smtClean="0">
                <a:latin typeface="Cambria Math"/>
                <a:sym typeface="Symbol"/>
              </a:rPr>
              <a:t> en intensidad y dirección a lo largo de 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sz="1600" i="1" dirty="0" smtClean="0">
                <a:latin typeface="Cambria Math"/>
                <a:sym typeface="Symbol"/>
              </a:rPr>
              <a:t>Dirección  coincide con la de la tangente al contorno medio de la sección.</a:t>
            </a:r>
          </a:p>
          <a:p>
            <a:endParaRPr lang="es-AR" sz="1600" dirty="0" smtClean="0">
              <a:sym typeface="Symbol"/>
            </a:endParaRPr>
          </a:p>
        </p:txBody>
      </p:sp>
      <p:grpSp>
        <p:nvGrpSpPr>
          <p:cNvPr id="61" name="60 Grupo"/>
          <p:cNvGrpSpPr/>
          <p:nvPr/>
        </p:nvGrpSpPr>
        <p:grpSpPr>
          <a:xfrm>
            <a:off x="3563888" y="5313341"/>
            <a:ext cx="1566396" cy="1523488"/>
            <a:chOff x="2175510" y="4365104"/>
            <a:chExt cx="1672754" cy="1697138"/>
          </a:xfrm>
        </p:grpSpPr>
        <p:cxnSp>
          <p:nvCxnSpPr>
            <p:cNvPr id="62" name="61 Conector recto"/>
            <p:cNvCxnSpPr/>
            <p:nvPr/>
          </p:nvCxnSpPr>
          <p:spPr>
            <a:xfrm>
              <a:off x="2483768" y="4795806"/>
              <a:ext cx="1203475" cy="126643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62 CuadroTexto"/>
            <p:cNvSpPr txBox="1"/>
            <p:nvPr/>
          </p:nvSpPr>
          <p:spPr>
            <a:xfrm rot="2780175">
              <a:off x="2590080" y="4523793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s</a:t>
              </a:r>
              <a:endParaRPr lang="es-AR" dirty="0"/>
            </a:p>
          </p:txBody>
        </p:sp>
        <p:sp>
          <p:nvSpPr>
            <p:cNvPr id="64" name="63 CuadroTexto"/>
            <p:cNvSpPr txBox="1"/>
            <p:nvPr/>
          </p:nvSpPr>
          <p:spPr>
            <a:xfrm rot="2707046">
              <a:off x="3555586" y="5550850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s</a:t>
              </a:r>
              <a:endParaRPr lang="es-AR" dirty="0"/>
            </a:p>
          </p:txBody>
        </p:sp>
        <p:grpSp>
          <p:nvGrpSpPr>
            <p:cNvPr id="65" name="64 Grupo"/>
            <p:cNvGrpSpPr/>
            <p:nvPr/>
          </p:nvGrpSpPr>
          <p:grpSpPr>
            <a:xfrm>
              <a:off x="2175510" y="4365104"/>
              <a:ext cx="1646851" cy="1697138"/>
              <a:chOff x="2175510" y="4365104"/>
              <a:chExt cx="1646851" cy="1697138"/>
            </a:xfrm>
          </p:grpSpPr>
          <p:sp>
            <p:nvSpPr>
              <p:cNvPr id="66" name="65 Forma libre"/>
              <p:cNvSpPr/>
              <p:nvPr/>
            </p:nvSpPr>
            <p:spPr>
              <a:xfrm>
                <a:off x="2717461" y="4873522"/>
                <a:ext cx="1104900" cy="1188720"/>
              </a:xfrm>
              <a:custGeom>
                <a:avLst/>
                <a:gdLst>
                  <a:gd name="connsiteX0" fmla="*/ 0 w 1104900"/>
                  <a:gd name="connsiteY0" fmla="*/ 1188720 h 1188720"/>
                  <a:gd name="connsiteX1" fmla="*/ 525780 w 1104900"/>
                  <a:gd name="connsiteY1" fmla="*/ 883920 h 1188720"/>
                  <a:gd name="connsiteX2" fmla="*/ 1104900 w 1104900"/>
                  <a:gd name="connsiteY2" fmla="*/ 0 h 1188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4900" h="1188720">
                    <a:moveTo>
                      <a:pt x="0" y="1188720"/>
                    </a:moveTo>
                    <a:cubicBezTo>
                      <a:pt x="170815" y="1135380"/>
                      <a:pt x="341630" y="1082040"/>
                      <a:pt x="525780" y="883920"/>
                    </a:cubicBezTo>
                    <a:cubicBezTo>
                      <a:pt x="709930" y="685800"/>
                      <a:pt x="907415" y="342900"/>
                      <a:pt x="1104900" y="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67" name="66 Forma libre"/>
              <p:cNvSpPr/>
              <p:nvPr/>
            </p:nvSpPr>
            <p:spPr>
              <a:xfrm rot="705769">
                <a:off x="2175510" y="4365104"/>
                <a:ext cx="1104900" cy="1188720"/>
              </a:xfrm>
              <a:custGeom>
                <a:avLst/>
                <a:gdLst>
                  <a:gd name="connsiteX0" fmla="*/ 0 w 1104900"/>
                  <a:gd name="connsiteY0" fmla="*/ 1188720 h 1188720"/>
                  <a:gd name="connsiteX1" fmla="*/ 525780 w 1104900"/>
                  <a:gd name="connsiteY1" fmla="*/ 883920 h 1188720"/>
                  <a:gd name="connsiteX2" fmla="*/ 1104900 w 1104900"/>
                  <a:gd name="connsiteY2" fmla="*/ 0 h 1188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4900" h="1188720">
                    <a:moveTo>
                      <a:pt x="0" y="1188720"/>
                    </a:moveTo>
                    <a:cubicBezTo>
                      <a:pt x="170815" y="1135380"/>
                      <a:pt x="341630" y="1082040"/>
                      <a:pt x="525780" y="883920"/>
                    </a:cubicBezTo>
                    <a:cubicBezTo>
                      <a:pt x="709930" y="685800"/>
                      <a:pt x="907415" y="342900"/>
                      <a:pt x="1104900" y="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68" name="67 Forma libre"/>
              <p:cNvSpPr/>
              <p:nvPr/>
            </p:nvSpPr>
            <p:spPr>
              <a:xfrm rot="522100">
                <a:off x="2420453" y="4661734"/>
                <a:ext cx="1104900" cy="1188720"/>
              </a:xfrm>
              <a:custGeom>
                <a:avLst/>
                <a:gdLst>
                  <a:gd name="connsiteX0" fmla="*/ 0 w 1104900"/>
                  <a:gd name="connsiteY0" fmla="*/ 1188720 h 1188720"/>
                  <a:gd name="connsiteX1" fmla="*/ 525780 w 1104900"/>
                  <a:gd name="connsiteY1" fmla="*/ 883920 h 1188720"/>
                  <a:gd name="connsiteX2" fmla="*/ 1104900 w 1104900"/>
                  <a:gd name="connsiteY2" fmla="*/ 0 h 1188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4900" h="1188720">
                    <a:moveTo>
                      <a:pt x="0" y="1188720"/>
                    </a:moveTo>
                    <a:cubicBezTo>
                      <a:pt x="170815" y="1135380"/>
                      <a:pt x="341630" y="1082040"/>
                      <a:pt x="525780" y="883920"/>
                    </a:cubicBezTo>
                    <a:cubicBezTo>
                      <a:pt x="709930" y="685800"/>
                      <a:pt x="907415" y="342900"/>
                      <a:pt x="1104900" y="0"/>
                    </a:cubicBezTo>
                  </a:path>
                </a:pathLst>
              </a:custGeom>
              <a:noFill/>
              <a:ln w="9525"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cxnSp>
        <p:nvCxnSpPr>
          <p:cNvPr id="69" name="68 Conector recto de flecha"/>
          <p:cNvCxnSpPr/>
          <p:nvPr/>
        </p:nvCxnSpPr>
        <p:spPr>
          <a:xfrm flipV="1">
            <a:off x="5759412" y="4995694"/>
            <a:ext cx="388012" cy="38178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72 CuadroTexto"/>
              <p:cNvSpPr txBox="1"/>
              <p:nvPr/>
            </p:nvSpPr>
            <p:spPr>
              <a:xfrm rot="2675000">
                <a:off x="5380086" y="4850650"/>
                <a:ext cx="9991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dirty="0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es-AR" i="1" dirty="0">
                              <a:latin typeface="Cambria Math"/>
                              <a:ea typeface="Cambria Math"/>
                              <a:sym typeface="Symbol"/>
                            </a:rPr>
                            <m:t>𝜏</m:t>
                          </m:r>
                        </m:e>
                        <m:sub>
                          <m:r>
                            <a:rPr lang="es-AR" b="0" i="1" dirty="0" smtClean="0">
                              <a:latin typeface="Cambria Math"/>
                              <a:sym typeface="Symbol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s-AR" dirty="0" smtClean="0">
                  <a:sym typeface="Symbol"/>
                </a:endParaRPr>
              </a:p>
            </p:txBody>
          </p:sp>
        </mc:Choice>
        <mc:Fallback xmlns="">
          <p:sp>
            <p:nvSpPr>
              <p:cNvPr id="73" name="7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675000">
                <a:off x="5380086" y="4850650"/>
                <a:ext cx="999132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73 Rectángulo"/>
          <p:cNvSpPr/>
          <p:nvPr/>
        </p:nvSpPr>
        <p:spPr>
          <a:xfrm rot="2760607">
            <a:off x="4197253" y="5861090"/>
            <a:ext cx="685773" cy="433991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74 CuadroTexto"/>
              <p:cNvSpPr txBox="1"/>
              <p:nvPr/>
            </p:nvSpPr>
            <p:spPr>
              <a:xfrm rot="2675000">
                <a:off x="4516749" y="6129603"/>
                <a:ext cx="8735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dirty="0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es-AR" i="1" dirty="0">
                              <a:latin typeface="Cambria Math"/>
                              <a:ea typeface="Cambria Math"/>
                              <a:sym typeface="Symbol"/>
                            </a:rPr>
                            <m:t>𝜏</m:t>
                          </m:r>
                        </m:e>
                        <m:sub>
                          <m:r>
                            <a:rPr lang="es-AR" b="0" i="1" dirty="0" smtClean="0">
                              <a:latin typeface="Cambria Math"/>
                              <a:sym typeface="Symbol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s-AR" dirty="0" smtClean="0">
                  <a:sym typeface="Symbol"/>
                </a:endParaRPr>
              </a:p>
            </p:txBody>
          </p:sp>
        </mc:Choice>
        <mc:Fallback xmlns="">
          <p:sp>
            <p:nvSpPr>
              <p:cNvPr id="75" name="7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675000">
                <a:off x="4516749" y="6129603"/>
                <a:ext cx="873533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75 CuadroTexto"/>
              <p:cNvSpPr txBox="1"/>
              <p:nvPr/>
            </p:nvSpPr>
            <p:spPr>
              <a:xfrm>
                <a:off x="874429" y="4324442"/>
                <a:ext cx="16703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i="1" smtClean="0">
                          <a:latin typeface="Cambria Math"/>
                        </a:rPr>
                        <m:t>ⅆ</m:t>
                      </m:r>
                      <m:r>
                        <a:rPr lang="es-AR" b="0" i="1" smtClean="0">
                          <a:latin typeface="Cambria Math"/>
                        </a:rPr>
                        <m:t>𝐴</m:t>
                      </m:r>
                      <m:r>
                        <a:rPr lang="es-AR" b="0" i="1" smtClean="0">
                          <a:latin typeface="Cambria Math"/>
                        </a:rPr>
                        <m:t>=</m:t>
                      </m:r>
                      <m:r>
                        <a:rPr lang="es-AR" b="0" i="1" smtClean="0">
                          <a:latin typeface="Cambria Math"/>
                        </a:rPr>
                        <m:t>𝑒</m:t>
                      </m:r>
                      <m:r>
                        <a:rPr lang="es-AR" b="0" i="1" smtClean="0">
                          <a:latin typeface="Cambria Math"/>
                        </a:rPr>
                        <m:t>.ⅆ</m:t>
                      </m:r>
                      <m:r>
                        <a:rPr lang="es-AR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76" name="7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429" y="4324442"/>
                <a:ext cx="1670387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76 CuadroTexto"/>
              <p:cNvSpPr txBox="1"/>
              <p:nvPr/>
            </p:nvSpPr>
            <p:spPr>
              <a:xfrm>
                <a:off x="2428664" y="4368456"/>
                <a:ext cx="16753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i="1" smtClean="0">
                          <a:latin typeface="Cambria Math"/>
                        </a:rPr>
                        <m:t>ⅆ</m:t>
                      </m:r>
                      <m:r>
                        <a:rPr lang="es-AR" b="0" i="1" smtClean="0">
                          <a:latin typeface="Cambria Math"/>
                        </a:rPr>
                        <m:t>𝑇</m:t>
                      </m:r>
                      <m:r>
                        <a:rPr lang="es-AR" b="0" i="1" smtClean="0">
                          <a:latin typeface="Cambria Math"/>
                        </a:rPr>
                        <m:t>=</m:t>
                      </m:r>
                      <m:r>
                        <a:rPr lang="es-AR" b="0" i="1" smtClean="0"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es-AR" b="0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s-AR" b="0" i="1" smtClean="0">
                          <a:latin typeface="Cambria Math"/>
                        </a:rPr>
                        <m:t>𝑒</m:t>
                      </m:r>
                      <m:r>
                        <a:rPr lang="es-AR" b="0" i="1" smtClean="0">
                          <a:latin typeface="Cambria Math"/>
                        </a:rPr>
                        <m:t>.ⅆ</m:t>
                      </m:r>
                      <m:r>
                        <a:rPr lang="es-AR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77" name="7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664" y="4368456"/>
                <a:ext cx="1675326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77 CuadroTexto"/>
              <p:cNvSpPr txBox="1"/>
              <p:nvPr/>
            </p:nvSpPr>
            <p:spPr>
              <a:xfrm>
                <a:off x="977414" y="5034359"/>
                <a:ext cx="3267868" cy="412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AR" i="1" smtClean="0">
                        <a:latin typeface="Cambria Math"/>
                      </a:rPr>
                      <m:t>𝑀</m:t>
                    </m:r>
                    <m:r>
                      <a:rPr lang="es-AR" b="0" i="1" smtClean="0">
                        <a:latin typeface="Cambria Math"/>
                      </a:rPr>
                      <m:t>𝑡</m:t>
                    </m:r>
                    <m:r>
                      <a:rPr lang="es-AR" b="0" i="1" smtClean="0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s-AR" b="0" i="1" smtClean="0">
                            <a:latin typeface="Cambria Math"/>
                          </a:rPr>
                          <m:t>𝑟</m:t>
                        </m:r>
                        <m:r>
                          <a:rPr lang="es-AR" b="0" i="1" smtClean="0">
                            <a:latin typeface="Cambria Math"/>
                          </a:rPr>
                          <m:t>ⅆ</m:t>
                        </m:r>
                        <m:r>
                          <a:rPr lang="es-AR" b="0" i="1" smtClean="0">
                            <a:latin typeface="Cambria Math"/>
                          </a:rPr>
                          <m:t>𝑇</m:t>
                        </m:r>
                      </m:e>
                    </m:nary>
                  </m:oMath>
                </a14:m>
                <a:r>
                  <a:rPr lang="es-AR" dirty="0" smtClean="0"/>
                  <a:t>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s-AR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s-AR" i="1" dirty="0" smtClean="0">
                            <a:latin typeface="Cambria Math"/>
                            <a:ea typeface="Cambria Math"/>
                          </a:rPr>
                          <m:t>𝜏</m:t>
                        </m:r>
                        <m:r>
                          <a:rPr lang="es-AR" b="0" i="1" dirty="0" smtClean="0"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s-AR" b="0" i="1" dirty="0" smtClean="0">
                            <a:latin typeface="Cambria Math"/>
                            <a:ea typeface="Cambria Math"/>
                          </a:rPr>
                          <m:t>𝑒</m:t>
                        </m:r>
                        <m:r>
                          <a:rPr lang="es-AR" b="0" i="1" dirty="0" smtClean="0"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s-AR" b="0" i="1" dirty="0" smtClean="0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s-AR" b="0" i="1" dirty="0" smtClean="0">
                            <a:latin typeface="Cambria Math"/>
                            <a:ea typeface="Cambria Math"/>
                          </a:rPr>
                          <m:t>.ⅆ</m:t>
                        </m:r>
                        <m:r>
                          <a:rPr lang="es-AR" b="0" i="1" dirty="0" smtClean="0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</m:nary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78" name="7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414" y="5034359"/>
                <a:ext cx="3267868" cy="412164"/>
              </a:xfrm>
              <a:prstGeom prst="rect">
                <a:avLst/>
              </a:prstGeom>
              <a:blipFill rotWithShape="1">
                <a:blip r:embed="rId12"/>
                <a:stretch>
                  <a:fillRect t="-134328" b="-19552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78 CuadroTexto"/>
          <p:cNvSpPr txBox="1"/>
          <p:nvPr/>
        </p:nvSpPr>
        <p:spPr>
          <a:xfrm>
            <a:off x="1087195" y="4718608"/>
            <a:ext cx="2430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r: </a:t>
            </a:r>
            <a:r>
              <a:rPr lang="es-AR" sz="1600" dirty="0" err="1" smtClean="0"/>
              <a:t>dist</a:t>
            </a:r>
            <a:r>
              <a:rPr lang="es-AR" sz="1600" dirty="0" smtClean="0"/>
              <a:t> de </a:t>
            </a:r>
            <a:r>
              <a:rPr lang="es-AR" sz="1600" dirty="0" err="1" smtClean="0"/>
              <a:t>pto</a:t>
            </a:r>
            <a:r>
              <a:rPr lang="es-AR" sz="1600" dirty="0" smtClean="0"/>
              <a:t> O al </a:t>
            </a:r>
            <a:r>
              <a:rPr lang="es-AR" sz="1600" dirty="0" err="1" smtClean="0"/>
              <a:t>dT</a:t>
            </a:r>
            <a:endParaRPr lang="es-AR" sz="1600" dirty="0"/>
          </a:p>
        </p:txBody>
      </p:sp>
      <p:sp>
        <p:nvSpPr>
          <p:cNvPr id="86" name="85 CuadroTexto"/>
          <p:cNvSpPr txBox="1"/>
          <p:nvPr/>
        </p:nvSpPr>
        <p:spPr>
          <a:xfrm rot="1331892">
            <a:off x="2490428" y="3320005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o</a:t>
            </a:r>
            <a:endParaRPr lang="es-AR" dirty="0"/>
          </a:p>
        </p:txBody>
      </p:sp>
      <p:cxnSp>
        <p:nvCxnSpPr>
          <p:cNvPr id="87" name="86 Conector recto"/>
          <p:cNvCxnSpPr/>
          <p:nvPr/>
        </p:nvCxnSpPr>
        <p:spPr>
          <a:xfrm>
            <a:off x="2687305" y="3607233"/>
            <a:ext cx="966119" cy="4297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96 Conector recto"/>
          <p:cNvCxnSpPr>
            <a:stCxn id="30" idx="21"/>
          </p:cNvCxnSpPr>
          <p:nvPr/>
        </p:nvCxnSpPr>
        <p:spPr>
          <a:xfrm flipH="1">
            <a:off x="3517467" y="3588322"/>
            <a:ext cx="349643" cy="7318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122 CuadroTexto"/>
          <p:cNvSpPr txBox="1"/>
          <p:nvPr/>
        </p:nvSpPr>
        <p:spPr>
          <a:xfrm rot="1331892">
            <a:off x="3545412" y="310821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s</a:t>
            </a:r>
            <a:endParaRPr lang="es-AR" dirty="0"/>
          </a:p>
        </p:txBody>
      </p:sp>
      <p:cxnSp>
        <p:nvCxnSpPr>
          <p:cNvPr id="127" name="126 Conector recto"/>
          <p:cNvCxnSpPr/>
          <p:nvPr/>
        </p:nvCxnSpPr>
        <p:spPr>
          <a:xfrm>
            <a:off x="2195736" y="2708920"/>
            <a:ext cx="232928" cy="6381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127 CuadroTexto"/>
          <p:cNvSpPr txBox="1"/>
          <p:nvPr/>
        </p:nvSpPr>
        <p:spPr>
          <a:xfrm rot="4378989">
            <a:off x="2452013" y="3067641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1</a:t>
            </a:r>
            <a:endParaRPr lang="es-AR" dirty="0"/>
          </a:p>
        </p:txBody>
      </p:sp>
      <p:sp>
        <p:nvSpPr>
          <p:cNvPr id="129" name="128 CuadroTexto"/>
          <p:cNvSpPr txBox="1"/>
          <p:nvPr/>
        </p:nvSpPr>
        <p:spPr>
          <a:xfrm rot="4055058">
            <a:off x="2133911" y="2353985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1</a:t>
            </a:r>
            <a:endParaRPr lang="es-AR" dirty="0"/>
          </a:p>
        </p:txBody>
      </p:sp>
      <p:cxnSp>
        <p:nvCxnSpPr>
          <p:cNvPr id="130" name="129 Conector recto"/>
          <p:cNvCxnSpPr/>
          <p:nvPr/>
        </p:nvCxnSpPr>
        <p:spPr>
          <a:xfrm flipH="1">
            <a:off x="3517468" y="3027980"/>
            <a:ext cx="838508" cy="925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133 CuadroTexto"/>
          <p:cNvSpPr txBox="1"/>
          <p:nvPr/>
        </p:nvSpPr>
        <p:spPr>
          <a:xfrm>
            <a:off x="4146910" y="265864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2</a:t>
            </a:r>
            <a:endParaRPr lang="es-AR" dirty="0"/>
          </a:p>
        </p:txBody>
      </p:sp>
      <p:sp>
        <p:nvSpPr>
          <p:cNvPr id="135" name="134 CuadroTexto"/>
          <p:cNvSpPr txBox="1"/>
          <p:nvPr/>
        </p:nvSpPr>
        <p:spPr>
          <a:xfrm rot="21276069">
            <a:off x="3420504" y="276689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2</a:t>
            </a:r>
            <a:endParaRPr lang="es-AR" dirty="0"/>
          </a:p>
        </p:txBody>
      </p:sp>
      <p:sp>
        <p:nvSpPr>
          <p:cNvPr id="136" name="135 CuadroTexto"/>
          <p:cNvSpPr txBox="1"/>
          <p:nvPr/>
        </p:nvSpPr>
        <p:spPr>
          <a:xfrm>
            <a:off x="4945128" y="2042157"/>
            <a:ext cx="32678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AR" dirty="0" smtClean="0"/>
              <a:t>Vemos cortes 1-1 y 2-2</a:t>
            </a:r>
            <a:endParaRPr lang="es-AR" dirty="0"/>
          </a:p>
        </p:txBody>
      </p:sp>
      <p:grpSp>
        <p:nvGrpSpPr>
          <p:cNvPr id="161" name="160 Grupo"/>
          <p:cNvGrpSpPr/>
          <p:nvPr/>
        </p:nvGrpSpPr>
        <p:grpSpPr>
          <a:xfrm>
            <a:off x="4937504" y="2456820"/>
            <a:ext cx="3378912" cy="1576138"/>
            <a:chOff x="4953515" y="2420886"/>
            <a:chExt cx="3378912" cy="1576138"/>
          </a:xfrm>
        </p:grpSpPr>
        <p:sp>
          <p:nvSpPr>
            <p:cNvPr id="160" name="159 Rectángulo"/>
            <p:cNvSpPr/>
            <p:nvPr/>
          </p:nvSpPr>
          <p:spPr>
            <a:xfrm>
              <a:off x="4953515" y="2420886"/>
              <a:ext cx="3378912" cy="157613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159" name="158 Grupo"/>
            <p:cNvGrpSpPr/>
            <p:nvPr/>
          </p:nvGrpSpPr>
          <p:grpSpPr>
            <a:xfrm>
              <a:off x="5278521" y="2506732"/>
              <a:ext cx="2267934" cy="1431032"/>
              <a:chOff x="5278521" y="2506732"/>
              <a:chExt cx="2267934" cy="1431032"/>
            </a:xfrm>
            <a:solidFill>
              <a:schemeClr val="bg1"/>
            </a:solidFill>
          </p:grpSpPr>
          <p:grpSp>
            <p:nvGrpSpPr>
              <p:cNvPr id="145" name="144 Grupo"/>
              <p:cNvGrpSpPr/>
              <p:nvPr/>
            </p:nvGrpSpPr>
            <p:grpSpPr>
              <a:xfrm>
                <a:off x="5278521" y="2705088"/>
                <a:ext cx="2267934" cy="1218064"/>
                <a:chOff x="5278521" y="2705088"/>
                <a:chExt cx="2267934" cy="1218064"/>
              </a:xfrm>
              <a:grpFill/>
            </p:grpSpPr>
            <p:sp>
              <p:nvSpPr>
                <p:cNvPr id="137" name="136 Rectángulo"/>
                <p:cNvSpPr/>
                <p:nvPr/>
              </p:nvSpPr>
              <p:spPr>
                <a:xfrm rot="553861">
                  <a:off x="5278521" y="3167565"/>
                  <a:ext cx="409356" cy="751001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138" name="137 Rectángulo"/>
                <p:cNvSpPr/>
                <p:nvPr/>
              </p:nvSpPr>
              <p:spPr>
                <a:xfrm>
                  <a:off x="6890973" y="3172151"/>
                  <a:ext cx="409356" cy="751001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cxnSp>
              <p:nvCxnSpPr>
                <p:cNvPr id="143" name="142 Conector recto"/>
                <p:cNvCxnSpPr/>
                <p:nvPr/>
              </p:nvCxnSpPr>
              <p:spPr>
                <a:xfrm>
                  <a:off x="7524328" y="2705088"/>
                  <a:ext cx="22127" cy="1094437"/>
                </a:xfrm>
                <a:prstGeom prst="line">
                  <a:avLst/>
                </a:prstGeom>
                <a:grpFill/>
                <a:ln w="19050">
                  <a:solidFill>
                    <a:srgbClr val="26697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6" name="145 Forma libre"/>
              <p:cNvSpPr/>
              <p:nvPr/>
            </p:nvSpPr>
            <p:spPr>
              <a:xfrm>
                <a:off x="5635150" y="3560734"/>
                <a:ext cx="1253330" cy="377030"/>
              </a:xfrm>
              <a:custGeom>
                <a:avLst/>
                <a:gdLst>
                  <a:gd name="connsiteX0" fmla="*/ 0 w 1234440"/>
                  <a:gd name="connsiteY0" fmla="*/ 621174 h 621174"/>
                  <a:gd name="connsiteX1" fmla="*/ 198120 w 1234440"/>
                  <a:gd name="connsiteY1" fmla="*/ 179214 h 621174"/>
                  <a:gd name="connsiteX2" fmla="*/ 609600 w 1234440"/>
                  <a:gd name="connsiteY2" fmla="*/ 3954 h 621174"/>
                  <a:gd name="connsiteX3" fmla="*/ 1120140 w 1234440"/>
                  <a:gd name="connsiteY3" fmla="*/ 64914 h 621174"/>
                  <a:gd name="connsiteX4" fmla="*/ 1234440 w 1234440"/>
                  <a:gd name="connsiteY4" fmla="*/ 156354 h 621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4440" h="621174">
                    <a:moveTo>
                      <a:pt x="0" y="621174"/>
                    </a:moveTo>
                    <a:cubicBezTo>
                      <a:pt x="48260" y="451629"/>
                      <a:pt x="96520" y="282084"/>
                      <a:pt x="198120" y="179214"/>
                    </a:cubicBezTo>
                    <a:cubicBezTo>
                      <a:pt x="299720" y="76344"/>
                      <a:pt x="455930" y="23004"/>
                      <a:pt x="609600" y="3954"/>
                    </a:cubicBezTo>
                    <a:cubicBezTo>
                      <a:pt x="763270" y="-15096"/>
                      <a:pt x="1016000" y="39514"/>
                      <a:pt x="1120140" y="64914"/>
                    </a:cubicBezTo>
                    <a:cubicBezTo>
                      <a:pt x="1224280" y="90314"/>
                      <a:pt x="1229360" y="123334"/>
                      <a:pt x="1234440" y="156354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54" name="153 Forma libre"/>
              <p:cNvSpPr/>
              <p:nvPr/>
            </p:nvSpPr>
            <p:spPr>
              <a:xfrm>
                <a:off x="7304750" y="3799525"/>
                <a:ext cx="241705" cy="119332"/>
              </a:xfrm>
              <a:custGeom>
                <a:avLst/>
                <a:gdLst>
                  <a:gd name="connsiteX0" fmla="*/ 0 w 451975"/>
                  <a:gd name="connsiteY0" fmla="*/ 185492 h 185492"/>
                  <a:gd name="connsiteX1" fmla="*/ 169817 w 451975"/>
                  <a:gd name="connsiteY1" fmla="*/ 133241 h 185492"/>
                  <a:gd name="connsiteX2" fmla="*/ 329184 w 451975"/>
                  <a:gd name="connsiteY2" fmla="*/ 62701 h 185492"/>
                  <a:gd name="connsiteX3" fmla="*/ 451975 w 451975"/>
                  <a:gd name="connsiteY3" fmla="*/ 0 h 18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1975" h="185492">
                    <a:moveTo>
                      <a:pt x="0" y="185492"/>
                    </a:moveTo>
                    <a:cubicBezTo>
                      <a:pt x="57476" y="169599"/>
                      <a:pt x="114953" y="153706"/>
                      <a:pt x="169817" y="133241"/>
                    </a:cubicBezTo>
                    <a:cubicBezTo>
                      <a:pt x="224681" y="112776"/>
                      <a:pt x="282158" y="84908"/>
                      <a:pt x="329184" y="62701"/>
                    </a:cubicBezTo>
                    <a:cubicBezTo>
                      <a:pt x="376210" y="40494"/>
                      <a:pt x="414092" y="20247"/>
                      <a:pt x="451975" y="0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56" name="155 Forma libre"/>
              <p:cNvSpPr/>
              <p:nvPr/>
            </p:nvSpPr>
            <p:spPr>
              <a:xfrm>
                <a:off x="5350546" y="2506732"/>
                <a:ext cx="2172068" cy="662317"/>
              </a:xfrm>
              <a:custGeom>
                <a:avLst/>
                <a:gdLst>
                  <a:gd name="connsiteX0" fmla="*/ 0 w 2172068"/>
                  <a:gd name="connsiteY0" fmla="*/ 628354 h 662317"/>
                  <a:gd name="connsiteX1" fmla="*/ 159367 w 2172068"/>
                  <a:gd name="connsiteY1" fmla="*/ 521238 h 662317"/>
                  <a:gd name="connsiteX2" fmla="*/ 193331 w 2172068"/>
                  <a:gd name="connsiteY2" fmla="*/ 500338 h 662317"/>
                  <a:gd name="connsiteX3" fmla="*/ 512064 w 2172068"/>
                  <a:gd name="connsiteY3" fmla="*/ 291332 h 662317"/>
                  <a:gd name="connsiteX4" fmla="*/ 950976 w 2172068"/>
                  <a:gd name="connsiteY4" fmla="*/ 165929 h 662317"/>
                  <a:gd name="connsiteX5" fmla="*/ 1269710 w 2172068"/>
                  <a:gd name="connsiteY5" fmla="*/ 30075 h 662317"/>
                  <a:gd name="connsiteX6" fmla="*/ 1865376 w 2172068"/>
                  <a:gd name="connsiteY6" fmla="*/ 3949 h 662317"/>
                  <a:gd name="connsiteX7" fmla="*/ 2144921 w 2172068"/>
                  <a:gd name="connsiteY7" fmla="*/ 90164 h 662317"/>
                  <a:gd name="connsiteX8" fmla="*/ 2139696 w 2172068"/>
                  <a:gd name="connsiteY8" fmla="*/ 320070 h 662317"/>
                  <a:gd name="connsiteX9" fmla="*/ 1954204 w 2172068"/>
                  <a:gd name="connsiteY9" fmla="*/ 662317 h 662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72068" h="662317">
                    <a:moveTo>
                      <a:pt x="0" y="628354"/>
                    </a:moveTo>
                    <a:lnTo>
                      <a:pt x="159367" y="521238"/>
                    </a:lnTo>
                    <a:cubicBezTo>
                      <a:pt x="191589" y="499902"/>
                      <a:pt x="193331" y="500338"/>
                      <a:pt x="193331" y="500338"/>
                    </a:cubicBezTo>
                    <a:cubicBezTo>
                      <a:pt x="252114" y="462020"/>
                      <a:pt x="385790" y="347067"/>
                      <a:pt x="512064" y="291332"/>
                    </a:cubicBezTo>
                    <a:cubicBezTo>
                      <a:pt x="638338" y="235597"/>
                      <a:pt x="824702" y="209472"/>
                      <a:pt x="950976" y="165929"/>
                    </a:cubicBezTo>
                    <a:cubicBezTo>
                      <a:pt x="1077250" y="122386"/>
                      <a:pt x="1117310" y="57072"/>
                      <a:pt x="1269710" y="30075"/>
                    </a:cubicBezTo>
                    <a:cubicBezTo>
                      <a:pt x="1422110" y="3078"/>
                      <a:pt x="1719508" y="-6066"/>
                      <a:pt x="1865376" y="3949"/>
                    </a:cubicBezTo>
                    <a:cubicBezTo>
                      <a:pt x="2011245" y="13964"/>
                      <a:pt x="2099201" y="37477"/>
                      <a:pt x="2144921" y="90164"/>
                    </a:cubicBezTo>
                    <a:cubicBezTo>
                      <a:pt x="2190641" y="142851"/>
                      <a:pt x="2171482" y="224711"/>
                      <a:pt x="2139696" y="320070"/>
                    </a:cubicBezTo>
                    <a:cubicBezTo>
                      <a:pt x="2107910" y="415429"/>
                      <a:pt x="2031057" y="538873"/>
                      <a:pt x="1954204" y="662317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55" name="154 Forma libre"/>
              <p:cNvSpPr/>
              <p:nvPr/>
            </p:nvSpPr>
            <p:spPr>
              <a:xfrm>
                <a:off x="5745045" y="2763668"/>
                <a:ext cx="1283836" cy="447182"/>
              </a:xfrm>
              <a:custGeom>
                <a:avLst/>
                <a:gdLst>
                  <a:gd name="connsiteX0" fmla="*/ 0 w 1283836"/>
                  <a:gd name="connsiteY0" fmla="*/ 447182 h 447182"/>
                  <a:gd name="connsiteX1" fmla="*/ 114953 w 1283836"/>
                  <a:gd name="connsiteY1" fmla="*/ 316554 h 447182"/>
                  <a:gd name="connsiteX2" fmla="*/ 389273 w 1283836"/>
                  <a:gd name="connsiteY2" fmla="*/ 159799 h 447182"/>
                  <a:gd name="connsiteX3" fmla="*/ 768096 w 1283836"/>
                  <a:gd name="connsiteY3" fmla="*/ 73585 h 447182"/>
                  <a:gd name="connsiteX4" fmla="*/ 1065929 w 1283836"/>
                  <a:gd name="connsiteY4" fmla="*/ 3045 h 447182"/>
                  <a:gd name="connsiteX5" fmla="*/ 1282772 w 1283836"/>
                  <a:gd name="connsiteY5" fmla="*/ 178087 h 447182"/>
                  <a:gd name="connsiteX6" fmla="*/ 1149531 w 1283836"/>
                  <a:gd name="connsiteY6" fmla="*/ 402769 h 44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83836" h="447182">
                    <a:moveTo>
                      <a:pt x="0" y="447182"/>
                    </a:moveTo>
                    <a:cubicBezTo>
                      <a:pt x="25037" y="405816"/>
                      <a:pt x="50074" y="364451"/>
                      <a:pt x="114953" y="316554"/>
                    </a:cubicBezTo>
                    <a:cubicBezTo>
                      <a:pt x="179832" y="268657"/>
                      <a:pt x="280416" y="200294"/>
                      <a:pt x="389273" y="159799"/>
                    </a:cubicBezTo>
                    <a:cubicBezTo>
                      <a:pt x="498130" y="119304"/>
                      <a:pt x="768096" y="73585"/>
                      <a:pt x="768096" y="73585"/>
                    </a:cubicBezTo>
                    <a:cubicBezTo>
                      <a:pt x="880872" y="47459"/>
                      <a:pt x="980150" y="-14372"/>
                      <a:pt x="1065929" y="3045"/>
                    </a:cubicBezTo>
                    <a:cubicBezTo>
                      <a:pt x="1151708" y="20462"/>
                      <a:pt x="1268838" y="111466"/>
                      <a:pt x="1282772" y="178087"/>
                    </a:cubicBezTo>
                    <a:cubicBezTo>
                      <a:pt x="1296706" y="244708"/>
                      <a:pt x="1169561" y="359226"/>
                      <a:pt x="1149531" y="402769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grpSp>
        <p:nvGrpSpPr>
          <p:cNvPr id="185" name="184 Grupo"/>
          <p:cNvGrpSpPr/>
          <p:nvPr/>
        </p:nvGrpSpPr>
        <p:grpSpPr>
          <a:xfrm>
            <a:off x="5166614" y="2799602"/>
            <a:ext cx="629309" cy="690267"/>
            <a:chOff x="5166614" y="2799602"/>
            <a:chExt cx="629309" cy="690267"/>
          </a:xfrm>
        </p:grpSpPr>
        <p:cxnSp>
          <p:nvCxnSpPr>
            <p:cNvPr id="163" name="162 Conector recto de flecha"/>
            <p:cNvCxnSpPr/>
            <p:nvPr/>
          </p:nvCxnSpPr>
          <p:spPr>
            <a:xfrm flipV="1">
              <a:off x="5450432" y="2987259"/>
              <a:ext cx="184718" cy="19950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164 Conector recto de flecha"/>
            <p:cNvCxnSpPr/>
            <p:nvPr/>
          </p:nvCxnSpPr>
          <p:spPr>
            <a:xfrm flipV="1">
              <a:off x="5566396" y="3023193"/>
              <a:ext cx="163056" cy="17539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165 Conector recto de flecha"/>
            <p:cNvCxnSpPr/>
            <p:nvPr/>
          </p:nvCxnSpPr>
          <p:spPr>
            <a:xfrm flipV="1">
              <a:off x="5668952" y="3068960"/>
              <a:ext cx="126971" cy="15656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173 Conector recto de flecha"/>
            <p:cNvCxnSpPr/>
            <p:nvPr/>
          </p:nvCxnSpPr>
          <p:spPr>
            <a:xfrm flipH="1">
              <a:off x="5389065" y="3204983"/>
              <a:ext cx="65993" cy="23756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175 Conector recto de flecha"/>
            <p:cNvCxnSpPr/>
            <p:nvPr/>
          </p:nvCxnSpPr>
          <p:spPr>
            <a:xfrm flipH="1">
              <a:off x="5512139" y="3208085"/>
              <a:ext cx="65994" cy="27081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176 Conector recto de flecha"/>
            <p:cNvCxnSpPr/>
            <p:nvPr/>
          </p:nvCxnSpPr>
          <p:spPr>
            <a:xfrm flipH="1">
              <a:off x="5602153" y="3252307"/>
              <a:ext cx="65994" cy="23756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183 CuadroTexto"/>
                <p:cNvSpPr txBox="1"/>
                <p:nvPr/>
              </p:nvSpPr>
              <p:spPr>
                <a:xfrm>
                  <a:off x="5166614" y="2799602"/>
                  <a:ext cx="3455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A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i="1" smtClean="0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s-AR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s-AR" dirty="0"/>
                </a:p>
              </p:txBody>
            </p:sp>
          </mc:Choice>
          <mc:Fallback xmlns="">
            <p:sp>
              <p:nvSpPr>
                <p:cNvPr id="184" name="183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6614" y="2799602"/>
                  <a:ext cx="345525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1" name="210 Grupo"/>
          <p:cNvGrpSpPr/>
          <p:nvPr/>
        </p:nvGrpSpPr>
        <p:grpSpPr>
          <a:xfrm>
            <a:off x="6925460" y="2924327"/>
            <a:ext cx="777573" cy="547332"/>
            <a:chOff x="6948264" y="2937570"/>
            <a:chExt cx="777573" cy="547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6" name="185 CuadroTexto"/>
                <p:cNvSpPr txBox="1"/>
                <p:nvPr/>
              </p:nvSpPr>
              <p:spPr>
                <a:xfrm>
                  <a:off x="7380312" y="2937570"/>
                  <a:ext cx="3455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A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i="1" smtClean="0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s-AR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s-AR" dirty="0"/>
                </a:p>
              </p:txBody>
            </p:sp>
          </mc:Choice>
          <mc:Fallback xmlns="">
            <p:sp>
              <p:nvSpPr>
                <p:cNvPr id="186" name="185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0312" y="2937570"/>
                  <a:ext cx="345525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7" name="186 Conector recto de flecha"/>
            <p:cNvCxnSpPr/>
            <p:nvPr/>
          </p:nvCxnSpPr>
          <p:spPr>
            <a:xfrm>
              <a:off x="6948264" y="3217795"/>
              <a:ext cx="0" cy="25849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189 Conector recto de flecha"/>
            <p:cNvCxnSpPr/>
            <p:nvPr/>
          </p:nvCxnSpPr>
          <p:spPr>
            <a:xfrm>
              <a:off x="7079640" y="3217795"/>
              <a:ext cx="0" cy="25849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203 Conector recto de flecha"/>
            <p:cNvCxnSpPr/>
            <p:nvPr/>
          </p:nvCxnSpPr>
          <p:spPr>
            <a:xfrm flipV="1">
              <a:off x="7079640" y="2993045"/>
              <a:ext cx="130684" cy="20387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206 Conector recto de flecha"/>
            <p:cNvCxnSpPr/>
            <p:nvPr/>
          </p:nvCxnSpPr>
          <p:spPr>
            <a:xfrm>
              <a:off x="7236296" y="3226410"/>
              <a:ext cx="0" cy="25849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207 Conector recto de flecha"/>
            <p:cNvCxnSpPr/>
            <p:nvPr/>
          </p:nvCxnSpPr>
          <p:spPr>
            <a:xfrm flipV="1">
              <a:off x="7236296" y="3014959"/>
              <a:ext cx="130684" cy="20387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209 Conector recto de flecha"/>
            <p:cNvCxnSpPr/>
            <p:nvPr/>
          </p:nvCxnSpPr>
          <p:spPr>
            <a:xfrm flipV="1">
              <a:off x="6955233" y="3004215"/>
              <a:ext cx="130684" cy="20387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211 CuadroTexto"/>
              <p:cNvSpPr txBox="1"/>
              <p:nvPr/>
            </p:nvSpPr>
            <p:spPr>
              <a:xfrm rot="766801">
                <a:off x="5267044" y="3602860"/>
                <a:ext cx="3455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b>
                          <m:r>
                            <a:rPr lang="es-A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12" name="21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766801">
                <a:off x="5267044" y="3602860"/>
                <a:ext cx="345525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212 CuadroTexto"/>
              <p:cNvSpPr txBox="1"/>
              <p:nvPr/>
            </p:nvSpPr>
            <p:spPr>
              <a:xfrm>
                <a:off x="6902224" y="3630310"/>
                <a:ext cx="3455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b>
                          <m:r>
                            <a:rPr lang="es-AR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13" name="21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224" y="3630310"/>
                <a:ext cx="345525" cy="369332"/>
              </a:xfrm>
              <a:prstGeom prst="rect">
                <a:avLst/>
              </a:prstGeom>
              <a:blipFill rotWithShape="1">
                <a:blip r:embed="rId16"/>
                <a:stretch>
                  <a:fillRect r="-3509" b="-1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" name="214 CuadroTexto"/>
          <p:cNvSpPr txBox="1"/>
          <p:nvPr/>
        </p:nvSpPr>
        <p:spPr>
          <a:xfrm>
            <a:off x="4429234" y="4199190"/>
            <a:ext cx="471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216 CuadroTexto"/>
              <p:cNvSpPr txBox="1"/>
              <p:nvPr/>
            </p:nvSpPr>
            <p:spPr>
              <a:xfrm>
                <a:off x="1087195" y="5213468"/>
                <a:ext cx="3267868" cy="818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AR" i="1" smtClean="0">
                          <a:latin typeface="Cambria Math"/>
                        </a:rPr>
                        <m:t>𝑀</m:t>
                      </m:r>
                      <m:r>
                        <a:rPr lang="es-AR" b="0" i="1" smtClean="0">
                          <a:latin typeface="Cambria Math"/>
                        </a:rPr>
                        <m:t>𝑡</m:t>
                      </m:r>
                      <m:r>
                        <a:rPr lang="es-AR" b="0" i="1" smtClean="0">
                          <a:latin typeface="Cambria Math"/>
                        </a:rPr>
                        <m:t>=</m:t>
                      </m:r>
                      <m:r>
                        <a:rPr lang="es-AR" i="1" dirty="0"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es-AR" i="1" dirty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s-AR" i="1" dirty="0">
                          <a:latin typeface="Cambria Math"/>
                          <a:ea typeface="Cambria Math"/>
                        </a:rPr>
                        <m:t>𝑒</m:t>
                      </m:r>
                      <m:r>
                        <a:rPr lang="es-AR" i="1" dirty="0">
                          <a:latin typeface="Cambria Math"/>
                          <a:ea typeface="Cambria Math"/>
                        </a:rPr>
                        <m:t>.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s-AR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s-AR" b="0" i="1" dirty="0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es-AR" b="0" i="1" dirty="0" smtClean="0">
                              <a:latin typeface="Cambria Math"/>
                              <a:ea typeface="Cambria Math"/>
                            </a:rPr>
                            <m:t>.ⅆ</m:t>
                          </m:r>
                          <m:r>
                            <a:rPr lang="es-AR" b="0" i="1" dirty="0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</m:nary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17" name="21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195" y="5213468"/>
                <a:ext cx="3267868" cy="818879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5" name="224 Conector recto"/>
          <p:cNvCxnSpPr/>
          <p:nvPr/>
        </p:nvCxnSpPr>
        <p:spPr>
          <a:xfrm flipH="1">
            <a:off x="3157374" y="3713134"/>
            <a:ext cx="52980" cy="48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3" name="252 Grupo"/>
          <p:cNvGrpSpPr/>
          <p:nvPr/>
        </p:nvGrpSpPr>
        <p:grpSpPr>
          <a:xfrm>
            <a:off x="2687305" y="3411849"/>
            <a:ext cx="1284494" cy="218461"/>
            <a:chOff x="2687305" y="3411849"/>
            <a:chExt cx="1284494" cy="218461"/>
          </a:xfrm>
        </p:grpSpPr>
        <p:grpSp>
          <p:nvGrpSpPr>
            <p:cNvPr id="251" name="250 Grupo"/>
            <p:cNvGrpSpPr/>
            <p:nvPr/>
          </p:nvGrpSpPr>
          <p:grpSpPr>
            <a:xfrm>
              <a:off x="2687305" y="3411849"/>
              <a:ext cx="1283397" cy="218461"/>
              <a:chOff x="2687305" y="3411849"/>
              <a:chExt cx="1283397" cy="218461"/>
            </a:xfrm>
          </p:grpSpPr>
          <p:grpSp>
            <p:nvGrpSpPr>
              <p:cNvPr id="222" name="221 Grupo"/>
              <p:cNvGrpSpPr/>
              <p:nvPr/>
            </p:nvGrpSpPr>
            <p:grpSpPr>
              <a:xfrm>
                <a:off x="2687305" y="3411849"/>
                <a:ext cx="1283397" cy="218461"/>
                <a:chOff x="2687305" y="3411849"/>
                <a:chExt cx="1283397" cy="218461"/>
              </a:xfrm>
            </p:grpSpPr>
            <p:cxnSp>
              <p:nvCxnSpPr>
                <p:cNvPr id="110" name="109 Conector recto"/>
                <p:cNvCxnSpPr/>
                <p:nvPr/>
              </p:nvCxnSpPr>
              <p:spPr>
                <a:xfrm>
                  <a:off x="2687305" y="3607233"/>
                  <a:ext cx="1165241" cy="23077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119 Conector recto"/>
                <p:cNvCxnSpPr>
                  <a:endCxn id="30" idx="18"/>
                </p:cNvCxnSpPr>
                <p:nvPr/>
              </p:nvCxnSpPr>
              <p:spPr>
                <a:xfrm flipV="1">
                  <a:off x="2687305" y="3411849"/>
                  <a:ext cx="1283397" cy="195385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4" name="223 Conector recto"/>
              <p:cNvCxnSpPr/>
              <p:nvPr/>
            </p:nvCxnSpPr>
            <p:spPr>
              <a:xfrm flipH="1">
                <a:off x="3004974" y="3560734"/>
                <a:ext cx="52980" cy="48055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0" name="249 Grupo"/>
              <p:cNvGrpSpPr/>
              <p:nvPr/>
            </p:nvGrpSpPr>
            <p:grpSpPr>
              <a:xfrm>
                <a:off x="3125466" y="3415065"/>
                <a:ext cx="720288" cy="215245"/>
                <a:chOff x="3125466" y="3415065"/>
                <a:chExt cx="720288" cy="215245"/>
              </a:xfrm>
            </p:grpSpPr>
            <p:cxnSp>
              <p:nvCxnSpPr>
                <p:cNvPr id="228" name="227 Conector recto"/>
                <p:cNvCxnSpPr/>
                <p:nvPr/>
              </p:nvCxnSpPr>
              <p:spPr>
                <a:xfrm flipH="1">
                  <a:off x="3125466" y="3519920"/>
                  <a:ext cx="84888" cy="105369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233 Conector recto"/>
                <p:cNvCxnSpPr/>
                <p:nvPr/>
              </p:nvCxnSpPr>
              <p:spPr>
                <a:xfrm flipH="1">
                  <a:off x="3241283" y="3511137"/>
                  <a:ext cx="84888" cy="105369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234 Conector recto"/>
                <p:cNvCxnSpPr/>
                <p:nvPr/>
              </p:nvCxnSpPr>
              <p:spPr>
                <a:xfrm flipH="1">
                  <a:off x="3339032" y="3504670"/>
                  <a:ext cx="84888" cy="105369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235 Conector recto"/>
                <p:cNvCxnSpPr/>
                <p:nvPr/>
              </p:nvCxnSpPr>
              <p:spPr>
                <a:xfrm flipH="1">
                  <a:off x="3423920" y="3484902"/>
                  <a:ext cx="104596" cy="131604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237 Conector recto"/>
                <p:cNvCxnSpPr/>
                <p:nvPr/>
              </p:nvCxnSpPr>
              <p:spPr>
                <a:xfrm flipH="1">
                  <a:off x="3528516" y="3458780"/>
                  <a:ext cx="139104" cy="166509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246 Conector recto"/>
                <p:cNvCxnSpPr/>
                <p:nvPr/>
              </p:nvCxnSpPr>
              <p:spPr>
                <a:xfrm flipH="1">
                  <a:off x="3665343" y="3415065"/>
                  <a:ext cx="180411" cy="215245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52" name="251 Forma libre"/>
            <p:cNvSpPr/>
            <p:nvPr/>
          </p:nvSpPr>
          <p:spPr>
            <a:xfrm>
              <a:off x="3856996" y="3411880"/>
              <a:ext cx="114803" cy="217523"/>
            </a:xfrm>
            <a:custGeom>
              <a:avLst/>
              <a:gdLst>
                <a:gd name="connsiteX0" fmla="*/ 0 w 114803"/>
                <a:gd name="connsiteY0" fmla="*/ 217523 h 217523"/>
                <a:gd name="connsiteX1" fmla="*/ 20141 w 114803"/>
                <a:gd name="connsiteY1" fmla="*/ 145015 h 217523"/>
                <a:gd name="connsiteX2" fmla="*/ 114803 w 114803"/>
                <a:gd name="connsiteY2" fmla="*/ 0 h 217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803" h="217523">
                  <a:moveTo>
                    <a:pt x="0" y="217523"/>
                  </a:moveTo>
                  <a:cubicBezTo>
                    <a:pt x="503" y="199396"/>
                    <a:pt x="1007" y="181269"/>
                    <a:pt x="20141" y="145015"/>
                  </a:cubicBezTo>
                  <a:cubicBezTo>
                    <a:pt x="39275" y="108761"/>
                    <a:pt x="98355" y="24505"/>
                    <a:pt x="114803" y="0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4" name="253 Rectángulo"/>
              <p:cNvSpPr/>
              <p:nvPr/>
            </p:nvSpPr>
            <p:spPr>
              <a:xfrm>
                <a:off x="2913399" y="5431722"/>
                <a:ext cx="15748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i="1" dirty="0" smtClean="0"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es-AR" i="1" dirty="0" smtClean="0">
                          <a:latin typeface="Cambria Math"/>
                          <a:ea typeface="Cambria Math"/>
                        </a:rPr>
                        <m:t>.ⅆ</m:t>
                      </m:r>
                      <m:r>
                        <a:rPr lang="es-AR" i="1" dirty="0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s-AR" b="0" i="1" dirty="0" smtClean="0">
                          <a:latin typeface="Cambria Math"/>
                          <a:ea typeface="Cambria Math"/>
                        </a:rPr>
                        <m:t>=2.</m:t>
                      </m:r>
                      <m:r>
                        <a:rPr lang="es-AR" i="1" dirty="0">
                          <a:latin typeface="Cambria Math"/>
                          <a:ea typeface="Cambria Math"/>
                        </a:rPr>
                        <m:t>ⅆ</m:t>
                      </m:r>
                      <m:r>
                        <a:rPr lang="es-AR" i="1" dirty="0" smtClean="0">
                          <a:latin typeface="Cambria Math"/>
                          <a:ea typeface="Cambria Math"/>
                          <a:sym typeface="Symbol"/>
                        </a:rPr>
                        <m:t>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54" name="25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3399" y="5431722"/>
                <a:ext cx="1574855" cy="36933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5" name="254 Rectángulo"/>
              <p:cNvSpPr/>
              <p:nvPr/>
            </p:nvSpPr>
            <p:spPr>
              <a:xfrm>
                <a:off x="2980952" y="3196595"/>
                <a:ext cx="6055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i="1" dirty="0">
                          <a:latin typeface="Cambria Math"/>
                          <a:ea typeface="Cambria Math"/>
                        </a:rPr>
                        <m:t>ⅆ</m:t>
                      </m:r>
                      <m:r>
                        <a:rPr lang="es-AR" i="1" dirty="0">
                          <a:latin typeface="Cambria Math"/>
                          <a:ea typeface="Cambria Math"/>
                          <a:sym typeface="Symbol"/>
                        </a:rPr>
                        <m:t>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55" name="25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0952" y="3196595"/>
                <a:ext cx="605550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6" name="255 Conector recto de flecha"/>
          <p:cNvCxnSpPr>
            <a:endCxn id="3" idx="16"/>
          </p:cNvCxnSpPr>
          <p:nvPr/>
        </p:nvCxnSpPr>
        <p:spPr>
          <a:xfrm flipV="1">
            <a:off x="3892415" y="3080563"/>
            <a:ext cx="230675" cy="459655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9" name="258 Rectángulo"/>
              <p:cNvSpPr/>
              <p:nvPr/>
            </p:nvSpPr>
            <p:spPr>
              <a:xfrm>
                <a:off x="4056635" y="3062691"/>
                <a:ext cx="5320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i="1">
                          <a:latin typeface="Cambria Math"/>
                        </a:rPr>
                        <m:t>ⅆ</m:t>
                      </m:r>
                      <m:r>
                        <a:rPr lang="es-AR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59" name="258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635" y="3062691"/>
                <a:ext cx="532069" cy="369332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0" name="259 CuadroTexto"/>
              <p:cNvSpPr txBox="1"/>
              <p:nvPr/>
            </p:nvSpPr>
            <p:spPr>
              <a:xfrm>
                <a:off x="1134282" y="5769738"/>
                <a:ext cx="3267868" cy="818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AR" i="1" smtClean="0">
                          <a:latin typeface="Cambria Math"/>
                        </a:rPr>
                        <m:t>𝑀</m:t>
                      </m:r>
                      <m:r>
                        <a:rPr lang="es-AR" b="0" i="1" smtClean="0">
                          <a:latin typeface="Cambria Math"/>
                        </a:rPr>
                        <m:t>𝑡</m:t>
                      </m:r>
                      <m:r>
                        <a:rPr lang="es-AR" b="0" i="1" smtClean="0">
                          <a:latin typeface="Cambria Math"/>
                        </a:rPr>
                        <m:t>=</m:t>
                      </m:r>
                      <m:r>
                        <a:rPr lang="es-AR" i="1" dirty="0"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es-AR" i="1" dirty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s-AR" i="1" dirty="0">
                          <a:latin typeface="Cambria Math"/>
                          <a:ea typeface="Cambria Math"/>
                        </a:rPr>
                        <m:t>𝑒</m:t>
                      </m:r>
                      <m:r>
                        <a:rPr lang="es-AR" i="1" dirty="0">
                          <a:latin typeface="Cambria Math"/>
                          <a:ea typeface="Cambria Math"/>
                        </a:rPr>
                        <m:t>.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s-AR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s-AR" b="0" i="1" dirty="0" smtClean="0">
                              <a:latin typeface="Cambria Math"/>
                              <a:ea typeface="Cambria Math"/>
                            </a:rPr>
                            <m:t>2.ⅆ</m:t>
                          </m:r>
                          <m:r>
                            <a:rPr lang="es-AR" b="0" i="1" dirty="0" smtClean="0">
                              <a:latin typeface="Cambria Math"/>
                              <a:ea typeface="Cambria Math"/>
                              <a:sym typeface="Symbol"/>
                            </a:rPr>
                            <m:t></m:t>
                          </m:r>
                        </m:e>
                      </m:nary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60" name="25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282" y="5769738"/>
                <a:ext cx="3267868" cy="818879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1" name="260 CuadroTexto"/>
              <p:cNvSpPr txBox="1"/>
              <p:nvPr/>
            </p:nvSpPr>
            <p:spPr>
              <a:xfrm>
                <a:off x="3428982" y="5846592"/>
                <a:ext cx="3049065" cy="85016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AR" sz="2200" i="1" smtClean="0">
                        <a:latin typeface="Cambria Math"/>
                        <a:sym typeface="Symbol"/>
                      </a:rPr>
                      <m:t></m:t>
                    </m:r>
                    <m:r>
                      <a:rPr lang="es-AR" sz="2200" b="0" i="1" smtClean="0">
                        <a:latin typeface="Cambria Math"/>
                        <a:sym typeface="Symbol"/>
                      </a:rPr>
                      <m:t>= </m:t>
                    </m:r>
                    <m:f>
                      <m:fPr>
                        <m:ctrlPr>
                          <a:rPr lang="es-AR" sz="22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s-AR" sz="2200" b="0" i="1" smtClean="0">
                            <a:latin typeface="Cambria Math"/>
                            <a:sym typeface="Symbol"/>
                          </a:rPr>
                          <m:t>𝑀𝑡</m:t>
                        </m:r>
                      </m:num>
                      <m:den>
                        <m:r>
                          <a:rPr lang="es-AR" sz="2200" b="0" i="1" smtClean="0">
                            <a:latin typeface="Cambria Math"/>
                            <a:sym typeface="Symbol"/>
                          </a:rPr>
                          <m:t>2.</m:t>
                        </m:r>
                        <m:r>
                          <a:rPr lang="es-AR" sz="2200" b="0" i="1" smtClean="0">
                            <a:latin typeface="Cambria Math"/>
                            <a:sym typeface="Symbol"/>
                          </a:rPr>
                          <m:t>𝑒</m:t>
                        </m:r>
                        <m:r>
                          <a:rPr lang="es-AR" sz="2200" b="0" i="1" smtClean="0">
                            <a:latin typeface="Cambria Math"/>
                            <a:sym typeface="Symbol"/>
                          </a:rPr>
                          <m:t>.</m:t>
                        </m:r>
                      </m:den>
                    </m:f>
                  </m:oMath>
                </a14:m>
                <a:r>
                  <a:rPr lang="es-AR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s-AR" sz="1600" i="1">
                        <a:latin typeface="Cambria Math"/>
                        <a:sym typeface="Symbol"/>
                      </a:rPr>
                      <m:t></m:t>
                    </m:r>
                  </m:oMath>
                </a14:m>
                <a:r>
                  <a:rPr lang="es-AR" sz="1600" dirty="0" smtClean="0"/>
                  <a:t>: </a:t>
                </a:r>
                <a:r>
                  <a:rPr lang="es-AR" sz="1600" dirty="0" err="1" smtClean="0"/>
                  <a:t>Area</a:t>
                </a:r>
                <a:r>
                  <a:rPr lang="es-AR" sz="1600" dirty="0" smtClean="0"/>
                  <a:t> del contorno medio</a:t>
                </a:r>
                <a:endParaRPr lang="es-AR" sz="1600" dirty="0"/>
              </a:p>
            </p:txBody>
          </p:sp>
        </mc:Choice>
        <mc:Fallback xmlns="">
          <p:sp>
            <p:nvSpPr>
              <p:cNvPr id="261" name="26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982" y="5846592"/>
                <a:ext cx="3049065" cy="850169"/>
              </a:xfrm>
              <a:prstGeom prst="rect">
                <a:avLst/>
              </a:prstGeom>
              <a:blipFill rotWithShape="1">
                <a:blip r:embed="rId22"/>
                <a:stretch>
                  <a:fillRect b="-2069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215 CuadroTexto"/>
              <p:cNvSpPr txBox="1"/>
              <p:nvPr/>
            </p:nvSpPr>
            <p:spPr>
              <a:xfrm>
                <a:off x="4857759" y="4094984"/>
                <a:ext cx="4043247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smtClean="0"/>
                  <a:t>Sobre caras verticales de altura </a:t>
                </a:r>
                <a:r>
                  <a:rPr lang="es-AR" dirty="0" err="1" smtClean="0"/>
                  <a:t>dz</a:t>
                </a:r>
                <a:r>
                  <a:rPr lang="es-AR" dirty="0" smtClean="0"/>
                  <a:t>: </a:t>
                </a:r>
                <a:r>
                  <a:rPr lang="es-AR" dirty="0" smtClean="0">
                    <a:sym typeface="Symbol"/>
                  </a:rPr>
                  <a:t>  </a:t>
                </a:r>
              </a:p>
              <a:p>
                <a14:m>
                  <m:oMath xmlns:m="http://schemas.openxmlformats.org/officeDocument/2006/math">
                    <m:r>
                      <a:rPr lang="es-AR" i="1" smtClean="0">
                        <a:latin typeface="Cambria Math"/>
                      </a:rPr>
                      <m:t>ⅆ</m:t>
                    </m:r>
                    <m:sSub>
                      <m:sSubPr>
                        <m:ctrlPr>
                          <a:rPr lang="es-A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s-AR" b="0" i="1" smtClean="0">
                            <a:latin typeface="Cambria Math"/>
                          </a:rPr>
                          <m:t>1= </m:t>
                        </m:r>
                      </m:sub>
                    </m:sSub>
                    <m:sSub>
                      <m:sSubPr>
                        <m:ctrlPr>
                          <a:rPr lang="es-AR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s-AR" dirty="0">
                            <a:sym typeface="Symbol"/>
                          </a:rPr>
                          <m:t></m:t>
                        </m:r>
                      </m:e>
                      <m:sub>
                        <m:r>
                          <a:rPr lang="es-AR" i="1">
                            <a:latin typeface="Cambria Math"/>
                            <a:sym typeface="Symbol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AR" dirty="0" smtClean="0">
                    <a:sym typeface="Symbol"/>
                  </a:rPr>
                  <a:t>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/>
                            <a:sym typeface="Symbol"/>
                          </a:rPr>
                          <m:t>𝑒</m:t>
                        </m:r>
                      </m:e>
                      <m:sub>
                        <m:r>
                          <a:rPr lang="es-AR" b="0" i="1" smtClean="0">
                            <a:latin typeface="Cambria Math"/>
                            <a:sym typeface="Symbol"/>
                          </a:rPr>
                          <m:t>1</m:t>
                        </m:r>
                      </m:sub>
                    </m:sSub>
                    <m:r>
                      <a:rPr lang="es-AR" b="0" i="1" smtClean="0">
                        <a:latin typeface="Cambria Math"/>
                        <a:sym typeface="Symbol"/>
                      </a:rPr>
                      <m:t>.</m:t>
                    </m:r>
                    <m:r>
                      <a:rPr lang="es-AR" b="0" i="1" smtClean="0">
                        <a:latin typeface="Cambria Math"/>
                        <a:sym typeface="Symbol"/>
                      </a:rPr>
                      <m:t>𝑑𝑧</m:t>
                    </m:r>
                  </m:oMath>
                </a14:m>
                <a:r>
                  <a:rPr lang="es-AR" dirty="0" smtClean="0"/>
                  <a:t> </a:t>
                </a:r>
                <a14:m>
                  <m:oMath xmlns:m="http://schemas.openxmlformats.org/officeDocument/2006/math">
                    <m:r>
                      <a:rPr lang="es-AR" i="1">
                        <a:latin typeface="Cambria Math"/>
                      </a:rPr>
                      <m:t>ⅆ</m:t>
                    </m:r>
                    <m:sSub>
                      <m:sSub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s-AR" b="0" i="1" smtClean="0">
                            <a:latin typeface="Cambria Math"/>
                          </a:rPr>
                          <m:t>2</m:t>
                        </m:r>
                        <m:r>
                          <a:rPr lang="es-AR" i="1">
                            <a:latin typeface="Cambria Math"/>
                          </a:rPr>
                          <m:t>= </m:t>
                        </m:r>
                      </m:sub>
                    </m:sSub>
                    <m:sSub>
                      <m:sSubPr>
                        <m:ctrlPr>
                          <a:rPr lang="es-AR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s-AR" dirty="0">
                            <a:sym typeface="Symbol"/>
                          </a:rPr>
                          <m:t></m:t>
                        </m:r>
                      </m:e>
                      <m:sub>
                        <m:r>
                          <a:rPr lang="es-AR" b="0" i="1" smtClean="0">
                            <a:latin typeface="Cambria Math"/>
                            <a:sym typeface="Symbol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AR" dirty="0">
                    <a:sym typeface="Symbol"/>
                  </a:rPr>
                  <a:t>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s-AR" i="1">
                            <a:latin typeface="Cambria Math"/>
                            <a:sym typeface="Symbol"/>
                          </a:rPr>
                          <m:t>𝑒</m:t>
                        </m:r>
                      </m:e>
                      <m:sub>
                        <m:r>
                          <a:rPr lang="es-AR" b="0" i="1" smtClean="0">
                            <a:latin typeface="Cambria Math"/>
                            <a:sym typeface="Symbol"/>
                          </a:rPr>
                          <m:t>2</m:t>
                        </m:r>
                      </m:sub>
                    </m:sSub>
                    <m:r>
                      <a:rPr lang="es-AR" i="1">
                        <a:latin typeface="Cambria Math"/>
                        <a:sym typeface="Symbol"/>
                      </a:rPr>
                      <m:t>.</m:t>
                    </m:r>
                    <m:r>
                      <a:rPr lang="es-AR" b="0" i="1" smtClean="0">
                        <a:latin typeface="Cambria Math"/>
                        <a:sym typeface="Symbol"/>
                      </a:rPr>
                      <m:t>𝑑𝑧</m:t>
                    </m:r>
                  </m:oMath>
                </a14:m>
                <a:endParaRPr lang="es-AR" dirty="0" smtClean="0"/>
              </a:p>
              <a:p>
                <a:r>
                  <a:rPr lang="es-AR" dirty="0" smtClean="0"/>
                  <a:t>Planteo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s-AR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s-AR" b="0" i="1" smtClean="0">
                            <a:latin typeface="Cambria Math"/>
                          </a:rPr>
                          <m:t>𝐹𝑧</m:t>
                        </m:r>
                      </m:e>
                    </m:nary>
                    <m:r>
                      <a:rPr lang="es-AR" b="0" i="1" smtClean="0">
                        <a:latin typeface="Cambria Math"/>
                      </a:rPr>
                      <m:t>=0 </m:t>
                    </m:r>
                    <m:r>
                      <a:rPr lang="es-AR" b="0" i="1" smtClean="0">
                        <a:latin typeface="Cambria Math"/>
                        <a:ea typeface="Cambria Math"/>
                      </a:rPr>
                      <m:t>→ </m:t>
                    </m:r>
                    <m:sSub>
                      <m:sSubPr>
                        <m:ctrlPr>
                          <a:rPr lang="es-AR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s-AR" dirty="0">
                            <a:sym typeface="Symbol"/>
                          </a:rPr>
                          <m:t></m:t>
                        </m:r>
                      </m:e>
                      <m:sub>
                        <m:r>
                          <a:rPr lang="es-AR" i="1">
                            <a:latin typeface="Cambria Math"/>
                            <a:sym typeface="Symbol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AR" dirty="0">
                    <a:sym typeface="Symbol"/>
                  </a:rPr>
                  <a:t>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s-AR" i="1">
                            <a:latin typeface="Cambria Math"/>
                            <a:sym typeface="Symbol"/>
                          </a:rPr>
                          <m:t>𝑒</m:t>
                        </m:r>
                      </m:e>
                      <m:sub>
                        <m:r>
                          <a:rPr lang="es-AR" i="1">
                            <a:latin typeface="Cambria Math"/>
                            <a:sym typeface="Symbol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AR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s-AR" dirty="0">
                            <a:sym typeface="Symbol"/>
                          </a:rPr>
                          <m:t></m:t>
                        </m:r>
                      </m:e>
                      <m:sub>
                        <m:r>
                          <a:rPr lang="es-AR" i="1">
                            <a:latin typeface="Cambria Math"/>
                            <a:sym typeface="Symbol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AR" dirty="0">
                    <a:sym typeface="Symbol"/>
                  </a:rPr>
                  <a:t>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s-AR" i="1">
                            <a:latin typeface="Cambria Math"/>
                            <a:sym typeface="Symbol"/>
                          </a:rPr>
                          <m:t>𝑒</m:t>
                        </m:r>
                      </m:e>
                      <m:sub>
                        <m:r>
                          <a:rPr lang="es-AR" i="1">
                            <a:latin typeface="Cambria Math"/>
                            <a:sym typeface="Symbol"/>
                          </a:rPr>
                          <m:t>2</m:t>
                        </m:r>
                      </m:sub>
                    </m:sSub>
                    <m:r>
                      <a:rPr lang="es-AR" i="1">
                        <a:latin typeface="Cambria Math"/>
                        <a:sym typeface="Symbol"/>
                      </a:rPr>
                      <m:t>.</m:t>
                    </m:r>
                  </m:oMath>
                </a14:m>
                <a:endParaRPr lang="es-AR" dirty="0" smtClean="0"/>
              </a:p>
              <a:p>
                <a:endParaRPr lang="es-AR" dirty="0" smtClean="0"/>
              </a:p>
              <a:p>
                <a14:m>
                  <m:oMath xmlns:m="http://schemas.openxmlformats.org/officeDocument/2006/math">
                    <m:r>
                      <a:rPr lang="es-AR" sz="2000" b="1" i="1">
                        <a:latin typeface="Cambria Math"/>
                        <a:ea typeface="Cambria Math"/>
                      </a:rPr>
                      <m:t>𝝉</m:t>
                    </m:r>
                    <m:r>
                      <a:rPr lang="es-AR" sz="2000" b="1" i="1">
                        <a:latin typeface="Cambria Math"/>
                        <a:ea typeface="Cambria Math"/>
                      </a:rPr>
                      <m:t>.</m:t>
                    </m:r>
                    <m:r>
                      <a:rPr lang="es-AR" sz="2000" b="1" i="1">
                        <a:latin typeface="Cambria Math"/>
                      </a:rPr>
                      <m:t>𝒆</m:t>
                    </m:r>
                  </m:oMath>
                </a14:m>
                <a:r>
                  <a:rPr lang="es-AR" sz="2000" b="1" dirty="0" smtClean="0"/>
                  <a:t>= cte.</a:t>
                </a:r>
                <a:endParaRPr lang="es-AR" sz="2000" b="1" dirty="0"/>
              </a:p>
              <a:p>
                <a:endParaRPr lang="es-AR" dirty="0" smtClean="0"/>
              </a:p>
              <a:p>
                <a:endParaRPr lang="es-AR" dirty="0"/>
              </a:p>
            </p:txBody>
          </p:sp>
        </mc:Choice>
        <mc:Fallback xmlns="">
          <p:sp>
            <p:nvSpPr>
              <p:cNvPr id="216" name="2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59" y="4094984"/>
                <a:ext cx="4043247" cy="2062103"/>
              </a:xfrm>
              <a:prstGeom prst="rect">
                <a:avLst/>
              </a:prstGeom>
              <a:blipFill rotWithShape="1">
                <a:blip r:embed="rId23"/>
                <a:stretch>
                  <a:fillRect l="-1357" t="-177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235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20" grpId="0"/>
      <p:bldP spid="21" grpId="0"/>
      <p:bldP spid="21" grpId="1"/>
      <p:bldP spid="25" grpId="0"/>
      <p:bldP spid="26" grpId="0"/>
      <p:bldP spid="26" grpId="1"/>
      <p:bldP spid="30" grpId="0" animBg="1"/>
      <p:bldP spid="48" grpId="0"/>
      <p:bldP spid="48" grpId="1"/>
      <p:bldP spid="49" grpId="0"/>
      <p:bldP spid="49" grpId="1"/>
      <p:bldP spid="50" grpId="0"/>
      <p:bldP spid="50" grpId="1"/>
      <p:bldP spid="56" grpId="0"/>
      <p:bldP spid="56" grpId="1"/>
      <p:bldP spid="57" grpId="0"/>
      <p:bldP spid="57" grpId="1"/>
      <p:bldP spid="60" grpId="0" build="allAtOnce"/>
      <p:bldP spid="73" grpId="0"/>
      <p:bldP spid="73" grpId="1"/>
      <p:bldP spid="74" grpId="0" animBg="1"/>
      <p:bldP spid="74" grpId="1" animBg="1"/>
      <p:bldP spid="75" grpId="0"/>
      <p:bldP spid="75" grpId="1"/>
      <p:bldP spid="76" grpId="0"/>
      <p:bldP spid="77" grpId="0"/>
      <p:bldP spid="78" grpId="0"/>
      <p:bldP spid="79" grpId="0"/>
      <p:bldP spid="86" grpId="0"/>
      <p:bldP spid="123" grpId="0"/>
      <p:bldP spid="123" grpId="1"/>
      <p:bldP spid="128" grpId="0"/>
      <p:bldP spid="129" grpId="0"/>
      <p:bldP spid="134" grpId="0"/>
      <p:bldP spid="135" grpId="0"/>
      <p:bldP spid="136" grpId="0" animBg="1"/>
      <p:bldP spid="212" grpId="0"/>
      <p:bldP spid="213" grpId="0"/>
      <p:bldP spid="215" grpId="0"/>
      <p:bldP spid="217" grpId="0"/>
      <p:bldP spid="254" grpId="0"/>
      <p:bldP spid="255" grpId="0"/>
      <p:bldP spid="259" grpId="0"/>
      <p:bldP spid="260" grpId="0"/>
      <p:bldP spid="2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28624" y="4365104"/>
            <a:ext cx="7498080" cy="3168352"/>
          </a:xfrm>
          <a:ln w="254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>
            <a:normAutofit/>
          </a:bodyPr>
          <a:lstStyle/>
          <a:p>
            <a:pPr marL="402336" lvl="1" indent="0">
              <a:buNone/>
            </a:pPr>
            <a:endParaRPr lang="es-AR" sz="2000" dirty="0" smtClean="0"/>
          </a:p>
          <a:p>
            <a:pPr marL="402336" lvl="1" indent="0">
              <a:buNone/>
            </a:pPr>
            <a:endParaRPr lang="es-AR" sz="1600" b="1" dirty="0" smtClean="0"/>
          </a:p>
          <a:p>
            <a:pPr marL="402336" lvl="1" indent="0">
              <a:buNone/>
            </a:pPr>
            <a:endParaRPr lang="es-AR" sz="1600" b="1" dirty="0"/>
          </a:p>
          <a:p>
            <a:pPr marL="402336" lvl="1" indent="0">
              <a:buNone/>
            </a:pPr>
            <a:endParaRPr lang="es-AR" sz="1600" b="1" dirty="0" smtClean="0"/>
          </a:p>
          <a:p>
            <a:pPr marL="402336" lvl="1" indent="0">
              <a:buNone/>
            </a:pPr>
            <a:endParaRPr lang="es-AR" sz="1600" b="1" dirty="0" smtClean="0"/>
          </a:p>
          <a:p>
            <a:pPr marL="402336" lvl="1" indent="0">
              <a:buNone/>
            </a:pPr>
            <a:endParaRPr lang="es-AR" sz="1600" b="1" dirty="0" smtClean="0"/>
          </a:p>
          <a:p>
            <a:pPr marL="402336" lvl="1" indent="0">
              <a:buNone/>
            </a:pPr>
            <a:endParaRPr lang="es-AR" sz="1600" b="1" dirty="0"/>
          </a:p>
          <a:p>
            <a:pPr marL="402336" lvl="1" indent="0">
              <a:buNone/>
            </a:pPr>
            <a:endParaRPr lang="es-AR" sz="1600" b="1" dirty="0" smtClean="0"/>
          </a:p>
          <a:p>
            <a:pPr marL="402336" lvl="1" indent="0">
              <a:buNone/>
            </a:pPr>
            <a:endParaRPr lang="es-AR" sz="1600" b="1" dirty="0"/>
          </a:p>
          <a:p>
            <a:pPr marL="402336" lvl="1" indent="0">
              <a:buNone/>
            </a:pPr>
            <a:endParaRPr lang="es-AR" sz="1600" b="1" dirty="0" smtClean="0"/>
          </a:p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/>
          </a:p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/>
          </a:p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/>
          </a:p>
          <a:p>
            <a:pPr marL="82296" indent="0">
              <a:buNone/>
            </a:pPr>
            <a:endParaRPr lang="es-AR" sz="2000" b="1" dirty="0" smtClean="0"/>
          </a:p>
          <a:p>
            <a:pPr marL="288000" indent="0">
              <a:buNone/>
            </a:pPr>
            <a:endParaRPr lang="es-AR" sz="2000" b="1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b="1" u="sng" dirty="0" smtClean="0">
                <a:effectLst/>
              </a:rPr>
              <a:t>TORSION</a:t>
            </a:r>
            <a:endParaRPr lang="es-AR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724760" y="6513480"/>
            <a:ext cx="2895600" cy="301800"/>
          </a:xfrm>
        </p:spPr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p:sp>
        <p:nvSpPr>
          <p:cNvPr id="12" name="5 Marcador de contenido"/>
          <p:cNvSpPr txBox="1">
            <a:spLocks/>
          </p:cNvSpPr>
          <p:nvPr/>
        </p:nvSpPr>
        <p:spPr>
          <a:xfrm>
            <a:off x="1403648" y="1267604"/>
            <a:ext cx="7498080" cy="115328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r>
              <a:rPr lang="es-AR" sz="2400" b="1" dirty="0" smtClean="0"/>
              <a:t>SECCION RECTANGULAR</a:t>
            </a:r>
            <a:endParaRPr lang="es-AR" sz="2400" b="1" dirty="0"/>
          </a:p>
        </p:txBody>
      </p:sp>
      <p:grpSp>
        <p:nvGrpSpPr>
          <p:cNvPr id="40" name="39 Grupo"/>
          <p:cNvGrpSpPr/>
          <p:nvPr/>
        </p:nvGrpSpPr>
        <p:grpSpPr>
          <a:xfrm>
            <a:off x="1473269" y="1916832"/>
            <a:ext cx="3113976" cy="1881500"/>
            <a:chOff x="1763688" y="2348880"/>
            <a:chExt cx="3113976" cy="1881500"/>
          </a:xfrm>
        </p:grpSpPr>
        <p:sp>
          <p:nvSpPr>
            <p:cNvPr id="4" name="3 Rectángulo"/>
            <p:cNvSpPr/>
            <p:nvPr/>
          </p:nvSpPr>
          <p:spPr>
            <a:xfrm>
              <a:off x="2411760" y="2348880"/>
              <a:ext cx="2088232" cy="1224136"/>
            </a:xfrm>
            <a:prstGeom prst="rect">
              <a:avLst/>
            </a:prstGeom>
            <a:pattFill prst="wdUpDiag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7" name="6 Conector recto"/>
            <p:cNvCxnSpPr/>
            <p:nvPr/>
          </p:nvCxnSpPr>
          <p:spPr>
            <a:xfrm>
              <a:off x="2437356" y="3861048"/>
              <a:ext cx="2062636" cy="0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8 CuadroTexto"/>
            <p:cNvSpPr txBox="1"/>
            <p:nvPr/>
          </p:nvSpPr>
          <p:spPr>
            <a:xfrm>
              <a:off x="3314651" y="3573016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 smtClean="0"/>
                <a:t>a</a:t>
              </a:r>
              <a:endParaRPr lang="es-AR" dirty="0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1763688" y="285293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 smtClean="0"/>
                <a:t>b</a:t>
              </a:r>
              <a:endParaRPr lang="es-AR" dirty="0"/>
            </a:p>
          </p:txBody>
        </p:sp>
        <p:cxnSp>
          <p:nvCxnSpPr>
            <p:cNvPr id="11" name="10 Conector recto"/>
            <p:cNvCxnSpPr/>
            <p:nvPr/>
          </p:nvCxnSpPr>
          <p:spPr>
            <a:xfrm>
              <a:off x="2063770" y="2348880"/>
              <a:ext cx="0" cy="1224136"/>
            </a:xfrm>
            <a:prstGeom prst="line">
              <a:avLst/>
            </a:prstGeom>
            <a:ln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19 Flecha circular"/>
            <p:cNvSpPr/>
            <p:nvPr/>
          </p:nvSpPr>
          <p:spPr>
            <a:xfrm rot="11785337" flipH="1" flipV="1">
              <a:off x="3132310" y="2632671"/>
              <a:ext cx="458179" cy="579297"/>
            </a:xfrm>
            <a:prstGeom prst="circularArrow">
              <a:avLst>
                <a:gd name="adj1" fmla="val 117"/>
                <a:gd name="adj2" fmla="val 626839"/>
                <a:gd name="adj3" fmla="val 20682640"/>
                <a:gd name="adj4" fmla="val 12843802"/>
                <a:gd name="adj5" fmla="val 14605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3118019" y="2768865"/>
              <a:ext cx="579477" cy="384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600" dirty="0" smtClean="0">
                  <a:sym typeface="Symbol"/>
                </a:rPr>
                <a:t>Mt</a:t>
              </a:r>
              <a:endParaRPr lang="es-AR" sz="1600" dirty="0"/>
            </a:p>
          </p:txBody>
        </p:sp>
        <p:cxnSp>
          <p:nvCxnSpPr>
            <p:cNvPr id="19" name="18 Conector recto de flecha"/>
            <p:cNvCxnSpPr>
              <a:stCxn id="4" idx="1"/>
            </p:cNvCxnSpPr>
            <p:nvPr/>
          </p:nvCxnSpPr>
          <p:spPr>
            <a:xfrm>
              <a:off x="2411760" y="2960948"/>
              <a:ext cx="24482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 de flecha"/>
            <p:cNvCxnSpPr>
              <a:stCxn id="4" idx="0"/>
            </p:cNvCxnSpPr>
            <p:nvPr/>
          </p:nvCxnSpPr>
          <p:spPr>
            <a:xfrm>
              <a:off x="3455876" y="2348880"/>
              <a:ext cx="12798" cy="1800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41 CuadroTexto"/>
            <p:cNvSpPr txBox="1"/>
            <p:nvPr/>
          </p:nvSpPr>
          <p:spPr>
            <a:xfrm>
              <a:off x="4577582" y="261215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 smtClean="0"/>
                <a:t>x</a:t>
              </a:r>
              <a:endParaRPr lang="es-AR" dirty="0"/>
            </a:p>
          </p:txBody>
        </p:sp>
        <p:sp>
          <p:nvSpPr>
            <p:cNvPr id="43" name="42 CuadroTexto"/>
            <p:cNvSpPr txBox="1"/>
            <p:nvPr/>
          </p:nvSpPr>
          <p:spPr>
            <a:xfrm>
              <a:off x="3547455" y="3861048"/>
              <a:ext cx="2856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 smtClean="0"/>
                <a:t>y</a:t>
              </a:r>
              <a:endParaRPr lang="es-AR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28 Marcador de contenido"/>
              <p:cNvSpPr txBox="1">
                <a:spLocks/>
              </p:cNvSpPr>
              <p:nvPr/>
            </p:nvSpPr>
            <p:spPr>
              <a:xfrm>
                <a:off x="1172523" y="3757690"/>
                <a:ext cx="3980165" cy="2839662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65760" indent="-283464" algn="l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7744" algn="l" rtl="0" eaLnBrk="1" latinLnBrk="0" hangingPunct="1">
                  <a:lnSpc>
                    <a:spcPct val="100000"/>
                  </a:lnSpc>
                  <a:spcBef>
                    <a:spcPts val="550"/>
                  </a:spcBef>
                  <a:buClr>
                    <a:schemeClr val="accent1"/>
                  </a:buClr>
                  <a:buFont typeface="Verdana"/>
                  <a:buChar char="◦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6968" indent="-22860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736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3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8448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0876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5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3055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82296" indent="0">
                  <a:buFont typeface="Wingdings 2"/>
                  <a:buNone/>
                </a:pPr>
                <a:r>
                  <a:rPr lang="es-AR" sz="1800" dirty="0" smtClean="0"/>
                  <a:t>Mt </a:t>
                </a:r>
                <a:r>
                  <a:rPr lang="es-AR" sz="1800" dirty="0" smtClean="0">
                    <a:sym typeface="Symbol"/>
                  </a:rPr>
                  <a:t>  variables</a:t>
                </a:r>
              </a:p>
              <a:p>
                <a:pPr marL="82296" indent="0">
                  <a:buFont typeface="Wingdings 2"/>
                  <a:buNone/>
                </a:pPr>
                <a:r>
                  <a:rPr lang="es-AR" sz="1800" dirty="0" smtClean="0">
                    <a:sym typeface="Symbol"/>
                  </a:rPr>
                  <a:t>Hipótesis de Coulomb NO es válida. </a:t>
                </a:r>
              </a:p>
              <a:p>
                <a:pPr marL="82296" indent="0">
                  <a:buNone/>
                </a:pPr>
                <a:r>
                  <a:rPr lang="es-AR" sz="1800" dirty="0" smtClean="0">
                    <a:sym typeface="Symbol"/>
                  </a:rPr>
                  <a:t>Punto A 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s-AR" sz="1800" dirty="0">
                            <a:sym typeface="Symbol"/>
                          </a:rPr>
                          <m:t></m:t>
                        </m:r>
                      </m:e>
                      <m:sub>
                        <m:r>
                          <a:rPr lang="es-AR" sz="1800" i="1" dirty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s-AR" sz="1800" dirty="0" smtClean="0">
                    <a:sym typeface="Symbol"/>
                  </a:rPr>
                  <a:t> proporcional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s-AR" sz="1800" b="0" i="0" dirty="0" smtClean="0">
                            <a:sym typeface="Symbol"/>
                          </a:rPr>
                          <m:t>r</m:t>
                        </m:r>
                      </m:e>
                      <m:sub>
                        <m:r>
                          <a:rPr lang="es-AR" sz="1800" i="1" dirty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endParaRPr lang="es-AR" sz="1800" dirty="0" smtClean="0">
                  <a:sym typeface="Symbol"/>
                </a:endParaRPr>
              </a:p>
              <a:p>
                <a:pPr marL="82296" indent="0">
                  <a:buNone/>
                </a:pPr>
                <a:r>
                  <a:rPr lang="es-AR" sz="1800" dirty="0" smtClean="0">
                    <a:sym typeface="Symbol"/>
                  </a:rPr>
                  <a:t>Según </a:t>
                </a:r>
                <a:r>
                  <a:rPr lang="es-AR" sz="1800" dirty="0" err="1" smtClean="0">
                    <a:sym typeface="Symbol"/>
                  </a:rPr>
                  <a:t>Cauchy</a:t>
                </a:r>
                <a:r>
                  <a:rPr lang="es-AR" sz="1800" dirty="0" smtClean="0">
                    <a:sym typeface="Symbol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s-AR" sz="1800" dirty="0">
                            <a:sym typeface="Symbol"/>
                          </a:rPr>
                          <m:t></m:t>
                        </m:r>
                      </m:e>
                      <m:sub>
                        <m:r>
                          <a:rPr lang="es-AR" sz="1800" i="1" dirty="0">
                            <a:latin typeface="Cambria Math"/>
                          </a:rPr>
                          <m:t>𝑦𝑧</m:t>
                        </m:r>
                      </m:sub>
                    </m:sSub>
                  </m:oMath>
                </a14:m>
                <a:r>
                  <a:rPr lang="es-AR" sz="1800" dirty="0" smtClean="0">
                    <a:sym typeface="Symbo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s-AR" sz="1800" dirty="0">
                            <a:sym typeface="Symbol"/>
                          </a:rPr>
                          <m:t></m:t>
                        </m:r>
                      </m:e>
                      <m:sub>
                        <m:r>
                          <a:rPr lang="es-AR" sz="1800" b="0" i="1" dirty="0" smtClean="0">
                            <a:latin typeface="Cambria Math"/>
                          </a:rPr>
                          <m:t>𝑥</m:t>
                        </m:r>
                        <m:r>
                          <a:rPr lang="es-AR" sz="1800" i="1" dirty="0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s-AR" sz="1800" dirty="0" smtClean="0">
                    <a:sym typeface="Symbol"/>
                  </a:rPr>
                  <a:t> laterales </a:t>
                </a:r>
              </a:p>
              <a:p>
                <a:pPr marL="82296" indent="0">
                  <a:buNone/>
                </a:pPr>
                <a:r>
                  <a:rPr lang="es-AR" sz="1800" dirty="0" smtClean="0">
                    <a:sym typeface="Symbol"/>
                  </a:rPr>
                  <a:t>No puede ser porque no hay solicitación en esas caras</a:t>
                </a:r>
              </a:p>
              <a:p>
                <a:pPr marL="82296" indent="0">
                  <a:buNone/>
                </a:pPr>
                <a:r>
                  <a:rPr lang="es-AR" sz="1800" dirty="0" smtClean="0">
                    <a:sym typeface="Symbol"/>
                  </a:rPr>
                  <a:t>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s-AR" sz="1800" dirty="0">
                            <a:sym typeface="Symbol"/>
                          </a:rPr>
                          <m:t></m:t>
                        </m:r>
                      </m:e>
                      <m:sub>
                        <m:r>
                          <a:rPr lang="es-AR" sz="1800" i="1" dirty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s-AR" sz="1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s-AR" sz="1800" dirty="0" smtClean="0">
                    <a:sym typeface="Symbol"/>
                  </a:rPr>
                  <a:t>debe ser nula</a:t>
                </a:r>
              </a:p>
              <a:p>
                <a:pPr marL="82296" indent="0">
                  <a:buNone/>
                </a:pPr>
                <a:r>
                  <a:rPr lang="es-AR" sz="1800" dirty="0" smtClean="0"/>
                  <a:t>Punto 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s-AR" sz="1800" dirty="0">
                            <a:sym typeface="Symbol"/>
                          </a:rPr>
                          <m:t></m:t>
                        </m:r>
                      </m:e>
                      <m:sub>
                        <m:r>
                          <a:rPr lang="es-AR" sz="1800" i="1" dirty="0">
                            <a:latin typeface="Cambria Math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s-AR" sz="1800" dirty="0" smtClean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s-AR" sz="1800" dirty="0">
                            <a:sym typeface="Symbol"/>
                          </a:rPr>
                          <m:t></m:t>
                        </m:r>
                      </m:e>
                      <m:sub>
                        <m:r>
                          <a:rPr lang="es-AR" sz="1800" i="1" dirty="0">
                            <a:latin typeface="Cambria Math"/>
                          </a:rPr>
                          <m:t>𝑧𝑥</m:t>
                        </m:r>
                      </m:sub>
                    </m:sSub>
                  </m:oMath>
                </a14:m>
                <a:endParaRPr lang="es-AR" sz="1800" dirty="0" smtClean="0"/>
              </a:p>
              <a:p>
                <a:pPr marL="82296" indent="0">
                  <a:buFont typeface="Wingdings 2"/>
                  <a:buNone/>
                </a:pPr>
                <a:endParaRPr lang="es-AR" sz="1800" dirty="0" smtClean="0"/>
              </a:p>
              <a:p>
                <a:pPr marL="82296" indent="0">
                  <a:buFont typeface="Wingdings 2"/>
                  <a:buNone/>
                </a:pPr>
                <a:endParaRPr lang="es-AR" sz="1800" dirty="0" smtClean="0"/>
              </a:p>
              <a:p>
                <a:pPr marL="82296" indent="0">
                  <a:buFont typeface="Wingdings 2"/>
                  <a:buNone/>
                </a:pPr>
                <a:endParaRPr lang="es-AR" sz="1800" dirty="0" smtClean="0"/>
              </a:p>
              <a:p>
                <a:pPr marL="82296" indent="0">
                  <a:buFont typeface="Wingdings 2"/>
                  <a:buNone/>
                </a:pPr>
                <a:endParaRPr lang="es-AR" sz="1800" dirty="0" smtClean="0"/>
              </a:p>
              <a:p>
                <a:pPr marL="82296" indent="0">
                  <a:buFont typeface="Wingdings 2"/>
                  <a:buNone/>
                </a:pPr>
                <a:endParaRPr lang="es-AR" sz="1800" dirty="0" smtClean="0"/>
              </a:p>
              <a:p>
                <a:pPr marL="82296" indent="0">
                  <a:buFont typeface="Wingdings 2"/>
                  <a:buNone/>
                </a:pPr>
                <a:endParaRPr lang="es-AR" sz="1800" dirty="0" smtClean="0"/>
              </a:p>
              <a:p>
                <a:pPr marL="82296" indent="0">
                  <a:buFont typeface="Wingdings 2"/>
                  <a:buNone/>
                </a:pPr>
                <a:endParaRPr lang="es-AR" sz="1800" dirty="0" smtClean="0"/>
              </a:p>
              <a:p>
                <a:pPr marL="82296" indent="0">
                  <a:buFont typeface="Wingdings 2"/>
                  <a:buNone/>
                </a:pPr>
                <a:endParaRPr lang="es-AR" sz="1800" dirty="0" smtClean="0"/>
              </a:p>
            </p:txBody>
          </p:sp>
        </mc:Choice>
        <mc:Fallback xmlns="">
          <p:sp>
            <p:nvSpPr>
              <p:cNvPr id="44" name="28 Marcador de contenid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523" y="3757690"/>
                <a:ext cx="3980165" cy="2839662"/>
              </a:xfrm>
              <a:prstGeom prst="rect">
                <a:avLst/>
              </a:prstGeom>
              <a:blipFill rotWithShape="1">
                <a:blip r:embed="rId2"/>
                <a:stretch>
                  <a:fillRect t="-1288" b="-85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44 CuadroTexto"/>
          <p:cNvSpPr txBox="1"/>
          <p:nvPr/>
        </p:nvSpPr>
        <p:spPr>
          <a:xfrm>
            <a:off x="4309163" y="283287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A</a:t>
            </a:r>
            <a:endParaRPr lang="es-AR" dirty="0"/>
          </a:p>
        </p:txBody>
      </p:sp>
      <p:cxnSp>
        <p:nvCxnSpPr>
          <p:cNvPr id="47" name="46 Conector recto"/>
          <p:cNvCxnSpPr/>
          <p:nvPr/>
        </p:nvCxnSpPr>
        <p:spPr>
          <a:xfrm>
            <a:off x="3178255" y="2528900"/>
            <a:ext cx="1031318" cy="6120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 de flecha"/>
          <p:cNvCxnSpPr/>
          <p:nvPr/>
        </p:nvCxnSpPr>
        <p:spPr>
          <a:xfrm flipH="1">
            <a:off x="4011072" y="3146098"/>
            <a:ext cx="198501" cy="46484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49 CuadroTexto"/>
              <p:cNvSpPr txBox="1"/>
              <p:nvPr/>
            </p:nvSpPr>
            <p:spPr>
              <a:xfrm rot="1724002">
                <a:off x="3611540" y="2580163"/>
                <a:ext cx="4617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s-AR" b="0" i="0" dirty="0" smtClean="0">
                              <a:sym typeface="Symbol"/>
                            </a:rPr>
                            <m:t>r</m:t>
                          </m:r>
                        </m:e>
                        <m:sub>
                          <m:r>
                            <a:rPr lang="es-AR" b="0" i="1" dirty="0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50" name="4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24002">
                <a:off x="3611540" y="2580163"/>
                <a:ext cx="46172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50 Conector recto de flecha"/>
          <p:cNvCxnSpPr/>
          <p:nvPr/>
        </p:nvCxnSpPr>
        <p:spPr>
          <a:xfrm>
            <a:off x="4209573" y="3146098"/>
            <a:ext cx="0" cy="46756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 de flecha"/>
          <p:cNvCxnSpPr/>
          <p:nvPr/>
        </p:nvCxnSpPr>
        <p:spPr>
          <a:xfrm flipH="1" flipV="1">
            <a:off x="4011072" y="3140968"/>
            <a:ext cx="198501" cy="513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59 CuadroTexto"/>
              <p:cNvSpPr txBox="1"/>
              <p:nvPr/>
            </p:nvSpPr>
            <p:spPr>
              <a:xfrm>
                <a:off x="4156902" y="3233369"/>
                <a:ext cx="560603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s-AR" dirty="0">
                              <a:sym typeface="Symbol"/>
                            </a:rPr>
                            <m:t></m:t>
                          </m:r>
                        </m:e>
                        <m:sub>
                          <m:r>
                            <a:rPr lang="es-AR" b="0" i="1" dirty="0" smtClean="0">
                              <a:latin typeface="Cambria Math"/>
                            </a:rPr>
                            <m:t>𝑧𝑦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60" name="5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902" y="3233369"/>
                <a:ext cx="560603" cy="391261"/>
              </a:xfrm>
              <a:prstGeom prst="rect">
                <a:avLst/>
              </a:prstGeom>
              <a:blipFill rotWithShape="1">
                <a:blip r:embed="rId4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60 CuadroTexto"/>
              <p:cNvSpPr txBox="1"/>
              <p:nvPr/>
            </p:nvSpPr>
            <p:spPr>
              <a:xfrm>
                <a:off x="3549719" y="3037739"/>
                <a:ext cx="5529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s-AR" dirty="0">
                              <a:sym typeface="Symbol"/>
                            </a:rPr>
                            <m:t></m:t>
                          </m:r>
                        </m:e>
                        <m:sub>
                          <m:r>
                            <a:rPr lang="es-AR" b="0" i="1" dirty="0" smtClean="0">
                              <a:latin typeface="Cambria Math"/>
                            </a:rPr>
                            <m:t>𝑧𝑥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61" name="6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719" y="3037739"/>
                <a:ext cx="55297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61 CuadroTexto"/>
              <p:cNvSpPr txBox="1"/>
              <p:nvPr/>
            </p:nvSpPr>
            <p:spPr>
              <a:xfrm>
                <a:off x="3655085" y="3510300"/>
                <a:ext cx="4617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s-AR" dirty="0">
                              <a:sym typeface="Symbol"/>
                            </a:rPr>
                            <m:t></m:t>
                          </m:r>
                        </m:e>
                        <m:sub>
                          <m:r>
                            <a:rPr lang="es-AR" b="0" i="1" dirty="0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62" name="6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085" y="3510300"/>
                <a:ext cx="461729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62 Grupo"/>
          <p:cNvGrpSpPr/>
          <p:nvPr/>
        </p:nvGrpSpPr>
        <p:grpSpPr>
          <a:xfrm rot="638519">
            <a:off x="4990260" y="2094723"/>
            <a:ext cx="2072418" cy="1566085"/>
            <a:chOff x="2207624" y="2056373"/>
            <a:chExt cx="3084456" cy="1120599"/>
          </a:xfrm>
        </p:grpSpPr>
        <p:grpSp>
          <p:nvGrpSpPr>
            <p:cNvPr id="64" name="63 Grupo"/>
            <p:cNvGrpSpPr/>
            <p:nvPr/>
          </p:nvGrpSpPr>
          <p:grpSpPr>
            <a:xfrm>
              <a:off x="2207624" y="2056373"/>
              <a:ext cx="3084456" cy="1120599"/>
              <a:chOff x="2207624" y="2056373"/>
              <a:chExt cx="3084456" cy="1120599"/>
            </a:xfrm>
          </p:grpSpPr>
          <p:sp>
            <p:nvSpPr>
              <p:cNvPr id="66" name="65 Cubo"/>
              <p:cNvSpPr>
                <a:spLocks noChangeAspect="1"/>
              </p:cNvSpPr>
              <p:nvPr/>
            </p:nvSpPr>
            <p:spPr>
              <a:xfrm>
                <a:off x="2267744" y="2060848"/>
                <a:ext cx="3024336" cy="1116124"/>
              </a:xfrm>
              <a:prstGeom prst="cub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cxnSp>
            <p:nvCxnSpPr>
              <p:cNvPr id="67" name="66 Conector recto"/>
              <p:cNvCxnSpPr/>
              <p:nvPr/>
            </p:nvCxnSpPr>
            <p:spPr>
              <a:xfrm rot="20961481" flipH="1">
                <a:off x="2722366" y="2056373"/>
                <a:ext cx="340399" cy="803676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67 Conector recto"/>
              <p:cNvCxnSpPr/>
              <p:nvPr/>
            </p:nvCxnSpPr>
            <p:spPr>
              <a:xfrm rot="20961481" flipH="1">
                <a:off x="2207624" y="2891639"/>
                <a:ext cx="744164" cy="257172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5" name="64 Conector recto"/>
            <p:cNvCxnSpPr/>
            <p:nvPr/>
          </p:nvCxnSpPr>
          <p:spPr>
            <a:xfrm rot="20961481">
              <a:off x="2919178" y="2773080"/>
              <a:ext cx="2348487" cy="21354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3" name="82 Conector recto de flecha"/>
          <p:cNvCxnSpPr/>
          <p:nvPr/>
        </p:nvCxnSpPr>
        <p:spPr>
          <a:xfrm>
            <a:off x="6134718" y="2305378"/>
            <a:ext cx="1163579" cy="2483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88 Conector recto de flecha"/>
          <p:cNvCxnSpPr/>
          <p:nvPr/>
        </p:nvCxnSpPr>
        <p:spPr>
          <a:xfrm flipH="1">
            <a:off x="5707869" y="2315606"/>
            <a:ext cx="460581" cy="4084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Conector recto de flecha"/>
          <p:cNvCxnSpPr/>
          <p:nvPr/>
        </p:nvCxnSpPr>
        <p:spPr>
          <a:xfrm flipV="1">
            <a:off x="6158212" y="1643977"/>
            <a:ext cx="73541" cy="6697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97 Cubo"/>
          <p:cNvSpPr>
            <a:spLocks noChangeAspect="1"/>
          </p:cNvSpPr>
          <p:nvPr/>
        </p:nvSpPr>
        <p:spPr>
          <a:xfrm rot="638519">
            <a:off x="6434120" y="2523717"/>
            <a:ext cx="341316" cy="329119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01" name="100 Conector recto de flecha"/>
          <p:cNvCxnSpPr/>
          <p:nvPr/>
        </p:nvCxnSpPr>
        <p:spPr>
          <a:xfrm flipH="1" flipV="1">
            <a:off x="6372200" y="2517362"/>
            <a:ext cx="302666" cy="5523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103 CuadroTexto"/>
              <p:cNvSpPr txBox="1"/>
              <p:nvPr/>
            </p:nvSpPr>
            <p:spPr>
              <a:xfrm rot="922365">
                <a:off x="6319437" y="2148180"/>
                <a:ext cx="5529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s-AR" dirty="0">
                              <a:sym typeface="Symbol"/>
                            </a:rPr>
                            <m:t></m:t>
                          </m:r>
                        </m:e>
                        <m:sub>
                          <m:r>
                            <a:rPr lang="es-AR" b="0" i="1" dirty="0" smtClean="0">
                              <a:latin typeface="Cambria Math"/>
                            </a:rPr>
                            <m:t>𝑧𝑥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04" name="10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922365">
                <a:off x="6319437" y="2148180"/>
                <a:ext cx="552972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104 CuadroTexto"/>
              <p:cNvSpPr txBox="1"/>
              <p:nvPr/>
            </p:nvSpPr>
            <p:spPr>
              <a:xfrm>
                <a:off x="5811597" y="2562494"/>
                <a:ext cx="560603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s-AR" dirty="0">
                              <a:sym typeface="Symbol"/>
                            </a:rPr>
                            <m:t></m:t>
                          </m:r>
                        </m:e>
                        <m:sub>
                          <m:r>
                            <a:rPr lang="es-AR" b="0" i="1" dirty="0" smtClean="0">
                              <a:latin typeface="Cambria Math"/>
                            </a:rPr>
                            <m:t>𝑧𝑦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05" name="10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597" y="2562494"/>
                <a:ext cx="560603" cy="391261"/>
              </a:xfrm>
              <a:prstGeom prst="rect">
                <a:avLst/>
              </a:prstGeom>
              <a:blipFill rotWithShape="1">
                <a:blip r:embed="rId8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7" name="106 Conector recto de flecha"/>
          <p:cNvCxnSpPr/>
          <p:nvPr/>
        </p:nvCxnSpPr>
        <p:spPr>
          <a:xfrm flipH="1">
            <a:off x="6355554" y="2572592"/>
            <a:ext cx="319312" cy="21285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109 Conector recto de flecha"/>
          <p:cNvCxnSpPr/>
          <p:nvPr/>
        </p:nvCxnSpPr>
        <p:spPr>
          <a:xfrm flipV="1">
            <a:off x="6523533" y="2688276"/>
            <a:ext cx="63746" cy="33809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112 CuadroTexto"/>
              <p:cNvSpPr txBox="1"/>
              <p:nvPr/>
            </p:nvSpPr>
            <p:spPr>
              <a:xfrm rot="470049">
                <a:off x="6043826" y="2790220"/>
                <a:ext cx="560218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s-AR" dirty="0">
                              <a:sym typeface="Symbol"/>
                            </a:rPr>
                            <m:t></m:t>
                          </m:r>
                        </m:e>
                        <m:sub>
                          <m:r>
                            <a:rPr lang="es-AR" b="0" i="1" dirty="0" smtClean="0">
                              <a:latin typeface="Cambria Math"/>
                            </a:rPr>
                            <m:t>𝑦𝑧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13" name="11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470049">
                <a:off x="6043826" y="2790220"/>
                <a:ext cx="560218" cy="39126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113 Conector recto de flecha"/>
          <p:cNvCxnSpPr/>
          <p:nvPr/>
        </p:nvCxnSpPr>
        <p:spPr>
          <a:xfrm flipV="1">
            <a:off x="6707806" y="2647044"/>
            <a:ext cx="63746" cy="33809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114 CuadroTexto"/>
              <p:cNvSpPr txBox="1"/>
              <p:nvPr/>
            </p:nvSpPr>
            <p:spPr>
              <a:xfrm rot="191031">
                <a:off x="6645112" y="2641989"/>
                <a:ext cx="552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s-AR" dirty="0">
                              <a:sym typeface="Symbol"/>
                            </a:rPr>
                            <m:t></m:t>
                          </m:r>
                        </m:e>
                        <m:sub>
                          <m:r>
                            <a:rPr lang="es-AR" b="0" i="1" dirty="0" smtClean="0">
                              <a:latin typeface="Cambria Math"/>
                            </a:rPr>
                            <m:t>𝑥𝑧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15" name="11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1031">
                <a:off x="6645112" y="2641989"/>
                <a:ext cx="552202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116 CuadroTexto"/>
          <p:cNvSpPr txBox="1"/>
          <p:nvPr/>
        </p:nvSpPr>
        <p:spPr>
          <a:xfrm>
            <a:off x="2918482" y="2816091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M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117 CuadroTexto"/>
              <p:cNvSpPr txBox="1"/>
              <p:nvPr/>
            </p:nvSpPr>
            <p:spPr>
              <a:xfrm>
                <a:off x="2618884" y="3107152"/>
                <a:ext cx="5109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s-AR" dirty="0">
                              <a:sym typeface="Symbol"/>
                            </a:rPr>
                            <m:t></m:t>
                          </m:r>
                        </m:e>
                        <m:sub>
                          <m:r>
                            <a:rPr lang="es-AR" b="0" i="1" dirty="0" smtClean="0">
                              <a:latin typeface="Cambria Math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18" name="11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884" y="3107152"/>
                <a:ext cx="510909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9" name="118 Conector recto de flecha"/>
          <p:cNvCxnSpPr/>
          <p:nvPr/>
        </p:nvCxnSpPr>
        <p:spPr>
          <a:xfrm flipH="1" flipV="1">
            <a:off x="2618906" y="3130836"/>
            <a:ext cx="514052" cy="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121 CuadroTexto"/>
              <p:cNvSpPr txBox="1"/>
              <p:nvPr/>
            </p:nvSpPr>
            <p:spPr>
              <a:xfrm>
                <a:off x="5076056" y="4005064"/>
                <a:ext cx="374441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u="sng" dirty="0" smtClean="0"/>
                  <a:t>Conclusion: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s-AR" i="1" dirty="0" smtClean="0">
                        <a:latin typeface="Cambria Math"/>
                        <a:sym typeface="Symbol"/>
                      </a:rPr>
                      <m:t></m:t>
                    </m:r>
                  </m:oMath>
                </a14:m>
                <a:r>
                  <a:rPr lang="es-AR" dirty="0" smtClean="0"/>
                  <a:t> están orientadas en la </a:t>
                </a:r>
                <a:r>
                  <a:rPr lang="es-AR" dirty="0" err="1" smtClean="0"/>
                  <a:t>direccion</a:t>
                </a:r>
                <a:r>
                  <a:rPr lang="es-AR" dirty="0" smtClean="0"/>
                  <a:t> de los lados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s-AR" dirty="0" smtClean="0"/>
                  <a:t>Crecen de 0 (</a:t>
                </a:r>
                <a:r>
                  <a:rPr lang="es-AR" dirty="0" err="1" smtClean="0"/>
                  <a:t>Vertice</a:t>
                </a:r>
                <a:r>
                  <a:rPr lang="es-AR" dirty="0" smtClean="0"/>
                  <a:t>) hasta el máximo absoluto en el centro lado</a:t>
                </a:r>
                <a:endParaRPr lang="es-AR" dirty="0"/>
              </a:p>
            </p:txBody>
          </p:sp>
        </mc:Choice>
        <mc:Fallback xmlns="">
          <p:sp>
            <p:nvSpPr>
              <p:cNvPr id="122" name="12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4005064"/>
                <a:ext cx="3744416" cy="1477328"/>
              </a:xfrm>
              <a:prstGeom prst="rect">
                <a:avLst/>
              </a:prstGeom>
              <a:blipFill rotWithShape="1">
                <a:blip r:embed="rId12"/>
                <a:stretch>
                  <a:fillRect l="-1466" t="-2066" r="-163" b="-578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3" name="122 Imagen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68" b="14167"/>
          <a:stretch/>
        </p:blipFill>
        <p:spPr>
          <a:xfrm>
            <a:off x="4629766" y="1726095"/>
            <a:ext cx="4090199" cy="211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96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0" grpId="0"/>
      <p:bldP spid="60" grpId="0"/>
      <p:bldP spid="61" grpId="0"/>
      <p:bldP spid="62" grpId="0"/>
      <p:bldP spid="98" grpId="0" animBg="1"/>
      <p:bldP spid="104" grpId="0"/>
      <p:bldP spid="105" grpId="0"/>
      <p:bldP spid="113" grpId="0"/>
      <p:bldP spid="115" grpId="0"/>
      <p:bldP spid="117" grpId="0"/>
      <p:bldP spid="118" grpId="0"/>
      <p:bldP spid="1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28624" y="4365104"/>
            <a:ext cx="7498080" cy="3168352"/>
          </a:xfrm>
          <a:ln w="254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>
            <a:normAutofit/>
          </a:bodyPr>
          <a:lstStyle/>
          <a:p>
            <a:pPr marL="402336" lvl="1" indent="0">
              <a:buNone/>
            </a:pPr>
            <a:endParaRPr lang="es-AR" sz="2000" dirty="0" smtClean="0"/>
          </a:p>
          <a:p>
            <a:pPr marL="402336" lvl="1" indent="0">
              <a:buNone/>
            </a:pPr>
            <a:endParaRPr lang="es-AR" sz="1600" b="1" dirty="0" smtClean="0"/>
          </a:p>
          <a:p>
            <a:pPr marL="402336" lvl="1" indent="0">
              <a:buNone/>
            </a:pPr>
            <a:endParaRPr lang="es-AR" sz="1600" b="1" dirty="0"/>
          </a:p>
          <a:p>
            <a:pPr marL="402336" lvl="1" indent="0">
              <a:buNone/>
            </a:pPr>
            <a:endParaRPr lang="es-AR" sz="1600" b="1" dirty="0" smtClean="0"/>
          </a:p>
          <a:p>
            <a:pPr marL="402336" lvl="1" indent="0">
              <a:buNone/>
            </a:pPr>
            <a:endParaRPr lang="es-AR" sz="1600" b="1" dirty="0" smtClean="0"/>
          </a:p>
          <a:p>
            <a:pPr marL="402336" lvl="1" indent="0">
              <a:buNone/>
            </a:pPr>
            <a:endParaRPr lang="es-AR" sz="1600" b="1" dirty="0" smtClean="0"/>
          </a:p>
          <a:p>
            <a:pPr marL="402336" lvl="1" indent="0">
              <a:buNone/>
            </a:pPr>
            <a:endParaRPr lang="es-AR" sz="1600" b="1" dirty="0"/>
          </a:p>
          <a:p>
            <a:pPr marL="402336" lvl="1" indent="0">
              <a:buNone/>
            </a:pPr>
            <a:endParaRPr lang="es-AR" sz="1600" b="1" dirty="0" smtClean="0"/>
          </a:p>
          <a:p>
            <a:pPr marL="402336" lvl="1" indent="0">
              <a:buNone/>
            </a:pPr>
            <a:endParaRPr lang="es-AR" sz="1600" b="1" dirty="0"/>
          </a:p>
          <a:p>
            <a:pPr marL="402336" lvl="1" indent="0">
              <a:buNone/>
            </a:pPr>
            <a:endParaRPr lang="es-AR" sz="1600" b="1" dirty="0" smtClean="0"/>
          </a:p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/>
          </a:p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/>
          </a:p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/>
          </a:p>
          <a:p>
            <a:pPr marL="82296" indent="0">
              <a:buNone/>
            </a:pPr>
            <a:endParaRPr lang="es-AR" sz="2000" b="1" dirty="0" smtClean="0"/>
          </a:p>
          <a:p>
            <a:pPr marL="288000" indent="0">
              <a:buNone/>
            </a:pPr>
            <a:endParaRPr lang="es-AR" sz="2000" b="1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b="1" u="sng" dirty="0" smtClean="0">
                <a:effectLst/>
              </a:rPr>
              <a:t>TORSION</a:t>
            </a:r>
            <a:endParaRPr lang="es-AR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724760" y="6513480"/>
            <a:ext cx="2895600" cy="301800"/>
          </a:xfrm>
        </p:spPr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p:sp>
        <p:nvSpPr>
          <p:cNvPr id="12" name="5 Marcador de contenido"/>
          <p:cNvSpPr txBox="1">
            <a:spLocks/>
          </p:cNvSpPr>
          <p:nvPr/>
        </p:nvSpPr>
        <p:spPr>
          <a:xfrm>
            <a:off x="1403648" y="1267604"/>
            <a:ext cx="7498080" cy="115328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r>
              <a:rPr lang="es-AR" sz="2400" b="1" dirty="0" smtClean="0"/>
              <a:t>SECCION RECTANGULAR</a:t>
            </a:r>
            <a:endParaRPr lang="es-AR" sz="2400" b="1" dirty="0"/>
          </a:p>
        </p:txBody>
      </p:sp>
      <p:grpSp>
        <p:nvGrpSpPr>
          <p:cNvPr id="40" name="39 Grupo"/>
          <p:cNvGrpSpPr/>
          <p:nvPr/>
        </p:nvGrpSpPr>
        <p:grpSpPr>
          <a:xfrm>
            <a:off x="1473269" y="2507292"/>
            <a:ext cx="2736304" cy="1593468"/>
            <a:chOff x="1763688" y="2348880"/>
            <a:chExt cx="2736304" cy="1593468"/>
          </a:xfrm>
        </p:grpSpPr>
        <p:sp>
          <p:nvSpPr>
            <p:cNvPr id="4" name="3 Rectángulo"/>
            <p:cNvSpPr/>
            <p:nvPr/>
          </p:nvSpPr>
          <p:spPr>
            <a:xfrm>
              <a:off x="2411760" y="2348880"/>
              <a:ext cx="2088232" cy="122413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7" name="6 Conector recto"/>
            <p:cNvCxnSpPr/>
            <p:nvPr/>
          </p:nvCxnSpPr>
          <p:spPr>
            <a:xfrm>
              <a:off x="2437356" y="3861048"/>
              <a:ext cx="2062636" cy="0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8 CuadroTexto"/>
            <p:cNvSpPr txBox="1"/>
            <p:nvPr/>
          </p:nvSpPr>
          <p:spPr>
            <a:xfrm>
              <a:off x="3314651" y="3573016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 smtClean="0"/>
                <a:t>a</a:t>
              </a:r>
              <a:endParaRPr lang="es-AR" dirty="0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1763688" y="285293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 smtClean="0"/>
                <a:t>b</a:t>
              </a:r>
              <a:endParaRPr lang="es-AR" dirty="0"/>
            </a:p>
          </p:txBody>
        </p:sp>
        <p:cxnSp>
          <p:nvCxnSpPr>
            <p:cNvPr id="11" name="10 Conector recto"/>
            <p:cNvCxnSpPr/>
            <p:nvPr/>
          </p:nvCxnSpPr>
          <p:spPr>
            <a:xfrm>
              <a:off x="2063770" y="2348880"/>
              <a:ext cx="0" cy="1224136"/>
            </a:xfrm>
            <a:prstGeom prst="line">
              <a:avLst/>
            </a:prstGeom>
            <a:ln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28 Marcador de contenido"/>
          <p:cNvSpPr txBox="1">
            <a:spLocks/>
          </p:cNvSpPr>
          <p:nvPr/>
        </p:nvSpPr>
        <p:spPr>
          <a:xfrm>
            <a:off x="1043608" y="4725144"/>
            <a:ext cx="7547442" cy="283966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r>
              <a:rPr lang="es-AR" sz="1800" dirty="0" smtClean="0"/>
              <a:t>La Solución exacta aplicable a cualquier tipo de sección SAINT VENANT</a:t>
            </a:r>
            <a:endParaRPr lang="es-AR" sz="1800" dirty="0" smtClean="0">
              <a:sym typeface="Symbol"/>
            </a:endParaRPr>
          </a:p>
          <a:p>
            <a:pPr marL="82296" indent="0">
              <a:buFont typeface="Wingdings 2"/>
              <a:buNone/>
            </a:pPr>
            <a:r>
              <a:rPr lang="es-AR" sz="1800" dirty="0" smtClean="0">
                <a:sym typeface="Symbol"/>
              </a:rPr>
              <a:t>Teoría matemática de la elasticidad.</a:t>
            </a:r>
          </a:p>
          <a:p>
            <a:pPr marL="82296" indent="0">
              <a:buNone/>
            </a:pPr>
            <a:r>
              <a:rPr lang="es-AR" sz="1800" dirty="0" smtClean="0">
                <a:sym typeface="Symbol"/>
              </a:rPr>
              <a:t>Para Sección rectangular: </a:t>
            </a:r>
          </a:p>
          <a:p>
            <a:pPr marL="82296" indent="0">
              <a:buNone/>
            </a:pPr>
            <a:endParaRPr lang="es-AR" sz="1800" dirty="0" smtClean="0"/>
          </a:p>
          <a:p>
            <a:pPr marL="82296" indent="0">
              <a:buNone/>
            </a:pPr>
            <a:endParaRPr lang="es-AR" sz="1800" dirty="0" smtClean="0"/>
          </a:p>
          <a:p>
            <a:pPr marL="82296" indent="0">
              <a:buFont typeface="Wingdings 2"/>
              <a:buNone/>
            </a:pPr>
            <a:endParaRPr lang="es-AR" sz="1800" dirty="0" smtClean="0"/>
          </a:p>
          <a:p>
            <a:pPr marL="82296" indent="0">
              <a:buFont typeface="Wingdings 2"/>
              <a:buNone/>
            </a:pPr>
            <a:endParaRPr lang="es-AR" sz="1800" dirty="0" smtClean="0"/>
          </a:p>
          <a:p>
            <a:pPr marL="82296" indent="0">
              <a:buFont typeface="Wingdings 2"/>
              <a:buNone/>
            </a:pPr>
            <a:endParaRPr lang="es-AR" sz="1800" dirty="0" smtClean="0"/>
          </a:p>
          <a:p>
            <a:pPr marL="82296" indent="0">
              <a:buFont typeface="Wingdings 2"/>
              <a:buNone/>
            </a:pPr>
            <a:endParaRPr lang="es-AR" sz="1800" dirty="0" smtClean="0"/>
          </a:p>
          <a:p>
            <a:pPr marL="82296" indent="0">
              <a:buFont typeface="Wingdings 2"/>
              <a:buNone/>
            </a:pPr>
            <a:endParaRPr lang="es-AR" sz="1800" dirty="0" smtClean="0"/>
          </a:p>
          <a:p>
            <a:pPr marL="82296" indent="0">
              <a:buFont typeface="Wingdings 2"/>
              <a:buNone/>
            </a:pPr>
            <a:endParaRPr lang="es-AR" sz="1800" dirty="0" smtClean="0"/>
          </a:p>
          <a:p>
            <a:pPr marL="82296" indent="0">
              <a:buFont typeface="Wingdings 2"/>
              <a:buNone/>
            </a:pPr>
            <a:endParaRPr lang="es-AR" sz="1800" dirty="0" smtClean="0"/>
          </a:p>
          <a:p>
            <a:pPr marL="82296" indent="0">
              <a:buFont typeface="Wingdings 2"/>
              <a:buNone/>
            </a:pPr>
            <a:endParaRPr lang="es-AR" sz="1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3845221" y="5373216"/>
                <a:ext cx="1944216" cy="627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s-AR" b="0" i="1" smtClean="0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lang="es-AR" b="0" i="1" smtClean="0">
                          <a:latin typeface="Cambria Math"/>
                        </a:rPr>
                        <m:t>=</m:t>
                      </m:r>
                      <m:r>
                        <a:rPr lang="es-AR" b="0" i="1" smtClean="0">
                          <a:latin typeface="Cambria Math"/>
                          <a:ea typeface="Cambria Math"/>
                        </a:rPr>
                        <m:t>𝛼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/>
                              <a:ea typeface="Cambria Math"/>
                            </a:rPr>
                            <m:t>𝑀𝑡</m:t>
                          </m:r>
                        </m:num>
                        <m:den>
                          <m:r>
                            <a:rPr lang="es-AR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s-AR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221" y="5373216"/>
                <a:ext cx="1944216" cy="6277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51 CuadroTexto"/>
              <p:cNvSpPr txBox="1"/>
              <p:nvPr/>
            </p:nvSpPr>
            <p:spPr>
              <a:xfrm>
                <a:off x="5941836" y="5535734"/>
                <a:ext cx="2959891" cy="729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AR" sz="140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s-AR" sz="1400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s-AR" sz="1600" i="1">
                          <a:latin typeface="Cambria Math"/>
                          <a:ea typeface="Cambria Math"/>
                        </a:rPr>
                        <m:t>𝛽</m:t>
                      </m:r>
                      <m:r>
                        <m:rPr>
                          <m:nor/>
                        </m:rPr>
                        <a:rPr lang="es-AR" sz="1400" dirty="0"/>
                        <m:t>: </m:t>
                      </m:r>
                      <m:r>
                        <m:rPr>
                          <m:nor/>
                        </m:rPr>
                        <a:rPr lang="es-AR" sz="1400" dirty="0"/>
                        <m:t>coeficientes</m:t>
                      </m:r>
                      <m:r>
                        <m:rPr>
                          <m:nor/>
                        </m:rPr>
                        <a:rPr lang="es-AR" sz="1400" dirty="0"/>
                        <m:t> </m:t>
                      </m:r>
                      <m:r>
                        <m:rPr>
                          <m:nor/>
                        </m:rPr>
                        <a:rPr lang="es-AR" sz="1400" dirty="0"/>
                        <m:t>en</m:t>
                      </m:r>
                      <m:r>
                        <m:rPr>
                          <m:nor/>
                        </m:rPr>
                        <a:rPr lang="es-AR" sz="1400" dirty="0"/>
                        <m:t> </m:t>
                      </m:r>
                      <m:r>
                        <m:rPr>
                          <m:nor/>
                        </m:rPr>
                        <a:rPr lang="es-AR" sz="1400" dirty="0" err="1"/>
                        <m:t>funci</m:t>
                      </m:r>
                      <m:r>
                        <m:rPr>
                          <m:nor/>
                        </m:rPr>
                        <a:rPr lang="es-AR" sz="1400" b="0" i="0" dirty="0" smtClean="0"/>
                        <m:t>ó</m:t>
                      </m:r>
                      <m:r>
                        <m:rPr>
                          <m:nor/>
                        </m:rPr>
                        <a:rPr lang="es-AR" sz="1400" dirty="0" err="1"/>
                        <m:t>n</m:t>
                      </m:r>
                      <m:r>
                        <m:rPr>
                          <m:nor/>
                        </m:rPr>
                        <a:rPr lang="es-AR" sz="1400" dirty="0"/>
                        <m:t> </m:t>
                      </m:r>
                      <m:r>
                        <m:rPr>
                          <m:nor/>
                        </m:rPr>
                        <a:rPr lang="es-AR" sz="1400" dirty="0"/>
                        <m:t>de</m:t>
                      </m:r>
                      <m:r>
                        <m:rPr>
                          <m:nor/>
                        </m:rPr>
                        <a:rPr lang="es-AR" sz="1400" b="0" i="0" dirty="0" smtClean="0"/>
                        <m:t>:</m:t>
                      </m:r>
                    </m:oMath>
                  </m:oMathPara>
                </a14:m>
                <a:endParaRPr lang="es-AR" sz="1600" b="0" i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AR" sz="1600" dirty="0"/>
                        <m:t> </m:t>
                      </m:r>
                      <m:r>
                        <a:rPr lang="es-AR" sz="1600" i="1">
                          <a:latin typeface="Cambria Math"/>
                        </a:rPr>
                        <m:t>𝑘</m:t>
                      </m:r>
                      <m:r>
                        <a:rPr lang="es-AR" sz="1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A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1600" i="1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s-AR" sz="1600" i="1">
                              <a:latin typeface="Cambria Math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s-AR" sz="1600" dirty="0"/>
              </a:p>
            </p:txBody>
          </p:sp>
        </mc:Choice>
        <mc:Fallback xmlns="">
          <p:sp>
            <p:nvSpPr>
              <p:cNvPr id="52" name="5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1836" y="5535734"/>
                <a:ext cx="2959891" cy="729495"/>
              </a:xfrm>
              <a:prstGeom prst="rect">
                <a:avLst/>
              </a:prstGeom>
              <a:blipFill rotWithShape="1"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52 CuadroTexto"/>
              <p:cNvSpPr txBox="1"/>
              <p:nvPr/>
            </p:nvSpPr>
            <p:spPr>
              <a:xfrm>
                <a:off x="3923928" y="6024171"/>
                <a:ext cx="1944216" cy="627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i="1" smtClean="0">
                          <a:latin typeface="Cambria Math"/>
                          <a:sym typeface="Symbol"/>
                        </a:rPr>
                        <m:t></m:t>
                      </m:r>
                      <m:r>
                        <a:rPr lang="es-AR" b="0" i="1" smtClean="0">
                          <a:latin typeface="Cambria Math"/>
                        </a:rPr>
                        <m:t>=</m:t>
                      </m:r>
                      <m:r>
                        <a:rPr lang="es-AR" b="0" i="1" smtClean="0">
                          <a:latin typeface="Cambria Math"/>
                          <a:ea typeface="Cambria Math"/>
                        </a:rPr>
                        <m:t>𝛽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/>
                              <a:ea typeface="Cambria Math"/>
                            </a:rPr>
                            <m:t>𝑀𝑡</m:t>
                          </m:r>
                        </m:num>
                        <m:den>
                          <m:r>
                            <a:rPr lang="es-AR" b="0" i="1" smtClean="0">
                              <a:latin typeface="Cambria Math"/>
                              <a:ea typeface="Cambria Math"/>
                            </a:rPr>
                            <m:t>𝐺</m:t>
                          </m:r>
                          <m:r>
                            <a:rPr lang="es-AR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s-AR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s-AR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53" name="5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6024171"/>
                <a:ext cx="1944216" cy="6277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688" y="2643110"/>
            <a:ext cx="3924300" cy="95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" name="32 Grupo"/>
          <p:cNvGrpSpPr/>
          <p:nvPr/>
        </p:nvGrpSpPr>
        <p:grpSpPr>
          <a:xfrm>
            <a:off x="2118360" y="2021994"/>
            <a:ext cx="2331720" cy="2194731"/>
            <a:chOff x="2118360" y="2021994"/>
            <a:chExt cx="2331720" cy="2194731"/>
          </a:xfrm>
        </p:grpSpPr>
        <p:sp>
          <p:nvSpPr>
            <p:cNvPr id="6" name="5 Forma libre"/>
            <p:cNvSpPr/>
            <p:nvPr/>
          </p:nvSpPr>
          <p:spPr>
            <a:xfrm>
              <a:off x="2133600" y="2148779"/>
              <a:ext cx="2072640" cy="365821"/>
            </a:xfrm>
            <a:custGeom>
              <a:avLst/>
              <a:gdLst>
                <a:gd name="connsiteX0" fmla="*/ 0 w 2072640"/>
                <a:gd name="connsiteY0" fmla="*/ 342961 h 365821"/>
                <a:gd name="connsiteX1" fmla="*/ 982980 w 2072640"/>
                <a:gd name="connsiteY1" fmla="*/ 61 h 365821"/>
                <a:gd name="connsiteX2" fmla="*/ 2072640 w 2072640"/>
                <a:gd name="connsiteY2" fmla="*/ 365821 h 36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2640" h="365821">
                  <a:moveTo>
                    <a:pt x="0" y="342961"/>
                  </a:moveTo>
                  <a:cubicBezTo>
                    <a:pt x="318770" y="169606"/>
                    <a:pt x="637540" y="-3749"/>
                    <a:pt x="982980" y="61"/>
                  </a:cubicBezTo>
                  <a:cubicBezTo>
                    <a:pt x="1328420" y="3871"/>
                    <a:pt x="1700530" y="184846"/>
                    <a:pt x="2072640" y="365821"/>
                  </a:cubicBezTo>
                </a:path>
              </a:pathLst>
            </a:custGeom>
            <a:pattFill prst="ltVert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0" name="9 Forma libre"/>
            <p:cNvSpPr/>
            <p:nvPr/>
          </p:nvSpPr>
          <p:spPr>
            <a:xfrm>
              <a:off x="4206240" y="2522220"/>
              <a:ext cx="243840" cy="1196340"/>
            </a:xfrm>
            <a:custGeom>
              <a:avLst/>
              <a:gdLst>
                <a:gd name="connsiteX0" fmla="*/ 0 w 243840"/>
                <a:gd name="connsiteY0" fmla="*/ 0 h 1196340"/>
                <a:gd name="connsiteX1" fmla="*/ 243840 w 243840"/>
                <a:gd name="connsiteY1" fmla="*/ 640080 h 1196340"/>
                <a:gd name="connsiteX2" fmla="*/ 0 w 243840"/>
                <a:gd name="connsiteY2" fmla="*/ 1196340 h 1196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1196340">
                  <a:moveTo>
                    <a:pt x="0" y="0"/>
                  </a:moveTo>
                  <a:cubicBezTo>
                    <a:pt x="121920" y="220345"/>
                    <a:pt x="243840" y="440690"/>
                    <a:pt x="243840" y="640080"/>
                  </a:cubicBezTo>
                  <a:cubicBezTo>
                    <a:pt x="243840" y="839470"/>
                    <a:pt x="121920" y="1017905"/>
                    <a:pt x="0" y="1196340"/>
                  </a:cubicBezTo>
                </a:path>
              </a:pathLst>
            </a:custGeom>
            <a:pattFill prst="ltVert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32" name="31 Grupo"/>
            <p:cNvGrpSpPr/>
            <p:nvPr/>
          </p:nvGrpSpPr>
          <p:grpSpPr>
            <a:xfrm>
              <a:off x="2118360" y="2021994"/>
              <a:ext cx="2091213" cy="2194731"/>
              <a:chOff x="2118360" y="2021994"/>
              <a:chExt cx="2091213" cy="2194731"/>
            </a:xfrm>
          </p:grpSpPr>
          <p:cxnSp>
            <p:nvCxnSpPr>
              <p:cNvPr id="14" name="13 Conector recto"/>
              <p:cNvCxnSpPr>
                <a:stCxn id="4" idx="0"/>
                <a:endCxn id="9" idx="0"/>
              </p:cNvCxnSpPr>
              <p:nvPr/>
            </p:nvCxnSpPr>
            <p:spPr>
              <a:xfrm>
                <a:off x="3165457" y="2507292"/>
                <a:ext cx="0" cy="122413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17 Conector recto"/>
              <p:cNvCxnSpPr>
                <a:stCxn id="4" idx="1"/>
                <a:endCxn id="4" idx="3"/>
              </p:cNvCxnSpPr>
              <p:nvPr/>
            </p:nvCxnSpPr>
            <p:spPr>
              <a:xfrm>
                <a:off x="2121341" y="3119360"/>
                <a:ext cx="208823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23 Conector recto"/>
              <p:cNvCxnSpPr/>
              <p:nvPr/>
            </p:nvCxnSpPr>
            <p:spPr>
              <a:xfrm>
                <a:off x="2121341" y="2522220"/>
                <a:ext cx="2088232" cy="120920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25 Conector recto"/>
              <p:cNvCxnSpPr>
                <a:stCxn id="6" idx="2"/>
              </p:cNvCxnSpPr>
              <p:nvPr/>
            </p:nvCxnSpPr>
            <p:spPr>
              <a:xfrm flipH="1">
                <a:off x="2121341" y="2514600"/>
                <a:ext cx="2084899" cy="12168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26 Forma libre"/>
              <p:cNvSpPr/>
              <p:nvPr/>
            </p:nvSpPr>
            <p:spPr>
              <a:xfrm>
                <a:off x="2880360" y="2522220"/>
                <a:ext cx="274320" cy="601980"/>
              </a:xfrm>
              <a:custGeom>
                <a:avLst/>
                <a:gdLst>
                  <a:gd name="connsiteX0" fmla="*/ 0 w 274320"/>
                  <a:gd name="connsiteY0" fmla="*/ 0 h 601980"/>
                  <a:gd name="connsiteX1" fmla="*/ 205740 w 274320"/>
                  <a:gd name="connsiteY1" fmla="*/ 205740 h 601980"/>
                  <a:gd name="connsiteX2" fmla="*/ 274320 w 274320"/>
                  <a:gd name="connsiteY2" fmla="*/ 601980 h 601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4320" h="601980">
                    <a:moveTo>
                      <a:pt x="0" y="0"/>
                    </a:moveTo>
                    <a:cubicBezTo>
                      <a:pt x="80010" y="52705"/>
                      <a:pt x="160020" y="105410"/>
                      <a:pt x="205740" y="205740"/>
                    </a:cubicBezTo>
                    <a:cubicBezTo>
                      <a:pt x="251460" y="306070"/>
                      <a:pt x="274320" y="601980"/>
                      <a:pt x="274320" y="60198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69" name="68 Forma libre"/>
              <p:cNvSpPr/>
              <p:nvPr/>
            </p:nvSpPr>
            <p:spPr>
              <a:xfrm flipH="1" flipV="1">
                <a:off x="3163790" y="3126824"/>
                <a:ext cx="400824" cy="604604"/>
              </a:xfrm>
              <a:custGeom>
                <a:avLst/>
                <a:gdLst>
                  <a:gd name="connsiteX0" fmla="*/ 0 w 274320"/>
                  <a:gd name="connsiteY0" fmla="*/ 0 h 601980"/>
                  <a:gd name="connsiteX1" fmla="*/ 205740 w 274320"/>
                  <a:gd name="connsiteY1" fmla="*/ 205740 h 601980"/>
                  <a:gd name="connsiteX2" fmla="*/ 274320 w 274320"/>
                  <a:gd name="connsiteY2" fmla="*/ 601980 h 601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4320" h="601980">
                    <a:moveTo>
                      <a:pt x="0" y="0"/>
                    </a:moveTo>
                    <a:cubicBezTo>
                      <a:pt x="80010" y="52705"/>
                      <a:pt x="160020" y="105410"/>
                      <a:pt x="205740" y="205740"/>
                    </a:cubicBezTo>
                    <a:cubicBezTo>
                      <a:pt x="251460" y="306070"/>
                      <a:pt x="274320" y="601980"/>
                      <a:pt x="274320" y="60198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8" name="27 Forma libre"/>
              <p:cNvSpPr/>
              <p:nvPr/>
            </p:nvSpPr>
            <p:spPr>
              <a:xfrm>
                <a:off x="2118360" y="2529840"/>
                <a:ext cx="1043940" cy="594360"/>
              </a:xfrm>
              <a:custGeom>
                <a:avLst/>
                <a:gdLst>
                  <a:gd name="connsiteX0" fmla="*/ 0 w 1043940"/>
                  <a:gd name="connsiteY0" fmla="*/ 0 h 594360"/>
                  <a:gd name="connsiteX1" fmla="*/ 480060 w 1043940"/>
                  <a:gd name="connsiteY1" fmla="*/ 396240 h 594360"/>
                  <a:gd name="connsiteX2" fmla="*/ 1043940 w 1043940"/>
                  <a:gd name="connsiteY2" fmla="*/ 594360 h 594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3940" h="594360">
                    <a:moveTo>
                      <a:pt x="0" y="0"/>
                    </a:moveTo>
                    <a:cubicBezTo>
                      <a:pt x="153035" y="148590"/>
                      <a:pt x="306070" y="297180"/>
                      <a:pt x="480060" y="396240"/>
                    </a:cubicBezTo>
                    <a:cubicBezTo>
                      <a:pt x="654050" y="495300"/>
                      <a:pt x="848995" y="544830"/>
                      <a:pt x="1043940" y="594360"/>
                    </a:cubicBezTo>
                  </a:path>
                </a:pathLst>
              </a:custGeom>
              <a:pattFill prst="ltVert">
                <a:fgClr>
                  <a:schemeClr val="tx1">
                    <a:lumMod val="75000"/>
                    <a:lumOff val="2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70" name="69 Forma libre"/>
              <p:cNvSpPr/>
              <p:nvPr/>
            </p:nvSpPr>
            <p:spPr>
              <a:xfrm flipH="1" flipV="1">
                <a:off x="3178255" y="3126824"/>
                <a:ext cx="1027985" cy="604604"/>
              </a:xfrm>
              <a:custGeom>
                <a:avLst/>
                <a:gdLst>
                  <a:gd name="connsiteX0" fmla="*/ 0 w 1043940"/>
                  <a:gd name="connsiteY0" fmla="*/ 0 h 594360"/>
                  <a:gd name="connsiteX1" fmla="*/ 480060 w 1043940"/>
                  <a:gd name="connsiteY1" fmla="*/ 396240 h 594360"/>
                  <a:gd name="connsiteX2" fmla="*/ 1043940 w 1043940"/>
                  <a:gd name="connsiteY2" fmla="*/ 594360 h 594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3940" h="594360">
                    <a:moveTo>
                      <a:pt x="0" y="0"/>
                    </a:moveTo>
                    <a:cubicBezTo>
                      <a:pt x="153035" y="148590"/>
                      <a:pt x="306070" y="297180"/>
                      <a:pt x="480060" y="396240"/>
                    </a:cubicBezTo>
                    <a:cubicBezTo>
                      <a:pt x="654050" y="495300"/>
                      <a:pt x="848995" y="544830"/>
                      <a:pt x="1043940" y="594360"/>
                    </a:cubicBezTo>
                  </a:path>
                </a:pathLst>
              </a:custGeom>
              <a:pattFill prst="ltVert">
                <a:fgClr>
                  <a:schemeClr val="tx1">
                    <a:lumMod val="75000"/>
                    <a:lumOff val="2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grpSp>
            <p:nvGrpSpPr>
              <p:cNvPr id="29" name="28 Grupo"/>
              <p:cNvGrpSpPr/>
              <p:nvPr/>
            </p:nvGrpSpPr>
            <p:grpSpPr>
              <a:xfrm rot="18304301">
                <a:off x="2074220" y="2621531"/>
                <a:ext cx="2194731" cy="995657"/>
                <a:chOff x="4729542" y="3434374"/>
                <a:chExt cx="2087880" cy="1201588"/>
              </a:xfrm>
            </p:grpSpPr>
            <p:sp>
              <p:nvSpPr>
                <p:cNvPr id="71" name="70 Forma libre"/>
                <p:cNvSpPr/>
                <p:nvPr/>
              </p:nvSpPr>
              <p:spPr>
                <a:xfrm>
                  <a:off x="4729542" y="3434374"/>
                  <a:ext cx="1043940" cy="594360"/>
                </a:xfrm>
                <a:custGeom>
                  <a:avLst/>
                  <a:gdLst>
                    <a:gd name="connsiteX0" fmla="*/ 0 w 1043940"/>
                    <a:gd name="connsiteY0" fmla="*/ 0 h 594360"/>
                    <a:gd name="connsiteX1" fmla="*/ 480060 w 1043940"/>
                    <a:gd name="connsiteY1" fmla="*/ 396240 h 594360"/>
                    <a:gd name="connsiteX2" fmla="*/ 1043940 w 1043940"/>
                    <a:gd name="connsiteY2" fmla="*/ 594360 h 594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43940" h="594360">
                      <a:moveTo>
                        <a:pt x="0" y="0"/>
                      </a:moveTo>
                      <a:cubicBezTo>
                        <a:pt x="153035" y="148590"/>
                        <a:pt x="306070" y="297180"/>
                        <a:pt x="480060" y="396240"/>
                      </a:cubicBezTo>
                      <a:cubicBezTo>
                        <a:pt x="654050" y="495300"/>
                        <a:pt x="848995" y="544830"/>
                        <a:pt x="1043940" y="594360"/>
                      </a:cubicBezTo>
                    </a:path>
                  </a:pathLst>
                </a:custGeom>
                <a:pattFill prst="ltVert">
                  <a:fgClr>
                    <a:schemeClr val="tx1">
                      <a:lumMod val="75000"/>
                      <a:lumOff val="2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72" name="71 Forma libre"/>
                <p:cNvSpPr/>
                <p:nvPr/>
              </p:nvSpPr>
              <p:spPr>
                <a:xfrm flipH="1" flipV="1">
                  <a:off x="5789437" y="4031358"/>
                  <a:ext cx="1027985" cy="604604"/>
                </a:xfrm>
                <a:custGeom>
                  <a:avLst/>
                  <a:gdLst>
                    <a:gd name="connsiteX0" fmla="*/ 0 w 1043940"/>
                    <a:gd name="connsiteY0" fmla="*/ 0 h 594360"/>
                    <a:gd name="connsiteX1" fmla="*/ 480060 w 1043940"/>
                    <a:gd name="connsiteY1" fmla="*/ 396240 h 594360"/>
                    <a:gd name="connsiteX2" fmla="*/ 1043940 w 1043940"/>
                    <a:gd name="connsiteY2" fmla="*/ 594360 h 594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43940" h="594360">
                      <a:moveTo>
                        <a:pt x="0" y="0"/>
                      </a:moveTo>
                      <a:cubicBezTo>
                        <a:pt x="153035" y="148590"/>
                        <a:pt x="306070" y="297180"/>
                        <a:pt x="480060" y="396240"/>
                      </a:cubicBezTo>
                      <a:cubicBezTo>
                        <a:pt x="654050" y="495300"/>
                        <a:pt x="848995" y="544830"/>
                        <a:pt x="1043940" y="594360"/>
                      </a:cubicBezTo>
                    </a:path>
                  </a:pathLst>
                </a:custGeom>
                <a:pattFill prst="ltVert">
                  <a:fgClr>
                    <a:schemeClr val="tx1">
                      <a:lumMod val="75000"/>
                      <a:lumOff val="2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</p:grpSp>
          <p:grpSp>
            <p:nvGrpSpPr>
              <p:cNvPr id="31" name="30 Grupo"/>
              <p:cNvGrpSpPr/>
              <p:nvPr/>
            </p:nvGrpSpPr>
            <p:grpSpPr>
              <a:xfrm rot="5400000">
                <a:off x="3062927" y="2066335"/>
                <a:ext cx="205061" cy="2088230"/>
                <a:chOff x="5845759" y="3439537"/>
                <a:chExt cx="265511" cy="1539087"/>
              </a:xfrm>
            </p:grpSpPr>
            <p:sp>
              <p:nvSpPr>
                <p:cNvPr id="74" name="73 Forma libre"/>
                <p:cNvSpPr/>
                <p:nvPr/>
              </p:nvSpPr>
              <p:spPr>
                <a:xfrm>
                  <a:off x="5845759" y="3439537"/>
                  <a:ext cx="147254" cy="758458"/>
                </a:xfrm>
                <a:custGeom>
                  <a:avLst/>
                  <a:gdLst>
                    <a:gd name="connsiteX0" fmla="*/ 0 w 274320"/>
                    <a:gd name="connsiteY0" fmla="*/ 0 h 601980"/>
                    <a:gd name="connsiteX1" fmla="*/ 205740 w 274320"/>
                    <a:gd name="connsiteY1" fmla="*/ 205740 h 601980"/>
                    <a:gd name="connsiteX2" fmla="*/ 274320 w 274320"/>
                    <a:gd name="connsiteY2" fmla="*/ 601980 h 601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4320" h="601980">
                      <a:moveTo>
                        <a:pt x="0" y="0"/>
                      </a:moveTo>
                      <a:cubicBezTo>
                        <a:pt x="80010" y="52705"/>
                        <a:pt x="160020" y="105410"/>
                        <a:pt x="205740" y="205740"/>
                      </a:cubicBezTo>
                      <a:cubicBezTo>
                        <a:pt x="251460" y="306070"/>
                        <a:pt x="274320" y="601980"/>
                        <a:pt x="274320" y="60198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75" name="74 Forma libre"/>
                <p:cNvSpPr/>
                <p:nvPr/>
              </p:nvSpPr>
              <p:spPr>
                <a:xfrm flipH="1" flipV="1">
                  <a:off x="5991389" y="4197995"/>
                  <a:ext cx="119881" cy="780629"/>
                </a:xfrm>
                <a:custGeom>
                  <a:avLst/>
                  <a:gdLst>
                    <a:gd name="connsiteX0" fmla="*/ 0 w 274320"/>
                    <a:gd name="connsiteY0" fmla="*/ 0 h 601980"/>
                    <a:gd name="connsiteX1" fmla="*/ 205740 w 274320"/>
                    <a:gd name="connsiteY1" fmla="*/ 205740 h 601980"/>
                    <a:gd name="connsiteX2" fmla="*/ 274320 w 274320"/>
                    <a:gd name="connsiteY2" fmla="*/ 601980 h 601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4320" h="601980">
                      <a:moveTo>
                        <a:pt x="0" y="0"/>
                      </a:moveTo>
                      <a:cubicBezTo>
                        <a:pt x="80010" y="52705"/>
                        <a:pt x="160020" y="105410"/>
                        <a:pt x="205740" y="205740"/>
                      </a:cubicBezTo>
                      <a:cubicBezTo>
                        <a:pt x="251460" y="306070"/>
                        <a:pt x="274320" y="601980"/>
                        <a:pt x="274320" y="60198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01583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2" grpId="0"/>
      <p:bldP spid="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934" y="2612273"/>
            <a:ext cx="3029373" cy="208626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u="sng" dirty="0" smtClean="0">
                <a:effectLst/>
              </a:rPr>
              <a:t>TORSION</a:t>
            </a:r>
            <a:endParaRPr lang="es-AR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724760" y="6513480"/>
            <a:ext cx="2895600" cy="301800"/>
          </a:xfrm>
        </p:spPr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p:sp>
        <p:nvSpPr>
          <p:cNvPr id="22" name="2 Marcador de contenido"/>
          <p:cNvSpPr txBox="1">
            <a:spLocks/>
          </p:cNvSpPr>
          <p:nvPr/>
        </p:nvSpPr>
        <p:spPr>
          <a:xfrm>
            <a:off x="1530934" y="1254939"/>
            <a:ext cx="7498080" cy="530979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r>
              <a:rPr lang="es-AR" sz="2400" b="1" dirty="0" smtClean="0"/>
              <a:t>SECCIONES </a:t>
            </a:r>
            <a:r>
              <a:rPr lang="es-AR" sz="2400" b="1" dirty="0" smtClean="0"/>
              <a:t>PAREDES DELGADAS ABIERTAS</a:t>
            </a:r>
            <a:endParaRPr lang="es-AR" sz="2400" b="1" dirty="0" smtClean="0"/>
          </a:p>
          <a:p>
            <a:pPr marL="288000" indent="0">
              <a:buFont typeface="Wingdings 2"/>
              <a:buNone/>
            </a:pPr>
            <a:endParaRPr lang="es-AR" sz="2400" b="1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1259632" y="1785918"/>
            <a:ext cx="7498080" cy="923002"/>
          </a:xfrm>
        </p:spPr>
        <p:txBody>
          <a:bodyPr>
            <a:normAutofit/>
          </a:bodyPr>
          <a:lstStyle/>
          <a:p>
            <a:r>
              <a:rPr lang="es-AR" sz="2000" dirty="0" smtClean="0"/>
              <a:t>Hipótesis de Coulomb </a:t>
            </a:r>
            <a:r>
              <a:rPr lang="es-AR" sz="2000" b="1" dirty="0" smtClean="0">
                <a:solidFill>
                  <a:srgbClr val="FF0000"/>
                </a:solidFill>
              </a:rPr>
              <a:t>NO</a:t>
            </a:r>
            <a:r>
              <a:rPr lang="es-AR" sz="2000" dirty="0" smtClean="0"/>
              <a:t> es válida.</a:t>
            </a:r>
          </a:p>
          <a:p>
            <a:r>
              <a:rPr lang="es-AR" sz="2000" dirty="0" smtClean="0"/>
              <a:t>Secciones de la barra alabean </a:t>
            </a:r>
            <a:r>
              <a:rPr lang="es-AR" sz="2000" dirty="0" smtClean="0">
                <a:sym typeface="Symbol"/>
              </a:rPr>
              <a:t> Varía la distribución de tensiones.</a:t>
            </a:r>
            <a:r>
              <a:rPr lang="es-AR" sz="2000" dirty="0" smtClean="0"/>
              <a:t> </a:t>
            </a:r>
          </a:p>
          <a:p>
            <a:pPr marL="82296" indent="0">
              <a:buNone/>
            </a:pPr>
            <a:endParaRPr lang="es-AR" sz="2000" dirty="0" smtClean="0"/>
          </a:p>
          <a:p>
            <a:endParaRPr lang="es-AR" sz="2000" dirty="0"/>
          </a:p>
        </p:txBody>
      </p:sp>
      <p:sp>
        <p:nvSpPr>
          <p:cNvPr id="24" name="3 Marcador de contenido"/>
          <p:cNvSpPr txBox="1">
            <a:spLocks/>
          </p:cNvSpPr>
          <p:nvPr/>
        </p:nvSpPr>
        <p:spPr>
          <a:xfrm>
            <a:off x="1237037" y="2600372"/>
            <a:ext cx="4605494" cy="19807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AR" sz="2000" dirty="0" smtClean="0"/>
              <a:t>Con el uso de analogía de la membrana se establece con gran exactitud que la distribución de tensiones se da dentro de la pared del perfil</a:t>
            </a:r>
          </a:p>
          <a:p>
            <a:r>
              <a:rPr lang="es-AR" sz="2000" dirty="0" smtClean="0"/>
              <a:t>Para hallar los </a:t>
            </a:r>
            <a:r>
              <a:rPr lang="es-AR" sz="2000" dirty="0" smtClean="0">
                <a:latin typeface="Symbol" panose="05050102010706020507" pitchFamily="18" charset="2"/>
              </a:rPr>
              <a:t>t</a:t>
            </a:r>
            <a:r>
              <a:rPr lang="es-AR" sz="2000" dirty="0" smtClean="0"/>
              <a:t>, se puede considerar el perfil como recto </a:t>
            </a:r>
            <a:endParaRPr lang="es-AR" sz="2000" dirty="0" smtClean="0"/>
          </a:p>
          <a:p>
            <a:endParaRPr lang="es-AR" sz="2000" dirty="0" smtClean="0"/>
          </a:p>
          <a:p>
            <a:endParaRPr lang="es-AR" sz="2000" dirty="0"/>
          </a:p>
        </p:txBody>
      </p:sp>
      <p:sp>
        <p:nvSpPr>
          <p:cNvPr id="6" name="Flecha derecha 5"/>
          <p:cNvSpPr/>
          <p:nvPr/>
        </p:nvSpPr>
        <p:spPr>
          <a:xfrm rot="5400000">
            <a:off x="2982823" y="4438940"/>
            <a:ext cx="432048" cy="284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uadroTexto 9"/>
              <p:cNvSpPr txBox="1"/>
              <p:nvPr/>
            </p:nvSpPr>
            <p:spPr>
              <a:xfrm>
                <a:off x="1763687" y="5013176"/>
                <a:ext cx="701661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 smtClean="0"/>
                  <a:t>Aplicamos la fórmula de sección rectangular con relación de lados grande</a:t>
                </a:r>
              </a:p>
              <a:p>
                <a:endParaRPr lang="es-MX" dirty="0"/>
              </a:p>
              <a:p>
                <a:r>
                  <a:rPr lang="es-MX" dirty="0" smtClean="0"/>
                  <a:t>Para k </a:t>
                </a:r>
                <a14:m>
                  <m:oMath xmlns:m="http://schemas.openxmlformats.org/officeDocument/2006/math">
                    <m:r>
                      <a:rPr lang="es-MX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  <m:r>
                      <a:rPr lang="es-MX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 smtClean="0">
                    <a:latin typeface="Symbol" panose="05050102010706020507" pitchFamily="18" charset="2"/>
                  </a:rPr>
                  <a:t>a=3 b=3 </a:t>
                </a:r>
                <a:endParaRPr lang="en-US" dirty="0"/>
              </a:p>
            </p:txBody>
          </p:sp>
        </mc:Choice>
        <mc:Fallback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7" y="5013176"/>
                <a:ext cx="7016619" cy="923330"/>
              </a:xfrm>
              <a:prstGeom prst="rect">
                <a:avLst/>
              </a:prstGeom>
              <a:blipFill>
                <a:blip r:embed="rId3"/>
                <a:stretch>
                  <a:fillRect l="-695" t="-3289" r="-174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4 CuadroTexto"/>
              <p:cNvSpPr txBox="1"/>
              <p:nvPr/>
            </p:nvSpPr>
            <p:spPr>
              <a:xfrm>
                <a:off x="4283968" y="5421547"/>
                <a:ext cx="1944216" cy="627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s-AR" b="0" i="1" smtClean="0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lang="es-AR" b="0" i="1" smtClean="0">
                          <a:latin typeface="Cambria Math"/>
                        </a:rPr>
                        <m:t>=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/>
                              <a:ea typeface="Cambria Math"/>
                            </a:rPr>
                            <m:t>𝑀𝑡</m:t>
                          </m:r>
                        </m:num>
                        <m:den>
                          <m:r>
                            <a:rPr lang="es-MX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𝑠</m:t>
                          </m:r>
                          <m:r>
                            <a:rPr lang="es-AR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MX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>
          <p:sp>
            <p:nvSpPr>
              <p:cNvPr id="14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5421547"/>
                <a:ext cx="1944216" cy="6277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52 CuadroTexto"/>
              <p:cNvSpPr txBox="1"/>
              <p:nvPr/>
            </p:nvSpPr>
            <p:spPr>
              <a:xfrm>
                <a:off x="6228344" y="5421547"/>
                <a:ext cx="1944216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i="1" smtClean="0">
                          <a:latin typeface="Cambria Math"/>
                          <a:sym typeface="Symbol"/>
                        </a:rPr>
                        <m:t></m:t>
                      </m:r>
                      <m:r>
                        <a:rPr lang="es-AR" b="0" i="1" smtClean="0">
                          <a:latin typeface="Cambria Math"/>
                        </a:rPr>
                        <m:t>=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/>
                              <a:ea typeface="Cambria Math"/>
                            </a:rPr>
                            <m:t>𝑀𝑡</m:t>
                          </m:r>
                        </m:num>
                        <m:den>
                          <m:r>
                            <a:rPr lang="es-AR" b="0" i="1" smtClean="0">
                              <a:latin typeface="Cambria Math"/>
                              <a:ea typeface="Cambria Math"/>
                            </a:rPr>
                            <m:t>𝐺</m:t>
                          </m:r>
                          <m:r>
                            <a:rPr lang="es-AR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𝑠</m:t>
                          </m:r>
                          <m:r>
                            <a:rPr lang="es-AR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>
          <p:sp>
            <p:nvSpPr>
              <p:cNvPr id="15" name="5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344" y="5421547"/>
                <a:ext cx="1944216" cy="6109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uadroTexto 15"/>
          <p:cNvSpPr txBox="1"/>
          <p:nvPr/>
        </p:nvSpPr>
        <p:spPr>
          <a:xfrm>
            <a:off x="1763687" y="6032483"/>
            <a:ext cx="7016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e= espesor del perfil</a:t>
            </a:r>
          </a:p>
          <a:p>
            <a:r>
              <a:rPr lang="es-MX" dirty="0" smtClean="0"/>
              <a:t>s= longitud del contorno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uadroTexto 11"/>
              <p:cNvSpPr txBox="1"/>
              <p:nvPr/>
            </p:nvSpPr>
            <p:spPr>
              <a:xfrm>
                <a:off x="1423059" y="1773164"/>
                <a:ext cx="7666034" cy="496642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MX" dirty="0" smtClean="0"/>
                  <a:t>Para Perfiles de Paredes Delgadas Compuestos: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s-MX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𝑀𝑡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num>
                      <m:den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den>
                    </m:f>
                    <m:r>
                      <a:rPr lang="es-MX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+</a:t>
                </a:r>
                <a14:m>
                  <m:oMath xmlns:m="http://schemas.openxmlformats.org/officeDocument/2006/math">
                    <m:r>
                      <a:rPr lang="es-MX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s-MX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+……+</a:t>
                </a:r>
                <a:r>
                  <a:rPr lang="en-US" dirty="0" err="1" smtClean="0"/>
                  <a:t>sn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s-MX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s-MX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𝑀𝑡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∗3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num>
                      <m:den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s-MX" b="0" i="1" dirty="0" smtClean="0">
                                <a:latin typeface="Cambria Math" panose="02040503050406030204" pitchFamily="18" charset="0"/>
                              </a:rPr>
                              <m:t>𝑠𝑖</m:t>
                            </m:r>
                            <m:sSup>
                              <m:sSupPr>
                                <m:ctrlPr>
                                  <a:rPr lang="es-MX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MX" b="0" i="1" dirty="0" smtClean="0">
                                    <a:latin typeface="Cambria Math" panose="02040503050406030204" pitchFamily="18" charset="0"/>
                                  </a:rPr>
                                  <m:t>𝑒𝑖</m:t>
                                </m:r>
                              </m:e>
                              <m:sup>
                                <m:r>
                                  <a:rPr lang="es-MX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s-MX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MX" dirty="0" smtClean="0"/>
                  <a:t>Las Tensiones máximas aparecen en tramos de mayor espesor.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s-MX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MX" dirty="0" smtClean="0"/>
                  <a:t>Para un tramo i valen las formulas: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s-AR" i="1">
                          <a:latin typeface="Cambria Math"/>
                        </a:rPr>
                        <m:t>=</m:t>
                      </m:r>
                      <m:r>
                        <a:rPr lang="es-MX" i="1"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/>
                              <a:ea typeface="Cambria Math"/>
                            </a:rPr>
                            <m:t>𝑀𝑡</m:t>
                          </m:r>
                        </m:num>
                        <m:den>
                          <m:r>
                            <a:rPr lang="es-MX" i="1">
                              <a:latin typeface="Cambria Math" panose="02040503050406030204" pitchFamily="18" charset="0"/>
                              <a:ea typeface="Cambria Math"/>
                            </a:rPr>
                            <m:t>𝑠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𝑖</m:t>
                          </m:r>
                          <m:r>
                            <a:rPr lang="es-AR" i="1">
                              <a:latin typeface="Cambria Math"/>
                              <a:ea typeface="Cambria Math"/>
                            </a:rPr>
                            <m:t>.</m:t>
                          </m:r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MX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𝑒</m:t>
                              </m:r>
                              <m:r>
                                <a:rPr lang="es-MX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s-AR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MX" b="0" i="1" smtClean="0">
                          <a:latin typeface="Cambria Math" panose="02040503050406030204" pitchFamily="18" charset="0"/>
                          <a:ea typeface="Cambria Math"/>
                        </a:rPr>
                        <m:t>   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sym typeface="Symbol"/>
                        </a:rPr>
                        <m:t>𝑖</m:t>
                      </m:r>
                      <m:r>
                        <a:rPr lang="es-AR" i="1">
                          <a:latin typeface="Cambria Math"/>
                        </a:rPr>
                        <m:t>=</m:t>
                      </m:r>
                      <m:r>
                        <a:rPr lang="es-MX" i="1"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/>
                              <a:ea typeface="Cambria Math"/>
                            </a:rPr>
                            <m:t>𝑀𝑡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𝑙</m:t>
                          </m:r>
                        </m:num>
                        <m:den>
                          <m:r>
                            <a:rPr lang="es-AR" i="1">
                              <a:latin typeface="Cambria Math"/>
                              <a:ea typeface="Cambria Math"/>
                            </a:rPr>
                            <m:t>𝐺</m:t>
                          </m:r>
                          <m:r>
                            <a:rPr lang="es-AR" i="1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s-MX" i="1">
                              <a:latin typeface="Cambria Math" panose="02040503050406030204" pitchFamily="18" charset="0"/>
                              <a:ea typeface="Cambria Math"/>
                            </a:rPr>
                            <m:t>𝑠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𝑖</m:t>
                          </m:r>
                          <m:r>
                            <a:rPr lang="es-AR" i="1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s-MX" i="1">
                              <a:latin typeface="Cambria Math" panose="02040503050406030204" pitchFamily="18" charset="0"/>
                              <a:ea typeface="Cambria Math"/>
                            </a:rPr>
                            <m:t>𝑒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s-MX" dirty="0" smtClean="0"/>
              </a:p>
              <a:p>
                <a:endParaRPr lang="es-MX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𝑚𝑎𝑥</m:t>
                          </m:r>
                        </m:sub>
                      </m:sSub>
                      <m:r>
                        <a:rPr lang="es-AR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MX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𝑒𝑚𝑎𝑥</m:t>
                          </m:r>
                        </m:num>
                        <m:den>
                          <m:r>
                            <a:rPr lang="es-MX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𝑙</m:t>
                          </m:r>
                          <m:r>
                            <a:rPr lang="es-AR" i="1" smtClean="0"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s-MX" dirty="0" smtClean="0"/>
              </a:p>
              <a:p>
                <a:endParaRPr lang="es-MX" dirty="0"/>
              </a:p>
              <a:p>
                <a:endParaRPr lang="es-MX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059" y="1773164"/>
                <a:ext cx="7666034" cy="4966424"/>
              </a:xfrm>
              <a:prstGeom prst="rect">
                <a:avLst/>
              </a:prstGeom>
              <a:blipFill>
                <a:blip r:embed="rId6"/>
                <a:stretch>
                  <a:fillRect l="-477" t="-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990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16772" y="1126788"/>
            <a:ext cx="7498080" cy="1942172"/>
          </a:xfrm>
          <a:ln w="254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>
            <a:normAutofit/>
          </a:bodyPr>
          <a:lstStyle/>
          <a:p>
            <a:pPr marL="402336" lvl="1" indent="0">
              <a:buNone/>
            </a:pPr>
            <a:endParaRPr lang="es-AR" sz="2000" dirty="0" smtClean="0"/>
          </a:p>
          <a:p>
            <a:pPr marL="402336" lvl="1" indent="0">
              <a:buNone/>
            </a:pPr>
            <a:endParaRPr lang="es-AR" sz="1600" b="1" dirty="0" smtClean="0"/>
          </a:p>
          <a:p>
            <a:pPr marL="402336" lvl="1" indent="0">
              <a:buNone/>
            </a:pPr>
            <a:endParaRPr lang="es-AR" sz="1600" b="1" dirty="0"/>
          </a:p>
          <a:p>
            <a:pPr marL="402336" lvl="1" indent="0">
              <a:buNone/>
            </a:pPr>
            <a:endParaRPr lang="es-AR" sz="1600" b="1" dirty="0" smtClean="0"/>
          </a:p>
          <a:p>
            <a:pPr marL="402336" lvl="1" indent="0">
              <a:buNone/>
            </a:pPr>
            <a:endParaRPr lang="es-AR" sz="1600" b="1" dirty="0" smtClean="0"/>
          </a:p>
          <a:p>
            <a:pPr marL="402336" lvl="1" indent="0">
              <a:buNone/>
            </a:pPr>
            <a:endParaRPr lang="es-AR" sz="1600" b="1" dirty="0"/>
          </a:p>
          <a:p>
            <a:pPr marL="402336" lvl="1" indent="0">
              <a:buNone/>
            </a:pPr>
            <a:endParaRPr lang="es-AR" sz="1600" b="1" dirty="0" smtClean="0"/>
          </a:p>
          <a:p>
            <a:pPr marL="402336" lvl="1" indent="0">
              <a:buNone/>
            </a:pPr>
            <a:endParaRPr lang="es-AR" sz="1600" b="1" dirty="0"/>
          </a:p>
          <a:p>
            <a:pPr marL="402336" lvl="1" indent="0">
              <a:buNone/>
            </a:pPr>
            <a:endParaRPr lang="es-AR" sz="1600" b="1" dirty="0" smtClean="0"/>
          </a:p>
          <a:p>
            <a:pPr marL="402336" lvl="1" indent="0">
              <a:buNone/>
            </a:pPr>
            <a:endParaRPr lang="es-AR" sz="1600" b="1" dirty="0" smtClean="0"/>
          </a:p>
          <a:p>
            <a:pPr marL="402336" lvl="1" indent="0">
              <a:buNone/>
            </a:pPr>
            <a:endParaRPr lang="es-AR" sz="1600" b="1" dirty="0"/>
          </a:p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/>
          </a:p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/>
          </a:p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/>
          </a:p>
          <a:p>
            <a:pPr marL="82296" indent="0">
              <a:buNone/>
            </a:pPr>
            <a:endParaRPr lang="es-AR" sz="2000" b="1" dirty="0" smtClean="0"/>
          </a:p>
          <a:p>
            <a:pPr marL="288000" indent="0">
              <a:buNone/>
            </a:pPr>
            <a:endParaRPr lang="es-AR" sz="2000" b="1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b="1" u="sng" dirty="0" smtClean="0">
                <a:effectLst/>
              </a:rPr>
              <a:t>TORSION</a:t>
            </a:r>
            <a:endParaRPr lang="es-AR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724760" y="6513480"/>
            <a:ext cx="2895600" cy="301800"/>
          </a:xfrm>
        </p:spPr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p:sp>
        <p:nvSpPr>
          <p:cNvPr id="5" name="4 CuadroTexto"/>
          <p:cNvSpPr txBox="1"/>
          <p:nvPr/>
        </p:nvSpPr>
        <p:spPr>
          <a:xfrm>
            <a:off x="1208624" y="1268760"/>
            <a:ext cx="3075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Trazar los diagramas: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AR" dirty="0" smtClean="0"/>
              <a:t>Momento </a:t>
            </a:r>
            <a:r>
              <a:rPr lang="es-AR" dirty="0" err="1" smtClean="0"/>
              <a:t>Torsor</a:t>
            </a:r>
            <a:r>
              <a:rPr lang="es-AR" dirty="0" smtClean="0"/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AR" dirty="0" smtClean="0"/>
              <a:t>Tensiones,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AR" dirty="0" smtClean="0"/>
              <a:t>Giro específico de torsión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AR" dirty="0" smtClean="0"/>
              <a:t>Giro de torsión.</a:t>
            </a:r>
          </a:p>
        </p:txBody>
      </p:sp>
      <p:grpSp>
        <p:nvGrpSpPr>
          <p:cNvPr id="9" name="8 Grupo"/>
          <p:cNvGrpSpPr/>
          <p:nvPr/>
        </p:nvGrpSpPr>
        <p:grpSpPr>
          <a:xfrm>
            <a:off x="4632366" y="1484783"/>
            <a:ext cx="3398810" cy="655321"/>
            <a:chOff x="4632366" y="1484783"/>
            <a:chExt cx="3398810" cy="655321"/>
          </a:xfrm>
        </p:grpSpPr>
        <p:grpSp>
          <p:nvGrpSpPr>
            <p:cNvPr id="48" name="47 Grupo"/>
            <p:cNvGrpSpPr/>
            <p:nvPr/>
          </p:nvGrpSpPr>
          <p:grpSpPr>
            <a:xfrm rot="5400000">
              <a:off x="5860315" y="256835"/>
              <a:ext cx="655320" cy="3111217"/>
              <a:chOff x="4716016" y="2528926"/>
              <a:chExt cx="1080120" cy="3924410"/>
            </a:xfrm>
          </p:grpSpPr>
          <p:grpSp>
            <p:nvGrpSpPr>
              <p:cNvPr id="49" name="48 Grupo"/>
              <p:cNvGrpSpPr/>
              <p:nvPr/>
            </p:nvGrpSpPr>
            <p:grpSpPr>
              <a:xfrm>
                <a:off x="4716016" y="6309320"/>
                <a:ext cx="1080120" cy="144016"/>
                <a:chOff x="4716016" y="6309320"/>
                <a:chExt cx="1080120" cy="144016"/>
              </a:xfrm>
            </p:grpSpPr>
            <p:sp>
              <p:nvSpPr>
                <p:cNvPr id="55" name="54 Rectángulo"/>
                <p:cNvSpPr/>
                <p:nvPr/>
              </p:nvSpPr>
              <p:spPr>
                <a:xfrm>
                  <a:off x="4716016" y="6309320"/>
                  <a:ext cx="1080120" cy="144016"/>
                </a:xfrm>
                <a:prstGeom prst="rect">
                  <a:avLst/>
                </a:prstGeom>
                <a:pattFill prst="wdUpDiag">
                  <a:fgClr>
                    <a:schemeClr val="accent1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cxnSp>
              <p:nvCxnSpPr>
                <p:cNvPr id="56" name="55 Conector recto"/>
                <p:cNvCxnSpPr/>
                <p:nvPr/>
              </p:nvCxnSpPr>
              <p:spPr>
                <a:xfrm>
                  <a:off x="4716016" y="6309320"/>
                  <a:ext cx="108012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4" name="53 Conector recto"/>
              <p:cNvCxnSpPr/>
              <p:nvPr/>
            </p:nvCxnSpPr>
            <p:spPr>
              <a:xfrm rot="16200000">
                <a:off x="3365879" y="4419123"/>
                <a:ext cx="3780394" cy="0"/>
              </a:xfrm>
              <a:prstGeom prst="line">
                <a:avLst/>
              </a:prstGeom>
              <a:ln w="12700"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3 Rectángulo"/>
            <p:cNvSpPr/>
            <p:nvPr/>
          </p:nvSpPr>
          <p:spPr>
            <a:xfrm>
              <a:off x="4770928" y="1714953"/>
              <a:ext cx="1527992" cy="1949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58" name="57 Grupo"/>
            <p:cNvGrpSpPr/>
            <p:nvPr/>
          </p:nvGrpSpPr>
          <p:grpSpPr>
            <a:xfrm rot="16200000">
              <a:off x="6047772" y="156699"/>
              <a:ext cx="655320" cy="3311488"/>
              <a:chOff x="4716016" y="2528926"/>
              <a:chExt cx="1080120" cy="3924410"/>
            </a:xfrm>
          </p:grpSpPr>
          <p:grpSp>
            <p:nvGrpSpPr>
              <p:cNvPr id="59" name="58 Grupo"/>
              <p:cNvGrpSpPr/>
              <p:nvPr/>
            </p:nvGrpSpPr>
            <p:grpSpPr>
              <a:xfrm>
                <a:off x="4716016" y="6309320"/>
                <a:ext cx="1080120" cy="144016"/>
                <a:chOff x="4716016" y="6309320"/>
                <a:chExt cx="1080120" cy="144016"/>
              </a:xfrm>
            </p:grpSpPr>
            <p:sp>
              <p:nvSpPr>
                <p:cNvPr id="61" name="60 Rectángulo"/>
                <p:cNvSpPr/>
                <p:nvPr/>
              </p:nvSpPr>
              <p:spPr>
                <a:xfrm>
                  <a:off x="4716016" y="6309320"/>
                  <a:ext cx="1080120" cy="144016"/>
                </a:xfrm>
                <a:prstGeom prst="rect">
                  <a:avLst/>
                </a:prstGeom>
                <a:pattFill prst="wdUpDiag">
                  <a:fgClr>
                    <a:schemeClr val="accent1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cxnSp>
              <p:nvCxnSpPr>
                <p:cNvPr id="62" name="61 Conector recto"/>
                <p:cNvCxnSpPr/>
                <p:nvPr/>
              </p:nvCxnSpPr>
              <p:spPr>
                <a:xfrm>
                  <a:off x="4716016" y="6309320"/>
                  <a:ext cx="108012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0" name="59 Conector recto"/>
              <p:cNvCxnSpPr/>
              <p:nvPr/>
            </p:nvCxnSpPr>
            <p:spPr>
              <a:xfrm rot="16200000">
                <a:off x="3365879" y="4419123"/>
                <a:ext cx="3780394" cy="0"/>
              </a:xfrm>
              <a:prstGeom prst="line">
                <a:avLst/>
              </a:prstGeom>
              <a:ln w="12700"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62 Rectángulo"/>
            <p:cNvSpPr/>
            <p:nvPr/>
          </p:nvSpPr>
          <p:spPr>
            <a:xfrm>
              <a:off x="6298920" y="1556792"/>
              <a:ext cx="1606788" cy="5113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cxnSp>
        <p:nvCxnSpPr>
          <p:cNvPr id="64" name="63 Conector recto de flecha"/>
          <p:cNvCxnSpPr/>
          <p:nvPr/>
        </p:nvCxnSpPr>
        <p:spPr>
          <a:xfrm flipH="1">
            <a:off x="5705872" y="1805303"/>
            <a:ext cx="57723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 de flecha"/>
          <p:cNvCxnSpPr/>
          <p:nvPr/>
        </p:nvCxnSpPr>
        <p:spPr>
          <a:xfrm flipH="1">
            <a:off x="5557644" y="1805303"/>
            <a:ext cx="57723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65 CuadroTexto"/>
          <p:cNvSpPr txBox="1"/>
          <p:nvPr/>
        </p:nvSpPr>
        <p:spPr>
          <a:xfrm>
            <a:off x="5665584" y="1199218"/>
            <a:ext cx="1073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ym typeface="Symbol"/>
              </a:rPr>
              <a:t>Mt=1tm</a:t>
            </a:r>
            <a:endParaRPr lang="es-AR" sz="1600" dirty="0"/>
          </a:p>
        </p:txBody>
      </p:sp>
      <p:sp>
        <p:nvSpPr>
          <p:cNvPr id="67" name="66 CuadroTexto"/>
          <p:cNvSpPr txBox="1"/>
          <p:nvPr/>
        </p:nvSpPr>
        <p:spPr>
          <a:xfrm>
            <a:off x="4776271" y="2068096"/>
            <a:ext cx="1562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ym typeface="Symbol"/>
              </a:rPr>
              <a:t>D1=0,5.D2</a:t>
            </a:r>
          </a:p>
          <a:p>
            <a:r>
              <a:rPr lang="es-AR" sz="1600" dirty="0" smtClean="0">
                <a:sym typeface="Symbol"/>
              </a:rPr>
              <a:t>L1=L2</a:t>
            </a:r>
            <a:endParaRPr lang="es-AR" sz="1600" dirty="0"/>
          </a:p>
        </p:txBody>
      </p:sp>
      <p:sp>
        <p:nvSpPr>
          <p:cNvPr id="71" name="70 CuadroTexto"/>
          <p:cNvSpPr txBox="1"/>
          <p:nvPr/>
        </p:nvSpPr>
        <p:spPr>
          <a:xfrm>
            <a:off x="6468430" y="2074446"/>
            <a:ext cx="479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ym typeface="Symbol"/>
              </a:rPr>
              <a:t>D2</a:t>
            </a:r>
            <a:endParaRPr lang="es-AR" sz="1600" dirty="0"/>
          </a:p>
        </p:txBody>
      </p:sp>
      <p:sp>
        <p:nvSpPr>
          <p:cNvPr id="74" name="73 CuadroTexto"/>
          <p:cNvSpPr txBox="1"/>
          <p:nvPr/>
        </p:nvSpPr>
        <p:spPr>
          <a:xfrm>
            <a:off x="6832588" y="1050658"/>
            <a:ext cx="1073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ym typeface="Symbol"/>
              </a:rPr>
              <a:t>F24</a:t>
            </a:r>
            <a:endParaRPr lang="es-A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74 CuadroTexto"/>
              <p:cNvSpPr txBox="1"/>
              <p:nvPr/>
            </p:nvSpPr>
            <p:spPr>
              <a:xfrm>
                <a:off x="1343512" y="2969068"/>
                <a:ext cx="3075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smtClean="0"/>
                  <a:t>1. Ecuaciones </a:t>
                </a:r>
                <a:r>
                  <a:rPr lang="es-AR" dirty="0" err="1" smtClean="0"/>
                  <a:t>Estatica</a:t>
                </a:r>
                <a:r>
                  <a:rPr lang="es-AR" dirty="0" smtClean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s-AR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s-AR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s-AR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s-AR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s-AR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s-AR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s-AR" dirty="0" smtClean="0"/>
              </a:p>
            </p:txBody>
          </p:sp>
        </mc:Choice>
        <mc:Fallback xmlns="">
          <p:sp>
            <p:nvSpPr>
              <p:cNvPr id="75" name="7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512" y="2969068"/>
                <a:ext cx="3075344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1584" t="-471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75 CuadroTexto"/>
              <p:cNvSpPr txBox="1"/>
              <p:nvPr/>
            </p:nvSpPr>
            <p:spPr>
              <a:xfrm>
                <a:off x="1257148" y="3746907"/>
                <a:ext cx="3075344" cy="1833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smtClean="0"/>
                  <a:t>1. </a:t>
                </a:r>
                <a:r>
                  <a:rPr lang="es-AR" dirty="0" err="1" smtClean="0"/>
                  <a:t>Ecuacion</a:t>
                </a:r>
                <a:r>
                  <a:rPr lang="es-AR" dirty="0" smtClean="0"/>
                  <a:t> de Compatibilidad: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/>
                              <a:sym typeface="Symbol"/>
                            </a:rPr>
                            <m:t></m:t>
                          </m:r>
                        </m:e>
                        <m:sub>
                          <m:r>
                            <a:rPr lang="es-AR" b="0" i="1" smtClean="0">
                              <a:latin typeface="Cambria Math"/>
                            </a:rPr>
                            <m:t>𝐴𝐵</m:t>
                          </m:r>
                        </m:sub>
                      </m:sSub>
                      <m:r>
                        <a:rPr lang="es-AR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s-A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/>
                              <a:sym typeface="Symbol"/>
                            </a:rPr>
                            <m:t></m:t>
                          </m:r>
                        </m:e>
                        <m:sub>
                          <m:r>
                            <a:rPr lang="es-AR" i="1">
                              <a:latin typeface="Cambria Math"/>
                            </a:rPr>
                            <m:t>𝐴</m:t>
                          </m:r>
                          <m:r>
                            <a:rPr lang="es-AR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s-AR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/>
                              <a:sym typeface="Symbol"/>
                            </a:rPr>
                            <m:t></m:t>
                          </m:r>
                        </m:e>
                        <m:sub>
                          <m:r>
                            <a:rPr lang="es-AR" b="0" i="1" smtClean="0">
                              <a:latin typeface="Cambria Math"/>
                            </a:rPr>
                            <m:t>𝐶𝐵</m:t>
                          </m:r>
                        </m:sub>
                      </m:sSub>
                      <m:r>
                        <a:rPr lang="es-AR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s-AR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s-A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A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s-AR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es-AR" b="0" i="1" smtClean="0">
                            <a:latin typeface="Cambria Math"/>
                          </a:rPr>
                          <m:t>.</m:t>
                        </m:r>
                        <m:r>
                          <a:rPr lang="es-AR" b="0" i="1" smtClean="0">
                            <a:latin typeface="Cambria Math"/>
                          </a:rPr>
                          <m:t>𝐿</m:t>
                        </m:r>
                      </m:num>
                      <m:den>
                        <m:r>
                          <a:rPr lang="es-AR" b="0" i="1" smtClean="0">
                            <a:latin typeface="Cambria Math"/>
                          </a:rPr>
                          <m:t>𝐺</m:t>
                        </m:r>
                        <m:r>
                          <a:rPr lang="es-AR" b="0" i="1" smtClean="0">
                            <a:latin typeface="Cambria Math"/>
                          </a:rPr>
                          <m:t>.</m:t>
                        </m:r>
                        <m:sSub>
                          <m:sSubPr>
                            <m:ctrlPr>
                              <a:rPr lang="es-A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latin typeface="Cambria Math"/>
                              </a:rPr>
                              <m:t>𝐽</m:t>
                            </m:r>
                          </m:e>
                          <m:sub>
                            <m:r>
                              <a:rPr lang="es-AR" b="0" i="1" smtClean="0">
                                <a:latin typeface="Cambria Math"/>
                              </a:rPr>
                              <m:t>𝑝</m:t>
                            </m:r>
                            <m:r>
                              <a:rPr lang="es-AR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s-AR" dirty="0" smtClean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A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s-AR" b="0" i="1" smtClean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  <m:r>
                          <a:rPr lang="es-AR" i="1">
                            <a:latin typeface="Cambria Math"/>
                          </a:rPr>
                          <m:t>.</m:t>
                        </m:r>
                        <m:r>
                          <a:rPr lang="es-AR" i="1">
                            <a:latin typeface="Cambria Math"/>
                          </a:rPr>
                          <m:t>𝐿</m:t>
                        </m:r>
                      </m:num>
                      <m:den>
                        <m:r>
                          <a:rPr lang="es-AR" i="1">
                            <a:latin typeface="Cambria Math"/>
                          </a:rPr>
                          <m:t>𝐺</m:t>
                        </m:r>
                        <m:r>
                          <a:rPr lang="es-AR" i="1">
                            <a:latin typeface="Cambria Math"/>
                          </a:rPr>
                          <m:t>.</m:t>
                        </m:r>
                        <m:sSub>
                          <m:sSubPr>
                            <m:ctrlPr>
                              <a:rPr lang="es-A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i="1">
                                <a:latin typeface="Cambria Math"/>
                              </a:rPr>
                              <m:t>𝐽</m:t>
                            </m:r>
                          </m:e>
                          <m:sub>
                            <m:r>
                              <a:rPr lang="es-AR" i="1">
                                <a:latin typeface="Cambria Math"/>
                              </a:rPr>
                              <m:t>𝑝</m:t>
                            </m:r>
                            <m:r>
                              <a:rPr lang="es-AR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s-AR" dirty="0" smtClean="0"/>
                  <a:t>=0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s-AR" i="1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s-AR" dirty="0" smtClean="0"/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A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s-AR" i="1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  <m:r>
                          <a:rPr lang="es-AR" i="1">
                            <a:latin typeface="Cambria Math"/>
                          </a:rPr>
                          <m:t>.</m:t>
                        </m:r>
                        <m:sSub>
                          <m:sSubPr>
                            <m:ctrlPr>
                              <a:rPr lang="es-A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i="1">
                                <a:latin typeface="Cambria Math"/>
                              </a:rPr>
                              <m:t>𝐽</m:t>
                            </m:r>
                          </m:e>
                          <m:sub>
                            <m:r>
                              <a:rPr lang="es-AR" i="1">
                                <a:latin typeface="Cambria Math"/>
                              </a:rPr>
                              <m:t>𝑝</m:t>
                            </m:r>
                            <m:r>
                              <a:rPr lang="es-AR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s-A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i="1">
                                <a:latin typeface="Cambria Math"/>
                              </a:rPr>
                              <m:t>𝐽</m:t>
                            </m:r>
                          </m:e>
                          <m:sub>
                            <m:r>
                              <a:rPr lang="es-AR" i="1">
                                <a:latin typeface="Cambria Math"/>
                              </a:rPr>
                              <m:t>𝑝</m:t>
                            </m:r>
                            <m:r>
                              <a:rPr lang="es-AR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s-AR" b="0" i="0" smtClean="0">
                        <a:latin typeface="Cambria Math"/>
                      </a:rPr>
                      <m:t>=15</m:t>
                    </m:r>
                    <m:r>
                      <m:rPr>
                        <m:sty m:val="p"/>
                      </m:rPr>
                      <a:rPr lang="es-AR" b="0" i="0" smtClean="0">
                        <a:latin typeface="Cambria Math"/>
                      </a:rPr>
                      <m:t>kgm</m:t>
                    </m:r>
                  </m:oMath>
                </a14:m>
                <a:endParaRPr lang="es-AR" dirty="0" smtClean="0"/>
              </a:p>
            </p:txBody>
          </p:sp>
        </mc:Choice>
        <mc:Fallback xmlns="">
          <p:sp>
            <p:nvSpPr>
              <p:cNvPr id="76" name="7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148" y="3746907"/>
                <a:ext cx="3075344" cy="1833066"/>
              </a:xfrm>
              <a:prstGeom prst="rect">
                <a:avLst/>
              </a:prstGeom>
              <a:blipFill rotWithShape="1">
                <a:blip r:embed="rId3"/>
                <a:stretch>
                  <a:fillRect l="-1584" t="-1667" b="-100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76 CuadroTexto"/>
          <p:cNvSpPr txBox="1"/>
          <p:nvPr/>
        </p:nvSpPr>
        <p:spPr>
          <a:xfrm>
            <a:off x="4786638" y="1268760"/>
            <a:ext cx="479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ym typeface="Symbol"/>
              </a:rPr>
              <a:t>A</a:t>
            </a:r>
            <a:endParaRPr lang="es-AR" sz="1600" dirty="0"/>
          </a:p>
        </p:txBody>
      </p:sp>
      <p:sp>
        <p:nvSpPr>
          <p:cNvPr id="78" name="77 CuadroTexto"/>
          <p:cNvSpPr txBox="1"/>
          <p:nvPr/>
        </p:nvSpPr>
        <p:spPr>
          <a:xfrm>
            <a:off x="7791259" y="1100004"/>
            <a:ext cx="479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ym typeface="Symbol"/>
              </a:rPr>
              <a:t>B</a:t>
            </a:r>
            <a:endParaRPr lang="es-AR" sz="1600" dirty="0"/>
          </a:p>
        </p:txBody>
      </p:sp>
      <p:sp>
        <p:nvSpPr>
          <p:cNvPr id="79" name="78 CuadroTexto"/>
          <p:cNvSpPr txBox="1"/>
          <p:nvPr/>
        </p:nvSpPr>
        <p:spPr>
          <a:xfrm>
            <a:off x="6116295" y="2037704"/>
            <a:ext cx="479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ym typeface="Symbol"/>
              </a:rPr>
              <a:t>C</a:t>
            </a:r>
            <a:endParaRPr lang="es-A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80 CuadroTexto"/>
              <p:cNvSpPr txBox="1"/>
              <p:nvPr/>
            </p:nvSpPr>
            <p:spPr>
              <a:xfrm>
                <a:off x="1240400" y="5574762"/>
                <a:ext cx="4425184" cy="1176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1600" dirty="0" smtClean="0"/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A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16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s-AR" sz="1600" i="1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  <m:r>
                          <a:rPr lang="es-AR" sz="1600" i="1">
                            <a:latin typeface="Cambria Math"/>
                          </a:rPr>
                          <m:t>.</m:t>
                        </m:r>
                        <m:sSub>
                          <m:sSubPr>
                            <m:ctrlPr>
                              <a:rPr lang="es-A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1600" i="1">
                                <a:latin typeface="Cambria Math"/>
                              </a:rPr>
                              <m:t>𝐽</m:t>
                            </m:r>
                          </m:e>
                          <m:sub>
                            <m:r>
                              <a:rPr lang="es-AR" sz="1600" i="1">
                                <a:latin typeface="Cambria Math"/>
                              </a:rPr>
                              <m:t>𝑝</m:t>
                            </m:r>
                            <m:r>
                              <a:rPr lang="es-AR" sz="16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s-A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1600" i="1">
                                <a:latin typeface="Cambria Math"/>
                              </a:rPr>
                              <m:t>𝐽</m:t>
                            </m:r>
                          </m:e>
                          <m:sub>
                            <m:r>
                              <a:rPr lang="es-AR" sz="1600" i="1">
                                <a:latin typeface="Cambria Math"/>
                              </a:rPr>
                              <m:t>𝑝</m:t>
                            </m:r>
                            <m:r>
                              <a:rPr lang="es-AR" sz="16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s-AR" sz="16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s-A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6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s-AR" sz="1600" i="1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s-AR" sz="16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s-A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6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s-AR" sz="1600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s-AR" sz="1600" i="1">
                        <a:latin typeface="Cambria Math"/>
                      </a:rPr>
                      <m:t>=0</m:t>
                    </m:r>
                  </m:oMath>
                </a14:m>
                <a:endParaRPr lang="es-AR" sz="160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A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6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s-AR" sz="1600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s-AR" sz="16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A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16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s-AR" sz="1600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s-AR" sz="1600" i="1">
                            <a:latin typeface="Cambria Math"/>
                          </a:rPr>
                          <m:t>.</m:t>
                        </m:r>
                        <m:sSub>
                          <m:sSubPr>
                            <m:ctrlPr>
                              <a:rPr lang="es-A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1600" i="1">
                                <a:latin typeface="Cambria Math"/>
                              </a:rPr>
                              <m:t>𝐽</m:t>
                            </m:r>
                          </m:e>
                          <m:sub>
                            <m:r>
                              <a:rPr lang="es-AR" sz="1600" i="1">
                                <a:latin typeface="Cambria Math"/>
                              </a:rPr>
                              <m:t>𝑝</m:t>
                            </m:r>
                            <m:r>
                              <a:rPr lang="es-AR" sz="1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s-A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1600" i="1">
                                <a:latin typeface="Cambria Math"/>
                              </a:rPr>
                              <m:t>𝐽</m:t>
                            </m:r>
                          </m:e>
                          <m:sub>
                            <m:r>
                              <a:rPr lang="es-AR" sz="1600" i="1">
                                <a:latin typeface="Cambria Math"/>
                              </a:rPr>
                              <m:t>𝑝</m:t>
                            </m:r>
                            <m:r>
                              <a:rPr lang="es-AR" sz="1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s-AR" sz="16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s-A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1600" i="1">
                                <a:latin typeface="Cambria Math"/>
                              </a:rPr>
                              <m:t>𝐽</m:t>
                            </m:r>
                          </m:e>
                          <m:sub>
                            <m:r>
                              <a:rPr lang="es-AR" sz="1600" i="1">
                                <a:latin typeface="Cambria Math"/>
                              </a:rPr>
                              <m:t>𝑝</m:t>
                            </m:r>
                            <m:r>
                              <a:rPr lang="es-AR" sz="1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s-AR" sz="16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A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16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s-AR" sz="16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s-AR" sz="1600" i="1">
                            <a:latin typeface="Cambria Math"/>
                          </a:rPr>
                          <m:t>.</m:t>
                        </m:r>
                        <m:sSup>
                          <m:sSupPr>
                            <m:ctrlPr>
                              <a:rPr lang="es-AR" sz="16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s-A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sz="16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s-AR" sz="16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es-AR" sz="1600" i="1" dirty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s-AR" sz="16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s-A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sz="16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s-AR" sz="16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s-AR" sz="1600" i="1" dirty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es-AR" sz="1600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s-AR" sz="16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s-A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sz="16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s-AR" sz="16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es-AR" sz="1600" i="1" dirty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es-AR" sz="16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1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1600" b="0" i="1" dirty="0" smtClean="0">
                            <a:latin typeface="Cambria Math"/>
                          </a:rPr>
                          <m:t>−64</m:t>
                        </m:r>
                      </m:num>
                      <m:den>
                        <m:r>
                          <a:rPr lang="es-AR" sz="1600" b="0" i="1" dirty="0" smtClean="0">
                            <a:latin typeface="Cambria Math"/>
                          </a:rPr>
                          <m:t>63</m:t>
                        </m:r>
                      </m:den>
                    </m:f>
                    <m:r>
                      <a:rPr lang="es-AR" sz="1600" b="0" i="1" dirty="0" smtClean="0">
                        <a:latin typeface="Cambria Math"/>
                      </a:rPr>
                      <m:t>𝑀𝑡</m:t>
                    </m:r>
                    <m:r>
                      <a:rPr lang="es-AR" sz="1600" b="0" i="1" dirty="0" smtClean="0">
                        <a:latin typeface="Cambria Math"/>
                      </a:rPr>
                      <m:t>=1015</m:t>
                    </m:r>
                    <m:r>
                      <a:rPr lang="es-AR" sz="1600" b="0" i="1" dirty="0" smtClean="0">
                        <a:latin typeface="Cambria Math"/>
                      </a:rPr>
                      <m:t>𝑘𝑔𝑚</m:t>
                    </m:r>
                  </m:oMath>
                </a14:m>
                <a:endParaRPr lang="es-AR" sz="1600" dirty="0"/>
              </a:p>
              <a:p>
                <a:endParaRPr lang="es-AR" sz="1600" dirty="0" smtClean="0"/>
              </a:p>
            </p:txBody>
          </p:sp>
        </mc:Choice>
        <mc:Fallback xmlns="">
          <p:sp>
            <p:nvSpPr>
              <p:cNvPr id="81" name="8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00" y="5574762"/>
                <a:ext cx="4425184" cy="1176348"/>
              </a:xfrm>
              <a:prstGeom prst="rect">
                <a:avLst/>
              </a:prstGeom>
              <a:blipFill rotWithShape="1">
                <a:blip r:embed="rId4"/>
                <a:stretch>
                  <a:fillRect l="-68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13 Rectángulo"/>
          <p:cNvSpPr/>
          <p:nvPr/>
        </p:nvSpPr>
        <p:spPr>
          <a:xfrm>
            <a:off x="4770928" y="3140969"/>
            <a:ext cx="1543742" cy="125578"/>
          </a:xfrm>
          <a:prstGeom prst="rect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3" name="82 Rectángulo"/>
          <p:cNvSpPr/>
          <p:nvPr/>
        </p:nvSpPr>
        <p:spPr>
          <a:xfrm>
            <a:off x="6314670" y="2564904"/>
            <a:ext cx="1594983" cy="566845"/>
          </a:xfrm>
          <a:prstGeom prst="rect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23 CuadroTexto"/>
          <p:cNvSpPr txBox="1"/>
          <p:nvPr/>
        </p:nvSpPr>
        <p:spPr>
          <a:xfrm>
            <a:off x="7051387" y="2698938"/>
            <a:ext cx="121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-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25 Rectángulo"/>
              <p:cNvSpPr/>
              <p:nvPr/>
            </p:nvSpPr>
            <p:spPr>
              <a:xfrm>
                <a:off x="8038052" y="2652871"/>
                <a:ext cx="5429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i="1" dirty="0">
                          <a:latin typeface="Cambria Math"/>
                        </a:rPr>
                        <m:t>𝑀𝑡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6" name="25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8052" y="2652871"/>
                <a:ext cx="542969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83 CuadroTexto"/>
          <p:cNvSpPr txBox="1"/>
          <p:nvPr/>
        </p:nvSpPr>
        <p:spPr>
          <a:xfrm>
            <a:off x="5534924" y="3019092"/>
            <a:ext cx="121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+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85 CuadroTexto"/>
              <p:cNvSpPr txBox="1"/>
              <p:nvPr/>
            </p:nvSpPr>
            <p:spPr>
              <a:xfrm>
                <a:off x="5007387" y="5734759"/>
                <a:ext cx="1825201" cy="742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A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600" i="1">
                            <a:latin typeface="Cambria Math"/>
                            <a:sym typeface="Symbol"/>
                          </a:rPr>
                          <m:t></m:t>
                        </m:r>
                        <m:r>
                          <a:rPr lang="es-AR" sz="1600" i="1" smtClean="0">
                            <a:latin typeface="Cambria Math"/>
                            <a:sym typeface="Symbol"/>
                          </a:rPr>
                          <m:t></m:t>
                        </m:r>
                      </m:e>
                      <m:sub>
                        <m:r>
                          <a:rPr lang="es-AR" sz="1600" i="1">
                            <a:latin typeface="Cambria Math"/>
                          </a:rPr>
                          <m:t>𝐴</m:t>
                        </m:r>
                        <m:r>
                          <a:rPr lang="es-AR" sz="1600" b="0" i="1" smtClean="0">
                            <a:latin typeface="Cambria Math"/>
                          </a:rPr>
                          <m:t>=</m:t>
                        </m:r>
                      </m:sub>
                    </m:sSub>
                    <m:f>
                      <m:fPr>
                        <m:ctrlPr>
                          <a:rPr lang="es-AR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A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16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s-AR" sz="1600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s-A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1600" b="0" i="1" smtClean="0">
                                <a:latin typeface="Cambria Math"/>
                              </a:rPr>
                              <m:t>𝐺</m:t>
                            </m:r>
                            <m:r>
                              <a:rPr lang="es-AR" sz="1600" i="1">
                                <a:latin typeface="Cambria Math"/>
                              </a:rPr>
                              <m:t>𝐽</m:t>
                            </m:r>
                          </m:e>
                          <m:sub>
                            <m:r>
                              <a:rPr lang="es-AR" sz="1600" i="1">
                                <a:latin typeface="Cambria Math"/>
                              </a:rPr>
                              <m:t>𝑝</m:t>
                            </m:r>
                            <m:r>
                              <a:rPr lang="es-AR" sz="1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s-AR" sz="1600" i="1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600" i="1">
                            <a:latin typeface="Cambria Math"/>
                            <a:sym typeface="Symbol"/>
                          </a:rPr>
                          <m:t></m:t>
                        </m:r>
                      </m:e>
                      <m:sub>
                        <m:r>
                          <a:rPr lang="es-AR" sz="1600" b="0" i="1" smtClean="0">
                            <a:latin typeface="Cambria Math"/>
                          </a:rPr>
                          <m:t>𝐵</m:t>
                        </m:r>
                        <m:r>
                          <a:rPr lang="es-AR" sz="1600" i="1">
                            <a:latin typeface="Cambria Math"/>
                          </a:rPr>
                          <m:t>=</m:t>
                        </m:r>
                      </m:sub>
                    </m:sSub>
                    <m:f>
                      <m:fPr>
                        <m:ctrlPr>
                          <a:rPr lang="es-A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A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16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s-AR" sz="1600" b="0" i="1" smtClean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s-A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1600" i="1">
                                <a:latin typeface="Cambria Math"/>
                              </a:rPr>
                              <m:t>𝐺𝐽</m:t>
                            </m:r>
                          </m:e>
                          <m:sub>
                            <m:r>
                              <a:rPr lang="es-AR" sz="1600" i="1">
                                <a:latin typeface="Cambria Math"/>
                              </a:rPr>
                              <m:t>𝑝</m:t>
                            </m:r>
                            <m:r>
                              <a:rPr lang="es-AR" sz="1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s-AR" sz="1600" i="1" dirty="0" smtClean="0">
                  <a:latin typeface="Cambria Math"/>
                </a:endParaRPr>
              </a:p>
              <a:p>
                <a:endParaRPr lang="es-AR" sz="1600" dirty="0" smtClean="0"/>
              </a:p>
            </p:txBody>
          </p:sp>
        </mc:Choice>
        <mc:Fallback xmlns="">
          <p:sp>
            <p:nvSpPr>
              <p:cNvPr id="86" name="8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387" y="5734759"/>
                <a:ext cx="1825201" cy="74296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89 Rectángulo"/>
          <p:cNvSpPr/>
          <p:nvPr/>
        </p:nvSpPr>
        <p:spPr>
          <a:xfrm>
            <a:off x="4795275" y="3932152"/>
            <a:ext cx="1543742" cy="125578"/>
          </a:xfrm>
          <a:prstGeom prst="rect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1" name="90 Rectángulo"/>
          <p:cNvSpPr/>
          <p:nvPr/>
        </p:nvSpPr>
        <p:spPr>
          <a:xfrm>
            <a:off x="6339017" y="3356087"/>
            <a:ext cx="1594983" cy="566845"/>
          </a:xfrm>
          <a:prstGeom prst="rect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91 Rectángulo"/>
              <p:cNvSpPr/>
              <p:nvPr/>
            </p:nvSpPr>
            <p:spPr>
              <a:xfrm>
                <a:off x="8062399" y="3444054"/>
                <a:ext cx="3690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i="1" dirty="0" smtClean="0">
                          <a:latin typeface="Cambria Math"/>
                          <a:sym typeface="Symbol"/>
                        </a:rPr>
                        <m:t>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92" name="9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2399" y="3444054"/>
                <a:ext cx="369011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92 CuadroTexto"/>
          <p:cNvSpPr txBox="1"/>
          <p:nvPr/>
        </p:nvSpPr>
        <p:spPr>
          <a:xfrm>
            <a:off x="5542799" y="3810275"/>
            <a:ext cx="121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+</a:t>
            </a:r>
            <a:endParaRPr lang="es-AR" dirty="0"/>
          </a:p>
        </p:txBody>
      </p:sp>
      <p:sp>
        <p:nvSpPr>
          <p:cNvPr id="94" name="93 CuadroTexto"/>
          <p:cNvSpPr txBox="1"/>
          <p:nvPr/>
        </p:nvSpPr>
        <p:spPr>
          <a:xfrm>
            <a:off x="7082239" y="3430733"/>
            <a:ext cx="121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-</a:t>
            </a:r>
            <a:endParaRPr lang="es-AR" dirty="0"/>
          </a:p>
        </p:txBody>
      </p:sp>
      <p:cxnSp>
        <p:nvCxnSpPr>
          <p:cNvPr id="35" name="34 Conector recto"/>
          <p:cNvCxnSpPr/>
          <p:nvPr/>
        </p:nvCxnSpPr>
        <p:spPr>
          <a:xfrm>
            <a:off x="4817599" y="4946838"/>
            <a:ext cx="313872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94 CuadroTexto"/>
              <p:cNvSpPr txBox="1"/>
              <p:nvPr/>
            </p:nvSpPr>
            <p:spPr>
              <a:xfrm>
                <a:off x="7039020" y="5504958"/>
                <a:ext cx="1825201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400" i="1">
                              <a:latin typeface="Cambria Math"/>
                              <a:sym typeface="Symbol"/>
                            </a:rPr>
                            <m:t></m:t>
                          </m:r>
                          <m:r>
                            <a:rPr lang="es-AR" sz="1600" i="1">
                              <a:latin typeface="Cambria Math"/>
                              <a:sym typeface="Symbol"/>
                            </a:rPr>
                            <m:t></m:t>
                          </m:r>
                        </m:e>
                        <m:sub>
                          <m:r>
                            <a:rPr lang="es-AR" sz="1400" b="0" i="1" smtClean="0">
                              <a:latin typeface="Cambria Math"/>
                            </a:rPr>
                            <m:t>=</m:t>
                          </m:r>
                        </m:sub>
                      </m:sSub>
                      <m:r>
                        <a:rPr lang="es-AR" sz="1400" i="1" smtClean="0">
                          <a:latin typeface="Cambria Math"/>
                          <a:sym typeface="Symbol"/>
                        </a:rPr>
                        <m:t></m:t>
                      </m:r>
                      <m:r>
                        <a:rPr lang="es-AR" sz="1400" b="0" i="1" smtClean="0">
                          <a:latin typeface="Cambria Math"/>
                          <a:sym typeface="Symbol"/>
                        </a:rPr>
                        <m:t>.</m:t>
                      </m:r>
                      <m:r>
                        <a:rPr lang="es-AR" sz="1400" b="0" i="1" smtClean="0">
                          <a:latin typeface="Cambria Math"/>
                          <a:sym typeface="Symbol"/>
                        </a:rPr>
                        <m:t>𝑧</m:t>
                      </m:r>
                    </m:oMath>
                  </m:oMathPara>
                </a14:m>
                <a:endParaRPr lang="es-AR" sz="1400" b="0" i="1" dirty="0" smtClean="0">
                  <a:latin typeface="Cambria Math"/>
                  <a:sym typeface="Symbol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A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600" i="1">
                            <a:latin typeface="Cambria Math"/>
                            <a:sym typeface="Symbol"/>
                          </a:rPr>
                          <m:t></m:t>
                        </m:r>
                      </m:e>
                      <m:sub>
                        <m:r>
                          <a:rPr lang="es-AR" sz="1600" i="1">
                            <a:latin typeface="Cambria Math"/>
                          </a:rPr>
                          <m:t>𝐴</m:t>
                        </m:r>
                        <m:r>
                          <a:rPr lang="es-AR" sz="1600" i="1">
                            <a:latin typeface="Cambria Math"/>
                          </a:rPr>
                          <m:t>=</m:t>
                        </m:r>
                      </m:sub>
                    </m:sSub>
                    <m:sSub>
                      <m:sSubPr>
                        <m:ctrlPr>
                          <a:rPr lang="es-A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600" i="1">
                            <a:latin typeface="Cambria Math"/>
                            <a:sym typeface="Symbol"/>
                          </a:rPr>
                          <m:t></m:t>
                        </m:r>
                      </m:e>
                      <m:sub>
                        <m:r>
                          <a:rPr lang="es-AR" sz="1600" i="1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s-AR" sz="1600" i="1" dirty="0" smtClean="0">
                    <a:latin typeface="Cambria Math"/>
                  </a:rPr>
                  <a:t>.L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A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600" i="1">
                            <a:latin typeface="Cambria Math"/>
                            <a:sym typeface="Symbol"/>
                          </a:rPr>
                          <m:t></m:t>
                        </m:r>
                      </m:e>
                      <m:sub>
                        <m:r>
                          <a:rPr lang="es-AR" sz="1600" b="0" i="1" smtClean="0">
                            <a:latin typeface="Cambria Math"/>
                          </a:rPr>
                          <m:t>𝐵</m:t>
                        </m:r>
                        <m:r>
                          <a:rPr lang="es-AR" sz="1600" i="1">
                            <a:latin typeface="Cambria Math"/>
                          </a:rPr>
                          <m:t>=</m:t>
                        </m:r>
                      </m:sub>
                    </m:sSub>
                    <m:sSub>
                      <m:sSubPr>
                        <m:ctrlPr>
                          <a:rPr lang="es-A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600" i="1">
                            <a:latin typeface="Cambria Math"/>
                            <a:sym typeface="Symbol"/>
                          </a:rPr>
                          <m:t></m:t>
                        </m:r>
                      </m:e>
                      <m:sub>
                        <m:r>
                          <a:rPr lang="es-AR" sz="1600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s-AR" sz="1600" i="1" dirty="0">
                    <a:latin typeface="Cambria Math"/>
                  </a:rPr>
                  <a:t>.</a:t>
                </a:r>
                <a:r>
                  <a:rPr lang="es-AR" sz="1600" i="1" dirty="0" smtClean="0">
                    <a:latin typeface="Cambria Math"/>
                  </a:rPr>
                  <a:t>L</a:t>
                </a:r>
                <a:endParaRPr lang="es-AR" sz="16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95" name="9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9020" y="5504958"/>
                <a:ext cx="1825201" cy="800219"/>
              </a:xfrm>
              <a:prstGeom prst="rect">
                <a:avLst/>
              </a:prstGeom>
              <a:blipFill rotWithShape="1">
                <a:blip r:embed="rId8"/>
                <a:stretch>
                  <a:fillRect b="-839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40 Triángulo rectángulo"/>
          <p:cNvSpPr/>
          <p:nvPr/>
        </p:nvSpPr>
        <p:spPr>
          <a:xfrm flipH="1">
            <a:off x="4817596" y="4504486"/>
            <a:ext cx="1497073" cy="442352"/>
          </a:xfrm>
          <a:prstGeom prst="rtTriangle">
            <a:avLst/>
          </a:prstGeom>
          <a:pattFill prst="dkVert">
            <a:fgClr>
              <a:schemeClr val="accent1"/>
            </a:fgClr>
            <a:bgClr>
              <a:schemeClr val="bg1"/>
            </a:bgClr>
          </a:patt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6" name="95 Triángulo rectángulo"/>
          <p:cNvSpPr/>
          <p:nvPr/>
        </p:nvSpPr>
        <p:spPr>
          <a:xfrm>
            <a:off x="6298920" y="4504486"/>
            <a:ext cx="1617027" cy="442352"/>
          </a:xfrm>
          <a:prstGeom prst="rtTriangle">
            <a:avLst/>
          </a:prstGeom>
          <a:pattFill prst="dkVert">
            <a:fgClr>
              <a:schemeClr val="accent1"/>
            </a:fgClr>
            <a:bgClr>
              <a:schemeClr val="bg1"/>
            </a:bgClr>
          </a:patt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96 Rectángulo"/>
              <p:cNvSpPr/>
              <p:nvPr/>
            </p:nvSpPr>
            <p:spPr>
              <a:xfrm>
                <a:off x="8204920" y="4478774"/>
                <a:ext cx="4203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i="1" dirty="0" smtClean="0">
                          <a:latin typeface="Cambria Math"/>
                          <a:sym typeface="Symbol"/>
                        </a:rPr>
                        <m:t>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97" name="9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4920" y="4478774"/>
                <a:ext cx="420307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576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81" grpId="0"/>
      <p:bldP spid="14" grpId="0" animBg="1"/>
      <p:bldP spid="83" grpId="0" animBg="1"/>
      <p:bldP spid="24" grpId="0"/>
      <p:bldP spid="26" grpId="0"/>
      <p:bldP spid="84" grpId="0"/>
      <p:bldP spid="86" grpId="0"/>
      <p:bldP spid="90" grpId="0" animBg="1"/>
      <p:bldP spid="91" grpId="0" animBg="1"/>
      <p:bldP spid="92" grpId="0"/>
      <p:bldP spid="93" grpId="0"/>
      <p:bldP spid="94" grpId="0"/>
      <p:bldP spid="95" grpId="0"/>
      <p:bldP spid="41" grpId="0" animBg="1"/>
      <p:bldP spid="96" grpId="0" animBg="1"/>
      <p:bldP spid="9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u="sng" dirty="0">
                <a:effectLst/>
              </a:rPr>
              <a:t>HIPOTESIS ADOPTADAS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402336" lvl="1" indent="0">
              <a:buNone/>
            </a:pPr>
            <a:endParaRPr lang="es-AR" dirty="0"/>
          </a:p>
          <a:p>
            <a:r>
              <a:rPr lang="es-AR" dirty="0"/>
              <a:t>MATERIAL HOMOGENEO</a:t>
            </a:r>
          </a:p>
          <a:p>
            <a:endParaRPr lang="es-AR" dirty="0"/>
          </a:p>
          <a:p>
            <a:r>
              <a:rPr lang="es-AR" dirty="0"/>
              <a:t>PRINCIPIO DE SAINT – VENANT: </a:t>
            </a:r>
          </a:p>
          <a:p>
            <a:pPr marL="82296" indent="0">
              <a:buNone/>
            </a:pPr>
            <a:r>
              <a:rPr lang="es-AR" dirty="0"/>
              <a:t>    Analizamos las secciones alejadas de los puntos de aplicación de las cargas</a:t>
            </a:r>
          </a:p>
          <a:p>
            <a:pPr marL="82296" indent="0">
              <a:buNone/>
            </a:pPr>
            <a:endParaRPr lang="es-AR" dirty="0"/>
          </a:p>
          <a:p>
            <a:r>
              <a:rPr lang="es-AR" b="1" dirty="0"/>
              <a:t>HIPOTESIS DE </a:t>
            </a:r>
            <a:r>
              <a:rPr lang="es-AR" b="1" dirty="0" smtClean="0"/>
              <a:t>COULOMB (Secciones Circulares llenas y huecas)</a:t>
            </a:r>
            <a:r>
              <a:rPr lang="es-AR" dirty="0" smtClean="0"/>
              <a:t>: </a:t>
            </a:r>
          </a:p>
          <a:p>
            <a:pPr marL="909738" lvl="2" indent="-457200">
              <a:buClrTx/>
              <a:buFont typeface="Wingdings" pitchFamily="2" charset="2"/>
              <a:buChar char="§"/>
            </a:pPr>
            <a:r>
              <a:rPr lang="es-ES" sz="3500" dirty="0" smtClean="0"/>
              <a:t>Las </a:t>
            </a:r>
            <a:r>
              <a:rPr lang="es-ES" sz="3500" dirty="0"/>
              <a:t>secciones </a:t>
            </a:r>
            <a:r>
              <a:rPr lang="es-ES" sz="3500" dirty="0" smtClean="0"/>
              <a:t>normales al eje de la pieza permanecen planas y paralelas a si misma luego de la deformación por torsión.</a:t>
            </a:r>
          </a:p>
          <a:p>
            <a:pPr marL="909738" lvl="2" indent="-457200">
              <a:buClrTx/>
              <a:buFont typeface="Wingdings" pitchFamily="2" charset="2"/>
              <a:buChar char="§"/>
            </a:pPr>
            <a:r>
              <a:rPr lang="es-ES" sz="3500" dirty="0" smtClean="0"/>
              <a:t>Luego de la Deformación, las secciones mantienen su forma</a:t>
            </a:r>
          </a:p>
          <a:p>
            <a:pPr marL="82296" indent="0">
              <a:buNone/>
            </a:pPr>
            <a:endParaRPr lang="es-AR" dirty="0"/>
          </a:p>
          <a:p>
            <a:r>
              <a:rPr lang="es-AR" dirty="0"/>
              <a:t>LINEALIDAD MECANICA</a:t>
            </a:r>
          </a:p>
          <a:p>
            <a:pPr marL="356616" lvl="1" indent="0">
              <a:buNone/>
            </a:pPr>
            <a:r>
              <a:rPr lang="es-AR" dirty="0"/>
              <a:t>	Relación Lineal entre Carga aplicada y Desplazamientos.</a:t>
            </a:r>
          </a:p>
          <a:p>
            <a:pPr marL="356616" lvl="1" indent="0">
              <a:buNone/>
            </a:pPr>
            <a:endParaRPr lang="es-AR" dirty="0"/>
          </a:p>
          <a:p>
            <a:r>
              <a:rPr lang="es-AR" dirty="0"/>
              <a:t>LINEALIDAD ESTATICA</a:t>
            </a:r>
          </a:p>
          <a:p>
            <a:pPr marL="356616" lvl="1" indent="0">
              <a:buNone/>
            </a:pPr>
            <a:r>
              <a:rPr lang="es-AR" dirty="0"/>
              <a:t>	Las cargas están aplicadas en su posición original</a:t>
            </a:r>
          </a:p>
          <a:p>
            <a:pPr marL="356616" lvl="1" indent="0">
              <a:buNone/>
            </a:pPr>
            <a:endParaRPr lang="es-AR" dirty="0"/>
          </a:p>
          <a:p>
            <a:r>
              <a:rPr lang="es-AR" dirty="0"/>
              <a:t>LINEALIDAD GEOMETRICA</a:t>
            </a:r>
          </a:p>
          <a:p>
            <a:pPr marL="82296" indent="0">
              <a:buNone/>
            </a:pPr>
            <a:r>
              <a:rPr lang="es-AR" dirty="0"/>
              <a:t>	Pequeños desplazamientos.</a:t>
            </a:r>
          </a:p>
          <a:p>
            <a:pPr marL="82296" indent="0">
              <a:buNone/>
            </a:pPr>
            <a:r>
              <a:rPr lang="es-AR" dirty="0"/>
              <a:t>	</a:t>
            </a:r>
            <a:r>
              <a:rPr lang="es-AR" dirty="0" err="1"/>
              <a:t>tg</a:t>
            </a:r>
            <a:r>
              <a:rPr lang="es-AR" dirty="0" err="1">
                <a:latin typeface="Symbol" pitchFamily="18" charset="2"/>
              </a:rPr>
              <a:t>a</a:t>
            </a:r>
            <a:r>
              <a:rPr lang="es-AR" dirty="0">
                <a:latin typeface="Symbol" pitchFamily="18" charset="2"/>
              </a:rPr>
              <a:t> </a:t>
            </a:r>
            <a:r>
              <a:rPr lang="es-AR" dirty="0">
                <a:latin typeface="Symbol" pitchFamily="18" charset="2"/>
                <a:sym typeface="Symbol"/>
              </a:rPr>
              <a:t></a:t>
            </a:r>
            <a:r>
              <a:rPr lang="es-AR" dirty="0">
                <a:latin typeface="Symbol" pitchFamily="18" charset="2"/>
              </a:rPr>
              <a:t> </a:t>
            </a:r>
            <a:r>
              <a:rPr lang="es-AR" dirty="0" err="1"/>
              <a:t>sen</a:t>
            </a:r>
            <a:r>
              <a:rPr lang="es-AR" dirty="0" err="1">
                <a:latin typeface="Symbol" pitchFamily="18" charset="2"/>
              </a:rPr>
              <a:t>a</a:t>
            </a:r>
            <a:r>
              <a:rPr lang="es-AR" dirty="0">
                <a:latin typeface="Symbol" pitchFamily="18" charset="2"/>
                <a:sym typeface="Symbol"/>
              </a:rPr>
              <a:t></a:t>
            </a:r>
            <a:r>
              <a:rPr lang="es-AR" dirty="0"/>
              <a:t> </a:t>
            </a:r>
            <a:r>
              <a:rPr lang="es-AR" dirty="0">
                <a:latin typeface="Symbol" pitchFamily="18" charset="2"/>
              </a:rPr>
              <a:t>a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732240" y="6453336"/>
            <a:ext cx="2895600" cy="328464"/>
          </a:xfrm>
        </p:spPr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4611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123656"/>
          </a:xfrm>
        </p:spPr>
        <p:txBody>
          <a:bodyPr>
            <a:normAutofit fontScale="70000" lnSpcReduction="20000"/>
          </a:bodyPr>
          <a:lstStyle/>
          <a:p>
            <a:pPr marL="402336" lvl="1" indent="0">
              <a:buNone/>
            </a:pPr>
            <a:endParaRPr lang="es-AR" dirty="0" smtClean="0"/>
          </a:p>
          <a:p>
            <a:pPr>
              <a:buFont typeface="Wingdings 2" pitchFamily="18" charset="2"/>
              <a:buChar char=""/>
            </a:pPr>
            <a:r>
              <a:rPr lang="es-AR" dirty="0" smtClean="0"/>
              <a:t>SOLICITACION AXIL</a:t>
            </a:r>
          </a:p>
          <a:p>
            <a:pPr marL="82296" indent="0">
              <a:buNone/>
            </a:pPr>
            <a:r>
              <a:rPr lang="es-AR" dirty="0" smtClean="0"/>
              <a:t>                                                   NORMAL</a:t>
            </a:r>
          </a:p>
          <a:p>
            <a:pPr marL="82296" indent="0">
              <a:buNone/>
            </a:pPr>
            <a:r>
              <a:rPr lang="es-AR" dirty="0"/>
              <a:t> </a:t>
            </a:r>
            <a:r>
              <a:rPr lang="es-AR" dirty="0" smtClean="0"/>
              <a:t>                      PURA                   OBLICUA</a:t>
            </a:r>
            <a:endParaRPr lang="es-AR" dirty="0"/>
          </a:p>
          <a:p>
            <a:pPr>
              <a:buFont typeface="Wingdings" pitchFamily="2" charset="2"/>
              <a:buChar char="ü"/>
            </a:pPr>
            <a:r>
              <a:rPr lang="es-AR" dirty="0"/>
              <a:t>FLEXION     </a:t>
            </a:r>
            <a:endParaRPr lang="es-AR" dirty="0" smtClean="0"/>
          </a:p>
          <a:p>
            <a:pPr marL="82296" indent="0">
              <a:buNone/>
            </a:pPr>
            <a:r>
              <a:rPr lang="es-AR" dirty="0" smtClean="0"/>
              <a:t>                                                   NORMAL</a:t>
            </a:r>
            <a:endParaRPr lang="es-AR" dirty="0"/>
          </a:p>
          <a:p>
            <a:pPr marL="82296" indent="0">
              <a:buNone/>
            </a:pPr>
            <a:r>
              <a:rPr lang="es-AR" dirty="0" smtClean="0"/>
              <a:t>                      </a:t>
            </a:r>
            <a:r>
              <a:rPr lang="es-AR" dirty="0"/>
              <a:t>COMPUESTA  </a:t>
            </a:r>
            <a:r>
              <a:rPr lang="es-AR" dirty="0" smtClean="0"/>
              <a:t>      OBLICUA</a:t>
            </a:r>
          </a:p>
          <a:p>
            <a:pPr marL="82296" indent="0">
              <a:buNone/>
            </a:pPr>
            <a:endParaRPr lang="es-AR" dirty="0" smtClean="0"/>
          </a:p>
          <a:p>
            <a:pPr marL="82296" indent="0">
              <a:buNone/>
            </a:pPr>
            <a:endParaRPr lang="es-AR" dirty="0" smtClean="0"/>
          </a:p>
          <a:p>
            <a:pPr>
              <a:buFont typeface="Wingdings 2" pitchFamily="18" charset="2"/>
              <a:buChar char=""/>
            </a:pPr>
            <a:r>
              <a:rPr lang="es-AR" sz="3100" dirty="0"/>
              <a:t>FLEXION TRASVERSAL O FLEXION Y CORTE</a:t>
            </a:r>
          </a:p>
          <a:p>
            <a:endParaRPr lang="es-AR" dirty="0" smtClean="0"/>
          </a:p>
          <a:p>
            <a:r>
              <a:rPr lang="es-AR" dirty="0" smtClean="0"/>
              <a:t>TORSION</a:t>
            </a:r>
          </a:p>
          <a:p>
            <a:pPr marL="82296" indent="0">
              <a:buNone/>
            </a:pPr>
            <a:endParaRPr lang="es-AR" dirty="0" smtClean="0"/>
          </a:p>
          <a:p>
            <a:r>
              <a:rPr lang="es-AR" dirty="0" smtClean="0"/>
              <a:t>PANDEO</a:t>
            </a:r>
          </a:p>
          <a:p>
            <a:pPr marL="82296" indent="0">
              <a:buNone/>
            </a:pPr>
            <a:endParaRPr lang="es-AR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u="sng" dirty="0" smtClean="0">
                <a:effectLst/>
              </a:rPr>
              <a:t>RESISTENCIA</a:t>
            </a:r>
            <a:endParaRPr lang="es-AR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724760" y="6513480"/>
            <a:ext cx="2895600" cy="301800"/>
          </a:xfrm>
        </p:spPr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p:sp>
        <p:nvSpPr>
          <p:cNvPr id="11" name="10 Abrir corchete"/>
          <p:cNvSpPr/>
          <p:nvPr/>
        </p:nvSpPr>
        <p:spPr>
          <a:xfrm>
            <a:off x="5393980" y="1772816"/>
            <a:ext cx="216024" cy="936104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16 Abrir corchete"/>
          <p:cNvSpPr/>
          <p:nvPr/>
        </p:nvSpPr>
        <p:spPr>
          <a:xfrm>
            <a:off x="5393980" y="2790220"/>
            <a:ext cx="216024" cy="936104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17 Abrir corchete"/>
          <p:cNvSpPr/>
          <p:nvPr/>
        </p:nvSpPr>
        <p:spPr>
          <a:xfrm>
            <a:off x="3203848" y="2095922"/>
            <a:ext cx="216024" cy="1800200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3 CuadroTexto"/>
          <p:cNvSpPr txBox="1"/>
          <p:nvPr/>
        </p:nvSpPr>
        <p:spPr>
          <a:xfrm>
            <a:off x="4495252" y="140348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N</a:t>
            </a:r>
            <a:r>
              <a:rPr lang="es-AR" dirty="0" smtClean="0">
                <a:sym typeface="Symbol"/>
              </a:rPr>
              <a:t>0; M=0 Q=0 </a:t>
            </a:r>
            <a:endParaRPr lang="es-AR" dirty="0"/>
          </a:p>
        </p:txBody>
      </p:sp>
      <p:sp>
        <p:nvSpPr>
          <p:cNvPr id="9" name="8 CuadroTexto"/>
          <p:cNvSpPr txBox="1"/>
          <p:nvPr/>
        </p:nvSpPr>
        <p:spPr>
          <a:xfrm>
            <a:off x="3311860" y="242088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N=</a:t>
            </a:r>
            <a:r>
              <a:rPr lang="es-AR" dirty="0" smtClean="0">
                <a:sym typeface="Symbol"/>
              </a:rPr>
              <a:t>0; M</a:t>
            </a:r>
            <a:r>
              <a:rPr lang="es-AR" dirty="0">
                <a:sym typeface="Symbol"/>
              </a:rPr>
              <a:t>  </a:t>
            </a:r>
            <a:r>
              <a:rPr lang="es-AR" dirty="0" smtClean="0">
                <a:sym typeface="Symbol"/>
              </a:rPr>
              <a:t>0; Q=0 </a:t>
            </a:r>
            <a:endParaRPr lang="es-AR" dirty="0"/>
          </a:p>
        </p:txBody>
      </p:sp>
      <p:sp>
        <p:nvSpPr>
          <p:cNvPr id="10" name="9 CuadroTexto"/>
          <p:cNvSpPr txBox="1"/>
          <p:nvPr/>
        </p:nvSpPr>
        <p:spPr>
          <a:xfrm>
            <a:off x="3403496" y="3491716"/>
            <a:ext cx="1991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N</a:t>
            </a:r>
            <a:r>
              <a:rPr lang="es-AR" dirty="0">
                <a:sym typeface="Symbol"/>
              </a:rPr>
              <a:t>  </a:t>
            </a:r>
            <a:r>
              <a:rPr lang="es-AR" dirty="0" smtClean="0">
                <a:sym typeface="Symbol"/>
              </a:rPr>
              <a:t>0; M</a:t>
            </a:r>
            <a:r>
              <a:rPr lang="es-AR" dirty="0">
                <a:sym typeface="Symbol"/>
              </a:rPr>
              <a:t>  </a:t>
            </a:r>
            <a:r>
              <a:rPr lang="es-AR" dirty="0" smtClean="0">
                <a:sym typeface="Symbol"/>
              </a:rPr>
              <a:t>0; Q=0 </a:t>
            </a:r>
            <a:endParaRPr lang="es-AR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732240" y="1724813"/>
            <a:ext cx="281628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700" dirty="0" smtClean="0">
                <a:sym typeface="Symbol"/>
              </a:rPr>
              <a:t>Mx0; </a:t>
            </a:r>
            <a:r>
              <a:rPr lang="es-AR" sz="1700" dirty="0" err="1" smtClean="0">
                <a:sym typeface="Symbol"/>
              </a:rPr>
              <a:t>My</a:t>
            </a:r>
            <a:r>
              <a:rPr lang="es-AR" sz="1700" dirty="0" smtClean="0">
                <a:sym typeface="Symbol"/>
              </a:rPr>
              <a:t>=0 /My0</a:t>
            </a:r>
            <a:r>
              <a:rPr lang="es-AR" sz="1700" dirty="0">
                <a:sym typeface="Symbol"/>
              </a:rPr>
              <a:t>; </a:t>
            </a:r>
            <a:r>
              <a:rPr lang="es-AR" sz="1700" dirty="0" smtClean="0">
                <a:sym typeface="Symbol"/>
              </a:rPr>
              <a:t>Mx=0 </a:t>
            </a:r>
            <a:endParaRPr lang="es-AR" sz="17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804248" y="2102038"/>
            <a:ext cx="233975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700" dirty="0" smtClean="0">
                <a:sym typeface="Symbol"/>
              </a:rPr>
              <a:t>Mx0; </a:t>
            </a:r>
            <a:r>
              <a:rPr lang="es-AR" sz="1700" dirty="0" err="1" smtClean="0">
                <a:sym typeface="Symbol"/>
              </a:rPr>
              <a:t>My</a:t>
            </a:r>
            <a:r>
              <a:rPr lang="es-AR" sz="1700" dirty="0">
                <a:sym typeface="Symbol"/>
              </a:rPr>
              <a:t>  </a:t>
            </a:r>
            <a:r>
              <a:rPr lang="es-AR" sz="1700" dirty="0" smtClean="0">
                <a:sym typeface="Symbol"/>
              </a:rPr>
              <a:t>0</a:t>
            </a:r>
            <a:endParaRPr lang="es-AR" sz="17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749340" y="2775302"/>
            <a:ext cx="281628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700" dirty="0" smtClean="0">
                <a:sym typeface="Symbol"/>
              </a:rPr>
              <a:t>Mx0; </a:t>
            </a:r>
            <a:r>
              <a:rPr lang="es-AR" sz="1700" dirty="0" err="1" smtClean="0">
                <a:sym typeface="Symbol"/>
              </a:rPr>
              <a:t>My</a:t>
            </a:r>
            <a:r>
              <a:rPr lang="es-AR" sz="1700" dirty="0" smtClean="0">
                <a:sym typeface="Symbol"/>
              </a:rPr>
              <a:t>=0 /My0</a:t>
            </a:r>
            <a:r>
              <a:rPr lang="es-AR" sz="1700" dirty="0">
                <a:sym typeface="Symbol"/>
              </a:rPr>
              <a:t>; </a:t>
            </a:r>
            <a:r>
              <a:rPr lang="es-AR" sz="1700" dirty="0" smtClean="0">
                <a:sym typeface="Symbol"/>
              </a:rPr>
              <a:t>Mx=0 </a:t>
            </a:r>
            <a:endParaRPr lang="es-AR" sz="17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804248" y="3152527"/>
            <a:ext cx="233975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700" dirty="0" smtClean="0">
                <a:sym typeface="Symbol"/>
              </a:rPr>
              <a:t>Mx0; </a:t>
            </a:r>
            <a:r>
              <a:rPr lang="es-AR" sz="1700" dirty="0" err="1" smtClean="0">
                <a:sym typeface="Symbol"/>
              </a:rPr>
              <a:t>My</a:t>
            </a:r>
            <a:r>
              <a:rPr lang="es-AR" sz="1700" dirty="0">
                <a:sym typeface="Symbol"/>
              </a:rPr>
              <a:t>  </a:t>
            </a:r>
            <a:r>
              <a:rPr lang="es-AR" sz="1700" dirty="0" smtClean="0">
                <a:sym typeface="Symbol"/>
              </a:rPr>
              <a:t>0</a:t>
            </a:r>
            <a:endParaRPr lang="es-AR" sz="17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7596336" y="41397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ym typeface="Symbol"/>
              </a:rPr>
              <a:t>Q </a:t>
            </a:r>
            <a:r>
              <a:rPr lang="es-AR" dirty="0">
                <a:sym typeface="Symbol"/>
              </a:rPr>
              <a:t> </a:t>
            </a:r>
            <a:r>
              <a:rPr lang="es-AR" dirty="0" smtClean="0">
                <a:sym typeface="Symbol"/>
              </a:rPr>
              <a:t>0 </a:t>
            </a:r>
            <a:endParaRPr lang="es-AR" dirty="0"/>
          </a:p>
        </p:txBody>
      </p:sp>
      <p:sp>
        <p:nvSpPr>
          <p:cNvPr id="19" name="18 CuadroTexto"/>
          <p:cNvSpPr txBox="1"/>
          <p:nvPr/>
        </p:nvSpPr>
        <p:spPr>
          <a:xfrm>
            <a:off x="3315464" y="486916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 smtClean="0">
                <a:sym typeface="Symbol"/>
              </a:rPr>
              <a:t>Mz</a:t>
            </a:r>
            <a:r>
              <a:rPr lang="es-AR" dirty="0" smtClean="0">
                <a:sym typeface="Symbol"/>
              </a:rPr>
              <a:t> </a:t>
            </a:r>
            <a:r>
              <a:rPr lang="es-AR" dirty="0">
                <a:sym typeface="Symbol"/>
              </a:rPr>
              <a:t> </a:t>
            </a:r>
            <a:r>
              <a:rPr lang="es-AR" dirty="0" smtClean="0">
                <a:sym typeface="Symbol"/>
              </a:rPr>
              <a:t>0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15113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123656"/>
          </a:xfrm>
        </p:spPr>
        <p:txBody>
          <a:bodyPr>
            <a:normAutofit fontScale="70000" lnSpcReduction="20000"/>
          </a:bodyPr>
          <a:lstStyle/>
          <a:p>
            <a:pPr marL="402336" lvl="1" indent="0">
              <a:buNone/>
            </a:pPr>
            <a:endParaRPr lang="es-AR" dirty="0" smtClean="0"/>
          </a:p>
          <a:p>
            <a:pPr marL="82296" indent="0">
              <a:buNone/>
            </a:pPr>
            <a:r>
              <a:rPr lang="es-AR" b="1" dirty="0" smtClean="0"/>
              <a:t>PROBLEMAS:</a:t>
            </a:r>
          </a:p>
          <a:p>
            <a:pPr marL="82296" indent="0">
              <a:buNone/>
            </a:pPr>
            <a:endParaRPr lang="es-AR" dirty="0" smtClean="0"/>
          </a:p>
          <a:p>
            <a:r>
              <a:rPr lang="es-AR" b="1" dirty="0" smtClean="0"/>
              <a:t>Dimensionamiento:</a:t>
            </a:r>
          </a:p>
          <a:p>
            <a:pPr marL="288000" indent="0">
              <a:buNone/>
            </a:pPr>
            <a:r>
              <a:rPr lang="es-AR" sz="2800" dirty="0" smtClean="0"/>
              <a:t>Datos: Cargas – Dimensiones de la estructura.</a:t>
            </a:r>
          </a:p>
          <a:p>
            <a:pPr marL="288000" indent="0">
              <a:buNone/>
            </a:pPr>
            <a:r>
              <a:rPr lang="es-AR" sz="2800" dirty="0" smtClean="0"/>
              <a:t>Hallar la sección que permita cumplir con la función de la pieza:</a:t>
            </a:r>
          </a:p>
          <a:p>
            <a:pPr marL="809208" lvl="2" indent="0">
              <a:buNone/>
            </a:pPr>
            <a:r>
              <a:rPr lang="es-AR" sz="2600" dirty="0" smtClean="0"/>
              <a:t>No se rompa</a:t>
            </a:r>
          </a:p>
          <a:p>
            <a:pPr marL="809208" lvl="2" indent="0">
              <a:buNone/>
            </a:pPr>
            <a:r>
              <a:rPr lang="es-AR" sz="2600" dirty="0" smtClean="0"/>
              <a:t>No se deforme más de lo admisible</a:t>
            </a:r>
          </a:p>
          <a:p>
            <a:pPr marL="288000" indent="0">
              <a:buNone/>
            </a:pPr>
            <a:endParaRPr lang="es-AR" dirty="0" smtClean="0"/>
          </a:p>
          <a:p>
            <a:r>
              <a:rPr lang="es-AR" b="1" dirty="0" smtClean="0"/>
              <a:t>Verificación.</a:t>
            </a:r>
          </a:p>
          <a:p>
            <a:pPr marL="82296" indent="0">
              <a:buNone/>
            </a:pPr>
            <a:r>
              <a:rPr lang="es-AR" dirty="0" smtClean="0"/>
              <a:t>   </a:t>
            </a:r>
            <a:r>
              <a:rPr lang="es-AR" sz="2800" dirty="0" smtClean="0"/>
              <a:t>Datos: Cargas. Dimensiones y Sección.</a:t>
            </a:r>
          </a:p>
          <a:p>
            <a:pPr marL="356616" lvl="1" indent="0">
              <a:buNone/>
            </a:pPr>
            <a:r>
              <a:rPr lang="es-AR" dirty="0" smtClean="0"/>
              <a:t>Verificar si la Pieza:</a:t>
            </a:r>
          </a:p>
          <a:p>
            <a:pPr marL="603504" lvl="2" indent="0">
              <a:buNone/>
            </a:pPr>
            <a:r>
              <a:rPr lang="es-AR" dirty="0" smtClean="0"/>
              <a:t>No se rompe</a:t>
            </a:r>
          </a:p>
          <a:p>
            <a:pPr marL="603504" lvl="2" indent="0">
              <a:buNone/>
            </a:pPr>
            <a:r>
              <a:rPr lang="es-AR" dirty="0" smtClean="0"/>
              <a:t>No se deforma mas allá de lo admisible.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u="sng" dirty="0" smtClean="0">
                <a:effectLst/>
              </a:rPr>
              <a:t>RESISTENCIA</a:t>
            </a:r>
            <a:endParaRPr lang="es-AR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724760" y="6513480"/>
            <a:ext cx="2895600" cy="301800"/>
          </a:xfrm>
        </p:spPr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7875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0" name="149 Conector recto de flecha"/>
          <p:cNvCxnSpPr/>
          <p:nvPr/>
        </p:nvCxnSpPr>
        <p:spPr>
          <a:xfrm flipH="1">
            <a:off x="5524074" y="4554803"/>
            <a:ext cx="1297314" cy="9598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34 Grupo"/>
          <p:cNvGrpSpPr/>
          <p:nvPr/>
        </p:nvGrpSpPr>
        <p:grpSpPr>
          <a:xfrm rot="5817748">
            <a:off x="1083274" y="4756105"/>
            <a:ext cx="2583180" cy="1127760"/>
            <a:chOff x="1547664" y="3960936"/>
            <a:chExt cx="2583180" cy="1127760"/>
          </a:xfrm>
        </p:grpSpPr>
        <p:pic>
          <p:nvPicPr>
            <p:cNvPr id="23" name="22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3960936"/>
              <a:ext cx="2583180" cy="1127760"/>
            </a:xfrm>
            <a:prstGeom prst="rect">
              <a:avLst/>
            </a:prstGeom>
          </p:spPr>
        </p:pic>
        <p:sp>
          <p:nvSpPr>
            <p:cNvPr id="34" name="33 Elipse"/>
            <p:cNvSpPr/>
            <p:nvPr/>
          </p:nvSpPr>
          <p:spPr>
            <a:xfrm rot="21027835">
              <a:off x="1719555" y="4389368"/>
              <a:ext cx="327302" cy="52470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99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302433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s-AR" sz="2000" b="1" dirty="0" smtClean="0"/>
              <a:t>SOLAMENTE  TENSIONES  TANGENCIALES </a:t>
            </a:r>
            <a:r>
              <a:rPr lang="es-AR" sz="3000" b="1" dirty="0" smtClean="0">
                <a:sym typeface="Symbol"/>
              </a:rPr>
              <a:t></a:t>
            </a:r>
            <a:r>
              <a:rPr lang="es-AR" sz="3000" b="1" dirty="0" smtClean="0"/>
              <a:t> </a:t>
            </a:r>
          </a:p>
          <a:p>
            <a:pPr marL="288000" indent="0">
              <a:buNone/>
            </a:pPr>
            <a:endParaRPr lang="es-AR" sz="2000" b="1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u="sng" dirty="0" smtClean="0">
                <a:effectLst/>
              </a:rPr>
              <a:t>TORSION</a:t>
            </a:r>
            <a:endParaRPr lang="es-AR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428042" y="6582857"/>
            <a:ext cx="2895600" cy="301800"/>
          </a:xfrm>
        </p:spPr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44824"/>
            <a:ext cx="2164080" cy="135636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457" y="1700808"/>
            <a:ext cx="1303020" cy="2247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5" name="54 CuadroTexto"/>
          <p:cNvSpPr txBox="1"/>
          <p:nvPr/>
        </p:nvSpPr>
        <p:spPr>
          <a:xfrm>
            <a:off x="2483768" y="3727143"/>
            <a:ext cx="459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ym typeface="Symbol"/>
              </a:rPr>
              <a:t>Mt</a:t>
            </a:r>
            <a:endParaRPr lang="es-AR" dirty="0"/>
          </a:p>
        </p:txBody>
      </p:sp>
      <p:grpSp>
        <p:nvGrpSpPr>
          <p:cNvPr id="33" name="32 Grupo"/>
          <p:cNvGrpSpPr/>
          <p:nvPr/>
        </p:nvGrpSpPr>
        <p:grpSpPr>
          <a:xfrm rot="5817748">
            <a:off x="1814548" y="4643825"/>
            <a:ext cx="806952" cy="1054849"/>
            <a:chOff x="2355376" y="4157331"/>
            <a:chExt cx="806952" cy="1054849"/>
          </a:xfrm>
        </p:grpSpPr>
        <p:sp>
          <p:nvSpPr>
            <p:cNvPr id="27" name="26 Arco"/>
            <p:cNvSpPr/>
            <p:nvPr/>
          </p:nvSpPr>
          <p:spPr>
            <a:xfrm rot="1213200">
              <a:off x="2516176" y="4157331"/>
              <a:ext cx="646152" cy="1038990"/>
            </a:xfrm>
            <a:prstGeom prst="arc">
              <a:avLst/>
            </a:prstGeom>
            <a:ln w="25400">
              <a:solidFill>
                <a:srgbClr val="99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32" name="31 Grupo"/>
            <p:cNvGrpSpPr/>
            <p:nvPr/>
          </p:nvGrpSpPr>
          <p:grpSpPr>
            <a:xfrm>
              <a:off x="2355376" y="4173190"/>
              <a:ext cx="663429" cy="1038990"/>
              <a:chOff x="2355376" y="4173190"/>
              <a:chExt cx="663429" cy="1038990"/>
            </a:xfrm>
          </p:grpSpPr>
          <p:sp>
            <p:nvSpPr>
              <p:cNvPr id="61" name="60 Arco"/>
              <p:cNvSpPr/>
              <p:nvPr/>
            </p:nvSpPr>
            <p:spPr>
              <a:xfrm rot="1213200">
                <a:off x="2355376" y="4173190"/>
                <a:ext cx="646152" cy="1038990"/>
              </a:xfrm>
              <a:prstGeom prst="arc">
                <a:avLst/>
              </a:prstGeom>
              <a:ln w="25400">
                <a:solidFill>
                  <a:srgbClr val="9933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cxnSp>
            <p:nvCxnSpPr>
              <p:cNvPr id="29" name="28 Conector recto"/>
              <p:cNvCxnSpPr>
                <a:stCxn id="61" idx="0"/>
                <a:endCxn id="27" idx="0"/>
              </p:cNvCxnSpPr>
              <p:nvPr/>
            </p:nvCxnSpPr>
            <p:spPr>
              <a:xfrm flipV="1">
                <a:off x="2858003" y="4189346"/>
                <a:ext cx="160801" cy="15859"/>
              </a:xfrm>
              <a:prstGeom prst="line">
                <a:avLst/>
              </a:prstGeom>
              <a:ln w="19050">
                <a:solidFill>
                  <a:srgbClr val="9933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61 Conector recto"/>
            <p:cNvCxnSpPr/>
            <p:nvPr/>
          </p:nvCxnSpPr>
          <p:spPr>
            <a:xfrm flipV="1">
              <a:off x="3000295" y="4781293"/>
              <a:ext cx="160801" cy="15859"/>
            </a:xfrm>
            <a:prstGeom prst="line">
              <a:avLst/>
            </a:prstGeom>
            <a:ln w="19050">
              <a:solidFill>
                <a:srgbClr val="99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24 Conector recto de flecha"/>
          <p:cNvCxnSpPr/>
          <p:nvPr/>
        </p:nvCxnSpPr>
        <p:spPr>
          <a:xfrm flipV="1">
            <a:off x="2373647" y="4005253"/>
            <a:ext cx="0" cy="32963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 de flecha"/>
          <p:cNvCxnSpPr/>
          <p:nvPr/>
        </p:nvCxnSpPr>
        <p:spPr>
          <a:xfrm flipV="1">
            <a:off x="2374864" y="3837136"/>
            <a:ext cx="0" cy="49775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67 CuadroTexto"/>
          <p:cNvSpPr txBox="1"/>
          <p:nvPr/>
        </p:nvSpPr>
        <p:spPr>
          <a:xfrm>
            <a:off x="2697761" y="5215175"/>
            <a:ext cx="459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ym typeface="Symbol"/>
              </a:rPr>
              <a:t>d</a:t>
            </a:r>
            <a:endParaRPr lang="es-AR" dirty="0"/>
          </a:p>
        </p:txBody>
      </p:sp>
      <p:grpSp>
        <p:nvGrpSpPr>
          <p:cNvPr id="44" name="43 Grupo"/>
          <p:cNvGrpSpPr/>
          <p:nvPr/>
        </p:nvGrpSpPr>
        <p:grpSpPr>
          <a:xfrm rot="5692799">
            <a:off x="3341509" y="4600535"/>
            <a:ext cx="594197" cy="677411"/>
            <a:chOff x="4269333" y="4314389"/>
            <a:chExt cx="594197" cy="677411"/>
          </a:xfrm>
        </p:grpSpPr>
        <p:grpSp>
          <p:nvGrpSpPr>
            <p:cNvPr id="36" name="35 Grupo"/>
            <p:cNvGrpSpPr/>
            <p:nvPr/>
          </p:nvGrpSpPr>
          <p:grpSpPr>
            <a:xfrm>
              <a:off x="4280475" y="4314389"/>
              <a:ext cx="583055" cy="664805"/>
              <a:chOff x="4280475" y="4314389"/>
              <a:chExt cx="583055" cy="664805"/>
            </a:xfrm>
          </p:grpSpPr>
          <p:sp>
            <p:nvSpPr>
              <p:cNvPr id="60" name="59 Almacenamiento de acceso directo"/>
              <p:cNvSpPr/>
              <p:nvPr/>
            </p:nvSpPr>
            <p:spPr>
              <a:xfrm rot="10363446">
                <a:off x="4280475" y="4314389"/>
                <a:ext cx="583055" cy="664805"/>
              </a:xfrm>
              <a:prstGeom prst="flowChartMagneticDrum">
                <a:avLst/>
              </a:prstGeom>
              <a:noFill/>
              <a:ln w="12700">
                <a:solidFill>
                  <a:srgbClr val="9933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66" name="65 Elipse"/>
              <p:cNvSpPr/>
              <p:nvPr/>
            </p:nvSpPr>
            <p:spPr>
              <a:xfrm rot="21226985">
                <a:off x="4317691" y="4435417"/>
                <a:ext cx="113388" cy="49311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9933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40" name="39 Flecha circular"/>
            <p:cNvSpPr/>
            <p:nvPr/>
          </p:nvSpPr>
          <p:spPr>
            <a:xfrm rot="21306893">
              <a:off x="4269333" y="4372385"/>
              <a:ext cx="165157" cy="290556"/>
            </a:xfrm>
            <a:prstGeom prst="circularArrow">
              <a:avLst>
                <a:gd name="adj1" fmla="val 0"/>
                <a:gd name="adj2" fmla="val 626839"/>
                <a:gd name="adj3" fmla="val 156418"/>
                <a:gd name="adj4" fmla="val 12843802"/>
                <a:gd name="adj5" fmla="val 14605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70" name="69 Flecha circular"/>
            <p:cNvSpPr/>
            <p:nvPr/>
          </p:nvSpPr>
          <p:spPr>
            <a:xfrm rot="10072350">
              <a:off x="4293581" y="4663480"/>
              <a:ext cx="206129" cy="328320"/>
            </a:xfrm>
            <a:prstGeom prst="circularArrow">
              <a:avLst>
                <a:gd name="adj1" fmla="val 117"/>
                <a:gd name="adj2" fmla="val 626839"/>
                <a:gd name="adj3" fmla="val 20682640"/>
                <a:gd name="adj4" fmla="val 12843802"/>
                <a:gd name="adj5" fmla="val 14605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</p:grpSp>
      <p:sp>
        <p:nvSpPr>
          <p:cNvPr id="72" name="71 CuadroTexto"/>
          <p:cNvSpPr txBox="1"/>
          <p:nvPr/>
        </p:nvSpPr>
        <p:spPr>
          <a:xfrm>
            <a:off x="3485372" y="4285095"/>
            <a:ext cx="30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ym typeface="Symbol"/>
              </a:rPr>
              <a:t></a:t>
            </a:r>
            <a:endParaRPr lang="es-AR" dirty="0"/>
          </a:p>
        </p:txBody>
      </p:sp>
      <p:sp>
        <p:nvSpPr>
          <p:cNvPr id="74" name="73 Flecha circular"/>
          <p:cNvSpPr/>
          <p:nvPr/>
        </p:nvSpPr>
        <p:spPr>
          <a:xfrm rot="12065476" flipH="1">
            <a:off x="3214436" y="5038201"/>
            <a:ext cx="456569" cy="254955"/>
          </a:xfrm>
          <a:prstGeom prst="circularArrow">
            <a:avLst>
              <a:gd name="adj1" fmla="val 117"/>
              <a:gd name="adj2" fmla="val 626839"/>
              <a:gd name="adj3" fmla="val 20682640"/>
              <a:gd name="adj4" fmla="val 12843802"/>
              <a:gd name="adj5" fmla="val 1460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75" name="74 Flecha circular"/>
          <p:cNvSpPr/>
          <p:nvPr/>
        </p:nvSpPr>
        <p:spPr>
          <a:xfrm rot="10257589" flipH="1">
            <a:off x="3589990" y="5035391"/>
            <a:ext cx="450194" cy="248928"/>
          </a:xfrm>
          <a:prstGeom prst="circularArrow">
            <a:avLst>
              <a:gd name="adj1" fmla="val 117"/>
              <a:gd name="adj2" fmla="val 626839"/>
              <a:gd name="adj3" fmla="val 20682640"/>
              <a:gd name="adj4" fmla="val 12843802"/>
              <a:gd name="adj5" fmla="val 1460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77" name="76 CuadroTexto"/>
          <p:cNvSpPr txBox="1"/>
          <p:nvPr/>
        </p:nvSpPr>
        <p:spPr>
          <a:xfrm>
            <a:off x="3588640" y="5169518"/>
            <a:ext cx="214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ym typeface="Symbol"/>
              </a:rPr>
              <a:t></a:t>
            </a:r>
            <a:endParaRPr lang="es-AR" dirty="0"/>
          </a:p>
        </p:txBody>
      </p:sp>
      <p:sp>
        <p:nvSpPr>
          <p:cNvPr id="78" name="77 CuadroTexto"/>
          <p:cNvSpPr txBox="1"/>
          <p:nvPr/>
        </p:nvSpPr>
        <p:spPr>
          <a:xfrm>
            <a:off x="1789966" y="4148331"/>
            <a:ext cx="459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ym typeface="Symbol"/>
              </a:rPr>
              <a:t>e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78 CuadroTexto"/>
              <p:cNvSpPr txBox="1"/>
              <p:nvPr/>
            </p:nvSpPr>
            <p:spPr>
              <a:xfrm>
                <a:off x="3157743" y="5788984"/>
                <a:ext cx="1160134" cy="485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smtClean="0">
                    <a:sym typeface="Symbol"/>
                  </a:rPr>
                  <a:t>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/>
                        <a:sym typeface="Symbol"/>
                      </a:rPr>
                      <m:t>=</m:t>
                    </m:r>
                    <m:f>
                      <m:fPr>
                        <m:ctrlPr>
                          <a:rPr lang="es-A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s-AR" b="0" i="1" smtClean="0">
                            <a:latin typeface="Cambria Math"/>
                            <a:sym typeface="Symbol"/>
                          </a:rPr>
                          <m:t>𝑀𝑡</m:t>
                        </m:r>
                      </m:num>
                      <m:den>
                        <m:r>
                          <a:rPr lang="es-AR" b="0" i="1" smtClean="0">
                            <a:latin typeface="Cambria Math"/>
                            <a:sym typeface="Symbol"/>
                          </a:rPr>
                          <m:t>2</m:t>
                        </m:r>
                        <m:r>
                          <a:rPr lang="es-AR" b="0" i="1" smtClean="0">
                            <a:latin typeface="Cambria Math"/>
                            <a:ea typeface="Cambria Math"/>
                            <a:sym typeface="Symbol"/>
                          </a:rPr>
                          <m:t>𝜋</m:t>
                        </m:r>
                        <m:r>
                          <a:rPr lang="es-AR" b="0" i="1" smtClean="0">
                            <a:latin typeface="Cambria Math"/>
                            <a:ea typeface="Cambria Math"/>
                            <a:sym typeface="Symbol"/>
                          </a:rPr>
                          <m:t>.</m:t>
                        </m:r>
                        <m:sSup>
                          <m:sSupPr>
                            <m:ctrlPr>
                              <a:rPr lang="es-AR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s-AR" i="1">
                                <a:latin typeface="Cambria Math"/>
                                <a:sym typeface="Symbol"/>
                              </a:rPr>
                              <m:t>𝑟</m:t>
                            </m:r>
                          </m:e>
                          <m:sup>
                            <m:r>
                              <a:rPr lang="es-AR" i="1">
                                <a:latin typeface="Cambria Math"/>
                                <a:sym typeface="Symbol"/>
                              </a:rPr>
                              <m:t>2</m:t>
                            </m:r>
                          </m:sup>
                        </m:sSup>
                        <m:r>
                          <a:rPr lang="es-AR" b="0" i="1" smtClean="0">
                            <a:latin typeface="Cambria Math"/>
                            <a:ea typeface="Cambria Math"/>
                            <a:sym typeface="Symbol"/>
                          </a:rPr>
                          <m:t>𝑒</m:t>
                        </m:r>
                      </m:den>
                    </m:f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79" name="7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7743" y="5788984"/>
                <a:ext cx="1160134" cy="485646"/>
              </a:xfrm>
              <a:prstGeom prst="rect">
                <a:avLst/>
              </a:prstGeom>
              <a:blipFill rotWithShape="1">
                <a:blip r:embed="rId5"/>
                <a:stretch>
                  <a:fillRect l="-4211" b="-632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45 Conector recto"/>
          <p:cNvCxnSpPr>
            <a:stCxn id="34" idx="5"/>
          </p:cNvCxnSpPr>
          <p:nvPr/>
        </p:nvCxnSpPr>
        <p:spPr>
          <a:xfrm flipV="1">
            <a:off x="2184658" y="4310819"/>
            <a:ext cx="213994" cy="168717"/>
          </a:xfrm>
          <a:prstGeom prst="line">
            <a:avLst/>
          </a:prstGeom>
          <a:ln>
            <a:solidFill>
              <a:srgbClr val="99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82 CuadroTexto"/>
          <p:cNvSpPr txBox="1"/>
          <p:nvPr/>
        </p:nvSpPr>
        <p:spPr>
          <a:xfrm>
            <a:off x="2237779" y="4220188"/>
            <a:ext cx="459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ym typeface="Symbol"/>
              </a:rPr>
              <a:t>r</a:t>
            </a:r>
            <a:endParaRPr lang="es-AR" sz="1600" dirty="0"/>
          </a:p>
        </p:txBody>
      </p:sp>
      <p:grpSp>
        <p:nvGrpSpPr>
          <p:cNvPr id="115" name="114 Grupo"/>
          <p:cNvGrpSpPr/>
          <p:nvPr/>
        </p:nvGrpSpPr>
        <p:grpSpPr>
          <a:xfrm>
            <a:off x="4312900" y="4469761"/>
            <a:ext cx="1090538" cy="1027590"/>
            <a:chOff x="4840943" y="4656541"/>
            <a:chExt cx="1291034" cy="1234902"/>
          </a:xfrm>
        </p:grpSpPr>
        <p:grpSp>
          <p:nvGrpSpPr>
            <p:cNvPr id="103" name="102 Grupo"/>
            <p:cNvGrpSpPr>
              <a:grpSpLocks noChangeAspect="1"/>
            </p:cNvGrpSpPr>
            <p:nvPr/>
          </p:nvGrpSpPr>
          <p:grpSpPr>
            <a:xfrm>
              <a:off x="4840943" y="4656541"/>
              <a:ext cx="1291034" cy="1234902"/>
              <a:chOff x="3347864" y="2420888"/>
              <a:chExt cx="1656184" cy="1584176"/>
            </a:xfrm>
          </p:grpSpPr>
          <p:sp>
            <p:nvSpPr>
              <p:cNvPr id="104" name="103 Cubo"/>
              <p:cNvSpPr/>
              <p:nvPr/>
            </p:nvSpPr>
            <p:spPr>
              <a:xfrm>
                <a:off x="3347864" y="2420888"/>
                <a:ext cx="1656184" cy="1584176"/>
              </a:xfrm>
              <a:prstGeom prst="cub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cxnSp>
            <p:nvCxnSpPr>
              <p:cNvPr id="106" name="105 Conector recto"/>
              <p:cNvCxnSpPr/>
              <p:nvPr/>
            </p:nvCxnSpPr>
            <p:spPr>
              <a:xfrm flipV="1">
                <a:off x="3347864" y="3573016"/>
                <a:ext cx="432048" cy="43204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106 Conector recto"/>
              <p:cNvCxnSpPr/>
              <p:nvPr/>
            </p:nvCxnSpPr>
            <p:spPr>
              <a:xfrm flipV="1">
                <a:off x="3779912" y="2420888"/>
                <a:ext cx="0" cy="115212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107 Conector recto"/>
              <p:cNvCxnSpPr/>
              <p:nvPr/>
            </p:nvCxnSpPr>
            <p:spPr>
              <a:xfrm>
                <a:off x="3779912" y="3573016"/>
                <a:ext cx="1224136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9" name="108 Conector recto de flecha"/>
            <p:cNvCxnSpPr/>
            <p:nvPr/>
          </p:nvCxnSpPr>
          <p:spPr>
            <a:xfrm>
              <a:off x="5162424" y="4806424"/>
              <a:ext cx="6480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109 Conector recto de flecha"/>
            <p:cNvCxnSpPr/>
            <p:nvPr/>
          </p:nvCxnSpPr>
          <p:spPr>
            <a:xfrm flipV="1">
              <a:off x="5985387" y="4956561"/>
              <a:ext cx="0" cy="52939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110 Conector recto de flecha"/>
            <p:cNvCxnSpPr/>
            <p:nvPr/>
          </p:nvCxnSpPr>
          <p:spPr>
            <a:xfrm>
              <a:off x="5179919" y="5725531"/>
              <a:ext cx="6480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111 Conector recto de flecha"/>
            <p:cNvCxnSpPr/>
            <p:nvPr/>
          </p:nvCxnSpPr>
          <p:spPr>
            <a:xfrm flipH="1" flipV="1">
              <a:off x="5010955" y="4858005"/>
              <a:ext cx="8976" cy="726502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115 CuadroTexto"/>
          <p:cNvSpPr txBox="1"/>
          <p:nvPr/>
        </p:nvSpPr>
        <p:spPr>
          <a:xfrm>
            <a:off x="4911217" y="4134166"/>
            <a:ext cx="371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ym typeface="Symbol"/>
              </a:rPr>
              <a:t></a:t>
            </a:r>
            <a:endParaRPr lang="es-AR" dirty="0"/>
          </a:p>
        </p:txBody>
      </p:sp>
      <p:sp>
        <p:nvSpPr>
          <p:cNvPr id="117" name="116 CuadroTexto"/>
          <p:cNvSpPr txBox="1"/>
          <p:nvPr/>
        </p:nvSpPr>
        <p:spPr>
          <a:xfrm>
            <a:off x="5353136" y="4787938"/>
            <a:ext cx="371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ym typeface="Symbol"/>
              </a:rPr>
              <a:t></a:t>
            </a:r>
            <a:endParaRPr lang="es-AR" dirty="0"/>
          </a:p>
        </p:txBody>
      </p:sp>
      <p:sp>
        <p:nvSpPr>
          <p:cNvPr id="118" name="117 CuadroTexto"/>
          <p:cNvSpPr txBox="1"/>
          <p:nvPr/>
        </p:nvSpPr>
        <p:spPr>
          <a:xfrm>
            <a:off x="5847868" y="3711642"/>
            <a:ext cx="282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ym typeface="Symbol"/>
              </a:rPr>
              <a:t>Analizamos prisma ABC:</a:t>
            </a:r>
            <a:endParaRPr lang="es-AR" dirty="0"/>
          </a:p>
        </p:txBody>
      </p:sp>
      <p:sp>
        <p:nvSpPr>
          <p:cNvPr id="119" name="118 Triángulo rectángulo"/>
          <p:cNvSpPr/>
          <p:nvPr/>
        </p:nvSpPr>
        <p:spPr>
          <a:xfrm flipH="1" flipV="1">
            <a:off x="6020017" y="4554803"/>
            <a:ext cx="816051" cy="1013534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0" name="119 CuadroTexto"/>
          <p:cNvSpPr txBox="1"/>
          <p:nvPr/>
        </p:nvSpPr>
        <p:spPr>
          <a:xfrm>
            <a:off x="6890254" y="4349849"/>
            <a:ext cx="371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ym typeface="Symbol"/>
              </a:rPr>
              <a:t>B</a:t>
            </a:r>
            <a:endParaRPr lang="es-AR" dirty="0"/>
          </a:p>
        </p:txBody>
      </p:sp>
      <p:sp>
        <p:nvSpPr>
          <p:cNvPr id="121" name="120 CuadroTexto"/>
          <p:cNvSpPr txBox="1"/>
          <p:nvPr/>
        </p:nvSpPr>
        <p:spPr>
          <a:xfrm>
            <a:off x="6890254" y="5329957"/>
            <a:ext cx="371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ym typeface="Symbol"/>
              </a:rPr>
              <a:t>A</a:t>
            </a:r>
            <a:endParaRPr lang="es-AR" dirty="0"/>
          </a:p>
        </p:txBody>
      </p:sp>
      <p:sp>
        <p:nvSpPr>
          <p:cNvPr id="122" name="121 CuadroTexto"/>
          <p:cNvSpPr txBox="1"/>
          <p:nvPr/>
        </p:nvSpPr>
        <p:spPr>
          <a:xfrm>
            <a:off x="5652120" y="4332578"/>
            <a:ext cx="371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ym typeface="Symbol"/>
              </a:rPr>
              <a:t>C</a:t>
            </a:r>
            <a:endParaRPr lang="es-AR" dirty="0"/>
          </a:p>
        </p:txBody>
      </p:sp>
      <p:sp>
        <p:nvSpPr>
          <p:cNvPr id="123" name="122 CuadroTexto"/>
          <p:cNvSpPr txBox="1"/>
          <p:nvPr/>
        </p:nvSpPr>
        <p:spPr>
          <a:xfrm>
            <a:off x="6496118" y="4948810"/>
            <a:ext cx="371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ym typeface="Symbol"/>
              </a:rPr>
              <a:t></a:t>
            </a:r>
            <a:endParaRPr lang="es-AR" dirty="0"/>
          </a:p>
        </p:txBody>
      </p:sp>
      <p:cxnSp>
        <p:nvCxnSpPr>
          <p:cNvPr id="124" name="123 Conector recto de flecha"/>
          <p:cNvCxnSpPr/>
          <p:nvPr/>
        </p:nvCxnSpPr>
        <p:spPr>
          <a:xfrm>
            <a:off x="6104006" y="4445534"/>
            <a:ext cx="64807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124 CuadroTexto"/>
          <p:cNvSpPr txBox="1"/>
          <p:nvPr/>
        </p:nvSpPr>
        <p:spPr>
          <a:xfrm>
            <a:off x="6215207" y="4149080"/>
            <a:ext cx="371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ym typeface="Symbol"/>
              </a:rPr>
              <a:t></a:t>
            </a:r>
            <a:endParaRPr lang="es-AR" dirty="0"/>
          </a:p>
        </p:txBody>
      </p:sp>
      <p:cxnSp>
        <p:nvCxnSpPr>
          <p:cNvPr id="137" name="136 Conector recto de flecha"/>
          <p:cNvCxnSpPr/>
          <p:nvPr/>
        </p:nvCxnSpPr>
        <p:spPr>
          <a:xfrm flipV="1">
            <a:off x="6902076" y="4755222"/>
            <a:ext cx="0" cy="5293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137 CuadroTexto"/>
          <p:cNvSpPr txBox="1"/>
          <p:nvPr/>
        </p:nvSpPr>
        <p:spPr>
          <a:xfrm>
            <a:off x="6890428" y="4766296"/>
            <a:ext cx="371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ym typeface="Symbol"/>
              </a:rPr>
              <a:t></a:t>
            </a:r>
            <a:endParaRPr lang="es-AR" dirty="0"/>
          </a:p>
        </p:txBody>
      </p:sp>
      <p:cxnSp>
        <p:nvCxnSpPr>
          <p:cNvPr id="139" name="138 Conector recto de flecha"/>
          <p:cNvCxnSpPr/>
          <p:nvPr/>
        </p:nvCxnSpPr>
        <p:spPr>
          <a:xfrm>
            <a:off x="6077167" y="4807120"/>
            <a:ext cx="418951" cy="55010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141 Conector recto de flecha"/>
          <p:cNvCxnSpPr/>
          <p:nvPr/>
        </p:nvCxnSpPr>
        <p:spPr>
          <a:xfrm flipH="1">
            <a:off x="5847868" y="5020737"/>
            <a:ext cx="339544" cy="2565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144 CuadroTexto"/>
          <p:cNvSpPr txBox="1"/>
          <p:nvPr/>
        </p:nvSpPr>
        <p:spPr>
          <a:xfrm>
            <a:off x="6180894" y="5159931"/>
            <a:ext cx="371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ym typeface="Symbol"/>
              </a:rPr>
              <a:t></a:t>
            </a:r>
            <a:endParaRPr lang="es-AR" dirty="0"/>
          </a:p>
        </p:txBody>
      </p:sp>
      <p:sp>
        <p:nvSpPr>
          <p:cNvPr id="146" name="145 CuadroTexto"/>
          <p:cNvSpPr txBox="1"/>
          <p:nvPr/>
        </p:nvSpPr>
        <p:spPr>
          <a:xfrm>
            <a:off x="5767363" y="4913838"/>
            <a:ext cx="371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ym typeface="Symbol"/>
              </a:rPr>
              <a:t></a:t>
            </a:r>
            <a:endParaRPr lang="es-AR" dirty="0"/>
          </a:p>
        </p:txBody>
      </p:sp>
      <p:sp>
        <p:nvSpPr>
          <p:cNvPr id="147" name="146 CuadroTexto"/>
          <p:cNvSpPr txBox="1"/>
          <p:nvPr/>
        </p:nvSpPr>
        <p:spPr>
          <a:xfrm>
            <a:off x="7425345" y="4080730"/>
            <a:ext cx="1457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ym typeface="Symbol"/>
              </a:rPr>
              <a:t>En AC pueden actuar 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147 CuadroTexto"/>
              <p:cNvSpPr txBox="1"/>
              <p:nvPr/>
            </p:nvSpPr>
            <p:spPr>
              <a:xfrm>
                <a:off x="1248608" y="1563590"/>
                <a:ext cx="5618745" cy="203132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AR" dirty="0" smtClean="0"/>
                  <a:t>Proyección Fuerzas en el prisma sobre n y t lado AC:</a:t>
                </a:r>
              </a:p>
              <a:p>
                <a14:m>
                  <m:oMath xmlns:m="http://schemas.openxmlformats.org/officeDocument/2006/math">
                    <m:r>
                      <a:rPr lang="es-AR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es-AR" b="0" i="1" smtClean="0">
                        <a:latin typeface="Cambria Math"/>
                        <a:ea typeface="Cambria Math"/>
                      </a:rPr>
                      <m:t>𝐴𝐶</m:t>
                    </m:r>
                    <m:r>
                      <a:rPr lang="es-AR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s-AR" b="0" i="1" smtClean="0">
                        <a:latin typeface="Cambria Math"/>
                        <a:ea typeface="Cambria Math"/>
                      </a:rPr>
                      <m:t>𝜏</m:t>
                    </m:r>
                    <m:r>
                      <a:rPr lang="es-AR" b="0" i="1" smtClean="0">
                        <a:latin typeface="Cambria Math"/>
                        <a:ea typeface="Cambria Math"/>
                      </a:rPr>
                      <m:t>𝐴𝐵</m:t>
                    </m:r>
                    <m:func>
                      <m:funcPr>
                        <m:ctrlPr>
                          <a:rPr lang="es-A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AR" b="0" i="0" smtClean="0">
                            <a:latin typeface="Cambria Math"/>
                            <a:ea typeface="Cambria Math"/>
                          </a:rPr>
                          <m:t>sin</m:t>
                        </m:r>
                      </m:fName>
                      <m:e>
                        <m:r>
                          <a:rPr lang="es-AR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</m:func>
                  </m:oMath>
                </a14:m>
                <a:r>
                  <a:rPr lang="es-AR" dirty="0" smtClean="0"/>
                  <a:t> + </a:t>
                </a:r>
                <a14:m>
                  <m:oMath xmlns:m="http://schemas.openxmlformats.org/officeDocument/2006/math">
                    <m:r>
                      <a:rPr lang="es-AR" i="1">
                        <a:latin typeface="Cambria Math"/>
                        <a:ea typeface="Cambria Math"/>
                      </a:rPr>
                      <m:t>𝜏</m:t>
                    </m:r>
                    <m:r>
                      <a:rPr lang="es-AR" b="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es-AR" i="1">
                        <a:latin typeface="Cambria Math"/>
                        <a:ea typeface="Cambria Math"/>
                      </a:rPr>
                      <m:t>𝐶</m:t>
                    </m:r>
                    <m:func>
                      <m:funcPr>
                        <m:ctrlPr>
                          <a:rPr lang="es-A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AR" b="0" i="0" smtClean="0">
                            <a:latin typeface="Cambria Math"/>
                            <a:ea typeface="Cambria Math"/>
                          </a:rPr>
                          <m:t>cos</m:t>
                        </m:r>
                      </m:fName>
                      <m:e>
                        <m:r>
                          <a:rPr lang="es-AR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</m:func>
                  </m:oMath>
                </a14:m>
                <a:endParaRPr lang="es-AR" dirty="0" smtClean="0"/>
              </a:p>
              <a:p>
                <a14:m>
                  <m:oMath xmlns:m="http://schemas.openxmlformats.org/officeDocument/2006/math">
                    <m:r>
                      <a:rPr lang="es-AR" i="1">
                        <a:latin typeface="Cambria Math"/>
                        <a:ea typeface="Cambria Math"/>
                      </a:rPr>
                      <m:t>𝜏</m:t>
                    </m:r>
                    <m:r>
                      <a:rPr lang="es-AR" i="1">
                        <a:latin typeface="Cambria Math"/>
                        <a:ea typeface="Cambria Math"/>
                      </a:rPr>
                      <m:t>𝐴𝐶</m:t>
                    </m:r>
                    <m:r>
                      <a:rPr lang="es-AR" i="1">
                        <a:latin typeface="Cambria Math"/>
                        <a:ea typeface="Cambria Math"/>
                      </a:rPr>
                      <m:t>=</m:t>
                    </m:r>
                    <m:r>
                      <a:rPr lang="es-AR" i="1">
                        <a:latin typeface="Cambria Math"/>
                        <a:ea typeface="Cambria Math"/>
                      </a:rPr>
                      <m:t>𝜏</m:t>
                    </m:r>
                    <m:r>
                      <a:rPr lang="es-AR" i="1">
                        <a:latin typeface="Cambria Math"/>
                        <a:ea typeface="Cambria Math"/>
                      </a:rPr>
                      <m:t>𝐴𝐵</m:t>
                    </m:r>
                    <m:func>
                      <m:funcPr>
                        <m:ctrlPr>
                          <a:rPr lang="es-A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AR" b="0" i="0" smtClean="0">
                            <a:latin typeface="Cambria Math"/>
                            <a:ea typeface="Cambria Math"/>
                          </a:rPr>
                          <m:t>cos</m:t>
                        </m:r>
                      </m:fName>
                      <m:e>
                        <m:r>
                          <a:rPr lang="es-AR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</m:func>
                  </m:oMath>
                </a14:m>
                <a:r>
                  <a:rPr lang="es-AR" dirty="0"/>
                  <a:t> </a:t>
                </a:r>
                <a:r>
                  <a:rPr lang="es-AR" dirty="0" smtClean="0"/>
                  <a:t>- </a:t>
                </a:r>
                <a14:m>
                  <m:oMath xmlns:m="http://schemas.openxmlformats.org/officeDocument/2006/math">
                    <m:r>
                      <a:rPr lang="es-AR" i="1">
                        <a:latin typeface="Cambria Math"/>
                        <a:ea typeface="Cambria Math"/>
                      </a:rPr>
                      <m:t>𝜏</m:t>
                    </m:r>
                    <m:r>
                      <a:rPr lang="es-AR" i="1">
                        <a:latin typeface="Cambria Math"/>
                        <a:ea typeface="Cambria Math"/>
                      </a:rPr>
                      <m:t>𝐵𝐶</m:t>
                    </m:r>
                    <m:func>
                      <m:funcPr>
                        <m:ctrlPr>
                          <a:rPr lang="es-A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AR">
                            <a:latin typeface="Cambria Math"/>
                            <a:ea typeface="Cambria Math"/>
                          </a:rPr>
                          <m:t>sin</m:t>
                        </m:r>
                      </m:fName>
                      <m:e>
                        <m:r>
                          <a:rPr lang="es-AR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</m:func>
                  </m:oMath>
                </a14:m>
                <a:endParaRPr lang="es-AR" dirty="0" smtClean="0"/>
              </a:p>
              <a:p>
                <a:endParaRPr lang="es-AR" dirty="0"/>
              </a:p>
              <a:p>
                <a14:m>
                  <m:oMath xmlns:m="http://schemas.openxmlformats.org/officeDocument/2006/math">
                    <m:r>
                      <a:rPr lang="es-AR" b="0" i="1" smtClean="0">
                        <a:latin typeface="Cambria Math"/>
                      </a:rPr>
                      <m:t>𝐴𝐵</m:t>
                    </m:r>
                    <m:r>
                      <a:rPr lang="es-AR" b="0" i="1" smtClean="0">
                        <a:latin typeface="Cambria Math"/>
                      </a:rPr>
                      <m:t>=</m:t>
                    </m:r>
                    <m:r>
                      <a:rPr lang="es-AR" b="0" i="1" smtClean="0">
                        <a:latin typeface="Cambria Math"/>
                      </a:rPr>
                      <m:t>𝐴𝐶</m:t>
                    </m:r>
                    <m:func>
                      <m:func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AR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s-AR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</m:func>
                  </m:oMath>
                </a14:m>
                <a:r>
                  <a:rPr lang="es-AR" dirty="0" smtClean="0"/>
                  <a:t>                 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/>
                        </a:rPr>
                        <m:t>𝐵𝐶</m:t>
                      </m:r>
                      <m:r>
                        <a:rPr lang="es-AR" i="1">
                          <a:latin typeface="Cambria Math"/>
                        </a:rPr>
                        <m:t>=</m:t>
                      </m:r>
                      <m:r>
                        <a:rPr lang="es-AR" i="1">
                          <a:latin typeface="Cambria Math"/>
                        </a:rPr>
                        <m:t>𝐴𝐶</m:t>
                      </m:r>
                      <m:func>
                        <m:func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AR" b="0" i="0" smtClean="0">
                              <a:latin typeface="Cambria Math"/>
                            </a:rPr>
                            <m:t>s</m:t>
                          </m:r>
                          <m:r>
                            <a:rPr lang="es-AR" b="0" i="1" smtClean="0">
                              <a:latin typeface="Cambria Math"/>
                            </a:rPr>
                            <m:t>𝑖𝑛</m:t>
                          </m:r>
                        </m:fName>
                        <m:e>
                          <m:r>
                            <a:rPr lang="es-AR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s-AR" dirty="0" smtClean="0"/>
              </a:p>
              <a:p>
                <a:endParaRPr lang="es-AR" dirty="0"/>
              </a:p>
            </p:txBody>
          </p:sp>
        </mc:Choice>
        <mc:Fallback xmlns="">
          <p:sp>
            <p:nvSpPr>
              <p:cNvPr id="148" name="14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608" y="1563590"/>
                <a:ext cx="5618745" cy="2031325"/>
              </a:xfrm>
              <a:prstGeom prst="rect">
                <a:avLst/>
              </a:prstGeom>
              <a:blipFill rotWithShape="1">
                <a:blip r:embed="rId6"/>
                <a:stretch>
                  <a:fillRect l="-976" t="-149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7" name="156 CuadroTexto"/>
          <p:cNvSpPr txBox="1"/>
          <p:nvPr/>
        </p:nvSpPr>
        <p:spPr>
          <a:xfrm>
            <a:off x="5642600" y="5223902"/>
            <a:ext cx="371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ym typeface="Symbol"/>
              </a:rPr>
              <a:t>n</a:t>
            </a:r>
            <a:endParaRPr lang="es-AR" dirty="0"/>
          </a:p>
        </p:txBody>
      </p:sp>
      <p:cxnSp>
        <p:nvCxnSpPr>
          <p:cNvPr id="158" name="157 Conector recto de flecha"/>
          <p:cNvCxnSpPr/>
          <p:nvPr/>
        </p:nvCxnSpPr>
        <p:spPr>
          <a:xfrm>
            <a:off x="6023356" y="4553758"/>
            <a:ext cx="996916" cy="12229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161 CuadroTexto"/>
          <p:cNvSpPr txBox="1"/>
          <p:nvPr/>
        </p:nvSpPr>
        <p:spPr>
          <a:xfrm>
            <a:off x="6614949" y="5497351"/>
            <a:ext cx="371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ym typeface="Symbol"/>
              </a:rPr>
              <a:t>t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162 CuadroTexto"/>
              <p:cNvSpPr txBox="1"/>
              <p:nvPr/>
            </p:nvSpPr>
            <p:spPr>
              <a:xfrm>
                <a:off x="2950710" y="2523004"/>
                <a:ext cx="184654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s-AR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AR" i="1" smtClean="0">
                          <a:latin typeface="Cambria Math"/>
                          <a:ea typeface="Cambria Math"/>
                        </a:rPr>
                        <m:t>𝜏</m:t>
                      </m:r>
                      <m:func>
                        <m:funcPr>
                          <m:ctrlPr>
                            <a:rPr lang="es-A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AR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es-AR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s-AR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s-A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i="1" smtClean="0"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es-AR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AR" i="1">
                          <a:latin typeface="Cambria Math"/>
                          <a:ea typeface="Cambria Math"/>
                        </a:rPr>
                        <m:t>𝜏</m:t>
                      </m:r>
                      <m:func>
                        <m:funcPr>
                          <m:ctrlPr>
                            <a:rPr lang="es-A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AR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es-AR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s-AR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s-AR" dirty="0" smtClean="0"/>
              </a:p>
              <a:p>
                <a:endParaRPr lang="es-AR" dirty="0"/>
              </a:p>
            </p:txBody>
          </p:sp>
        </mc:Choice>
        <mc:Fallback xmlns="">
          <p:sp>
            <p:nvSpPr>
              <p:cNvPr id="163" name="16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710" y="2523004"/>
                <a:ext cx="1846546" cy="92333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163 CuadroTexto"/>
              <p:cNvSpPr txBox="1"/>
              <p:nvPr/>
            </p:nvSpPr>
            <p:spPr>
              <a:xfrm>
                <a:off x="4966988" y="1940144"/>
                <a:ext cx="1559957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AR" i="1">
                        <a:latin typeface="Cambria Math"/>
                        <a:ea typeface="Cambria Math"/>
                      </a:rPr>
                      <m:t>𝛼</m:t>
                    </m:r>
                    <m:r>
                      <a:rPr lang="es-AR" i="1">
                        <a:latin typeface="Cambria Math"/>
                        <a:ea typeface="Cambria Math"/>
                      </a:rPr>
                      <m:t>=0°  </m:t>
                    </m:r>
                    <m:r>
                      <a:rPr lang="es-AR" b="0" i="1" smtClean="0">
                        <a:latin typeface="Cambria Math"/>
                        <a:ea typeface="Cambria Math"/>
                      </a:rPr>
                      <m:t>𝑜</m:t>
                    </m:r>
                    <m:r>
                      <a:rPr lang="es-AR" b="0" i="1" smtClean="0">
                        <a:latin typeface="Cambria Math"/>
                        <a:ea typeface="Cambria Math"/>
                      </a:rPr>
                      <m:t> 90°</m:t>
                    </m:r>
                  </m:oMath>
                </a14:m>
                <a:r>
                  <a:rPr lang="es-AR" dirty="0" smtClean="0"/>
                  <a:t>    </a:t>
                </a:r>
                <a:r>
                  <a:rPr lang="es-AR" dirty="0" smtClean="0">
                    <a:sym typeface="Symbol"/>
                  </a:rPr>
                  <a:t>=0 ; =</a:t>
                </a:r>
              </a:p>
              <a:p>
                <a:endParaRPr lang="es-AR" sz="1000" dirty="0"/>
              </a:p>
            </p:txBody>
          </p:sp>
        </mc:Choice>
        <mc:Fallback xmlns="">
          <p:sp>
            <p:nvSpPr>
              <p:cNvPr id="164" name="16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6988" y="1940144"/>
                <a:ext cx="1559957" cy="800219"/>
              </a:xfrm>
              <a:prstGeom prst="rect">
                <a:avLst/>
              </a:prstGeom>
              <a:blipFill rotWithShape="1">
                <a:blip r:embed="rId8"/>
                <a:stretch>
                  <a:fillRect l="-351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170 CuadroTexto"/>
              <p:cNvSpPr txBox="1"/>
              <p:nvPr/>
            </p:nvSpPr>
            <p:spPr>
              <a:xfrm>
                <a:off x="4918626" y="2621434"/>
                <a:ext cx="15538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AR" i="1">
                        <a:latin typeface="Cambria Math"/>
                        <a:ea typeface="Cambria Math"/>
                      </a:rPr>
                      <m:t>𝛼</m:t>
                    </m:r>
                    <m:r>
                      <a:rPr lang="es-AR" i="1">
                        <a:latin typeface="Cambria Math"/>
                        <a:ea typeface="Cambria Math"/>
                      </a:rPr>
                      <m:t>=±45</m:t>
                    </m:r>
                  </m:oMath>
                </a14:m>
                <a:r>
                  <a:rPr lang="es-AR" dirty="0"/>
                  <a:t> </a:t>
                </a:r>
                <a:r>
                  <a:rPr lang="es-AR" dirty="0" smtClean="0"/>
                  <a:t>          </a:t>
                </a:r>
                <a:r>
                  <a:rPr lang="es-AR" dirty="0" smtClean="0">
                    <a:sym typeface="Symbol"/>
                  </a:rPr>
                  <a:t>=</a:t>
                </a:r>
                <a:r>
                  <a:rPr lang="es-AR" dirty="0" smtClean="0">
                    <a:latin typeface="Symath"/>
                    <a:cs typeface="Symath"/>
                    <a:sym typeface="Symbol"/>
                  </a:rPr>
                  <a:t>±</a:t>
                </a:r>
                <a:r>
                  <a:rPr lang="es-AR" dirty="0" smtClean="0">
                    <a:sym typeface="Symbol"/>
                  </a:rPr>
                  <a:t> </a:t>
                </a:r>
                <a:r>
                  <a:rPr lang="es-AR" dirty="0">
                    <a:sym typeface="Symbol"/>
                  </a:rPr>
                  <a:t>; </a:t>
                </a:r>
                <a:r>
                  <a:rPr lang="es-AR" dirty="0" smtClean="0">
                    <a:sym typeface="Symbol"/>
                  </a:rPr>
                  <a:t>=0</a:t>
                </a:r>
                <a:endParaRPr lang="es-AR" dirty="0"/>
              </a:p>
            </p:txBody>
          </p:sp>
        </mc:Choice>
        <mc:Fallback xmlns="">
          <p:sp>
            <p:nvSpPr>
              <p:cNvPr id="171" name="17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626" y="2621434"/>
                <a:ext cx="1553824" cy="646331"/>
              </a:xfrm>
              <a:prstGeom prst="rect">
                <a:avLst/>
              </a:prstGeom>
              <a:blipFill rotWithShape="1">
                <a:blip r:embed="rId9"/>
                <a:stretch>
                  <a:fillRect l="-3529" b="-1698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13 Rectángulo"/>
          <p:cNvSpPr/>
          <p:nvPr/>
        </p:nvSpPr>
        <p:spPr>
          <a:xfrm>
            <a:off x="6947103" y="2140980"/>
            <a:ext cx="794623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6" name="15 Conector recto de flecha"/>
          <p:cNvCxnSpPr/>
          <p:nvPr/>
        </p:nvCxnSpPr>
        <p:spPr>
          <a:xfrm>
            <a:off x="7038608" y="1996964"/>
            <a:ext cx="540000" cy="0"/>
          </a:xfrm>
          <a:prstGeom prst="straightConnector1">
            <a:avLst/>
          </a:prstGeom>
          <a:ln w="19050">
            <a:headEnd type="arrow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7264477" y="1708932"/>
            <a:ext cx="30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ym typeface="Symbol"/>
              </a:rPr>
              <a:t></a:t>
            </a:r>
            <a:endParaRPr lang="es-AR" dirty="0"/>
          </a:p>
        </p:txBody>
      </p:sp>
      <p:cxnSp>
        <p:nvCxnSpPr>
          <p:cNvPr id="37" name="36 Conector recto de flecha"/>
          <p:cNvCxnSpPr/>
          <p:nvPr/>
        </p:nvCxnSpPr>
        <p:spPr>
          <a:xfrm>
            <a:off x="7075156" y="3065292"/>
            <a:ext cx="540000" cy="0"/>
          </a:xfrm>
          <a:prstGeom prst="straightConnector1">
            <a:avLst/>
          </a:prstGeom>
          <a:ln w="19050">
            <a:headEnd type="none" w="med" len="lg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CuadroTexto"/>
          <p:cNvSpPr txBox="1"/>
          <p:nvPr/>
        </p:nvSpPr>
        <p:spPr>
          <a:xfrm>
            <a:off x="7271890" y="3146592"/>
            <a:ext cx="30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ym typeface="Symbol"/>
              </a:rPr>
              <a:t></a:t>
            </a:r>
            <a:endParaRPr lang="es-AR" dirty="0"/>
          </a:p>
        </p:txBody>
      </p:sp>
      <p:cxnSp>
        <p:nvCxnSpPr>
          <p:cNvPr id="39" name="38 Conector recto de flecha"/>
          <p:cNvCxnSpPr/>
          <p:nvPr/>
        </p:nvCxnSpPr>
        <p:spPr>
          <a:xfrm>
            <a:off x="7886319" y="2219554"/>
            <a:ext cx="0" cy="540000"/>
          </a:xfrm>
          <a:prstGeom prst="straightConnector1">
            <a:avLst/>
          </a:prstGeom>
          <a:ln w="19050">
            <a:headEnd type="none" w="med" len="lg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40 CuadroTexto"/>
          <p:cNvSpPr txBox="1"/>
          <p:nvPr/>
        </p:nvSpPr>
        <p:spPr>
          <a:xfrm>
            <a:off x="7948371" y="2221390"/>
            <a:ext cx="30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ym typeface="Symbol"/>
              </a:rPr>
              <a:t></a:t>
            </a:r>
            <a:endParaRPr lang="es-AR" dirty="0"/>
          </a:p>
        </p:txBody>
      </p:sp>
      <p:cxnSp>
        <p:nvCxnSpPr>
          <p:cNvPr id="42" name="41 Conector recto de flecha"/>
          <p:cNvCxnSpPr/>
          <p:nvPr/>
        </p:nvCxnSpPr>
        <p:spPr>
          <a:xfrm>
            <a:off x="6823218" y="2263012"/>
            <a:ext cx="0" cy="540000"/>
          </a:xfrm>
          <a:prstGeom prst="straightConnector1">
            <a:avLst/>
          </a:prstGeom>
          <a:ln w="19050">
            <a:headEnd type="arrow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42 CuadroTexto"/>
          <p:cNvSpPr txBox="1"/>
          <p:nvPr/>
        </p:nvSpPr>
        <p:spPr>
          <a:xfrm>
            <a:off x="6508413" y="2304888"/>
            <a:ext cx="30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ym typeface="Symbol"/>
              </a:rPr>
              <a:t></a:t>
            </a:r>
            <a:endParaRPr lang="es-AR" dirty="0"/>
          </a:p>
        </p:txBody>
      </p:sp>
      <p:grpSp>
        <p:nvGrpSpPr>
          <p:cNvPr id="187" name="186 Grupo"/>
          <p:cNvGrpSpPr/>
          <p:nvPr/>
        </p:nvGrpSpPr>
        <p:grpSpPr>
          <a:xfrm>
            <a:off x="7233601" y="5039319"/>
            <a:ext cx="1442855" cy="1484472"/>
            <a:chOff x="7296810" y="4916001"/>
            <a:chExt cx="1442855" cy="1484472"/>
          </a:xfrm>
        </p:grpSpPr>
        <p:grpSp>
          <p:nvGrpSpPr>
            <p:cNvPr id="182" name="181 Grupo"/>
            <p:cNvGrpSpPr/>
            <p:nvPr/>
          </p:nvGrpSpPr>
          <p:grpSpPr>
            <a:xfrm>
              <a:off x="7345156" y="5028154"/>
              <a:ext cx="1241297" cy="1372319"/>
              <a:chOff x="7345156" y="5028154"/>
              <a:chExt cx="1241297" cy="1372319"/>
            </a:xfrm>
          </p:grpSpPr>
          <p:sp>
            <p:nvSpPr>
              <p:cNvPr id="172" name="171 Rectángulo"/>
              <p:cNvSpPr/>
              <p:nvPr/>
            </p:nvSpPr>
            <p:spPr>
              <a:xfrm rot="2686824">
                <a:off x="7598663" y="5303244"/>
                <a:ext cx="794623" cy="79208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cxnSp>
            <p:nvCxnSpPr>
              <p:cNvPr id="173" name="172 Conector recto de flecha"/>
              <p:cNvCxnSpPr/>
              <p:nvPr/>
            </p:nvCxnSpPr>
            <p:spPr>
              <a:xfrm flipV="1">
                <a:off x="7345156" y="6070153"/>
                <a:ext cx="312585" cy="330320"/>
              </a:xfrm>
              <a:prstGeom prst="straightConnector1">
                <a:avLst/>
              </a:prstGeom>
              <a:ln w="19050">
                <a:headEnd type="none" w="med" len="lg"/>
                <a:tailEnd type="arrow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174 Conector recto de flecha"/>
              <p:cNvCxnSpPr/>
              <p:nvPr/>
            </p:nvCxnSpPr>
            <p:spPr>
              <a:xfrm flipH="1">
                <a:off x="8273868" y="5061570"/>
                <a:ext cx="286657" cy="301393"/>
              </a:xfrm>
              <a:prstGeom prst="straightConnector1">
                <a:avLst/>
              </a:prstGeom>
              <a:ln w="19050">
                <a:headEnd type="none" w="med" len="lg"/>
                <a:tailEnd type="arrow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177 Conector recto de flecha"/>
              <p:cNvCxnSpPr/>
              <p:nvPr/>
            </p:nvCxnSpPr>
            <p:spPr>
              <a:xfrm>
                <a:off x="8273868" y="6032832"/>
                <a:ext cx="312585" cy="328341"/>
              </a:xfrm>
              <a:prstGeom prst="straightConnector1">
                <a:avLst/>
              </a:prstGeom>
              <a:ln w="19050">
                <a:headEnd type="none" w="med" len="lg"/>
                <a:tailEnd type="arrow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179 Conector recto de flecha"/>
              <p:cNvCxnSpPr/>
              <p:nvPr/>
            </p:nvCxnSpPr>
            <p:spPr>
              <a:xfrm flipH="1" flipV="1">
                <a:off x="7417689" y="5028154"/>
                <a:ext cx="286658" cy="306348"/>
              </a:xfrm>
              <a:prstGeom prst="straightConnector1">
                <a:avLst/>
              </a:prstGeom>
              <a:ln w="19050">
                <a:headEnd type="none" w="med" len="lg"/>
                <a:tailEnd type="arrow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3" name="182 CuadroTexto"/>
            <p:cNvSpPr txBox="1"/>
            <p:nvPr/>
          </p:nvSpPr>
          <p:spPr>
            <a:xfrm>
              <a:off x="8433240" y="5099946"/>
              <a:ext cx="306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>
                  <a:sym typeface="Symbol"/>
                </a:rPr>
                <a:t></a:t>
              </a:r>
              <a:endParaRPr lang="es-AR" dirty="0"/>
            </a:p>
          </p:txBody>
        </p:sp>
        <p:sp>
          <p:nvSpPr>
            <p:cNvPr id="184" name="183 CuadroTexto"/>
            <p:cNvSpPr txBox="1"/>
            <p:nvPr/>
          </p:nvSpPr>
          <p:spPr>
            <a:xfrm>
              <a:off x="7588513" y="4916001"/>
              <a:ext cx="306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>
                  <a:sym typeface="Symbol"/>
                </a:rPr>
                <a:t></a:t>
              </a:r>
              <a:endParaRPr lang="es-AR" dirty="0"/>
            </a:p>
          </p:txBody>
        </p:sp>
        <p:sp>
          <p:nvSpPr>
            <p:cNvPr id="185" name="184 CuadroTexto"/>
            <p:cNvSpPr txBox="1"/>
            <p:nvPr/>
          </p:nvSpPr>
          <p:spPr>
            <a:xfrm>
              <a:off x="7296810" y="5901933"/>
              <a:ext cx="306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>
                  <a:sym typeface="Symbol"/>
                </a:rPr>
                <a:t></a:t>
              </a:r>
              <a:endParaRPr lang="es-AR" dirty="0"/>
            </a:p>
          </p:txBody>
        </p:sp>
        <p:sp>
          <p:nvSpPr>
            <p:cNvPr id="186" name="185 CuadroTexto"/>
            <p:cNvSpPr txBox="1"/>
            <p:nvPr/>
          </p:nvSpPr>
          <p:spPr>
            <a:xfrm>
              <a:off x="8433239" y="5865981"/>
              <a:ext cx="306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>
                  <a:sym typeface="Symbol"/>
                </a:rPr>
                <a:t></a:t>
              </a:r>
              <a:endParaRPr lang="es-AR" dirty="0"/>
            </a:p>
          </p:txBody>
        </p:sp>
      </p:grpSp>
      <p:sp>
        <p:nvSpPr>
          <p:cNvPr id="89" name="88 CuadroTexto"/>
          <p:cNvSpPr txBox="1"/>
          <p:nvPr/>
        </p:nvSpPr>
        <p:spPr>
          <a:xfrm>
            <a:off x="5691474" y="5988701"/>
            <a:ext cx="1457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ym typeface="Symbol"/>
              </a:rPr>
              <a:t>Tensiones Principales</a:t>
            </a:r>
            <a:endParaRPr lang="es-AR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945" y="3572250"/>
            <a:ext cx="3162376" cy="2329537"/>
          </a:xfrm>
          <a:prstGeom prst="rect">
            <a:avLst/>
          </a:prstGeom>
          <a:ln w="25400">
            <a:solidFill>
              <a:srgbClr val="26697A"/>
            </a:solidFill>
          </a:ln>
        </p:spPr>
      </p:pic>
    </p:spTree>
    <p:extLst>
      <p:ext uri="{BB962C8B-B14F-4D97-AF65-F5344CB8AC3E}">
        <p14:creationId xmlns:p14="http://schemas.microsoft.com/office/powerpoint/2010/main" val="242617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68" grpId="0"/>
      <p:bldP spid="72" grpId="0"/>
      <p:bldP spid="74" grpId="0" animBg="1"/>
      <p:bldP spid="75" grpId="0" animBg="1"/>
      <p:bldP spid="77" grpId="0"/>
      <p:bldP spid="78" grpId="0"/>
      <p:bldP spid="79" grpId="0"/>
      <p:bldP spid="83" grpId="0"/>
      <p:bldP spid="116" grpId="0"/>
      <p:bldP spid="117" grpId="0"/>
      <p:bldP spid="118" grpId="0"/>
      <p:bldP spid="119" grpId="0" animBg="1"/>
      <p:bldP spid="120" grpId="0"/>
      <p:bldP spid="121" grpId="0"/>
      <p:bldP spid="122" grpId="0"/>
      <p:bldP spid="123" grpId="0"/>
      <p:bldP spid="125" grpId="0"/>
      <p:bldP spid="138" grpId="0"/>
      <p:bldP spid="145" grpId="0"/>
      <p:bldP spid="146" grpId="0"/>
      <p:bldP spid="147" grpId="0"/>
      <p:bldP spid="148" grpId="0" animBg="1"/>
      <p:bldP spid="157" grpId="0"/>
      <p:bldP spid="162" grpId="0"/>
      <p:bldP spid="163" grpId="0"/>
      <p:bldP spid="164" grpId="0"/>
      <p:bldP spid="171" grpId="0"/>
      <p:bldP spid="14" grpId="0" animBg="1"/>
      <p:bldP spid="18" grpId="0"/>
      <p:bldP spid="38" grpId="0"/>
      <p:bldP spid="41" grpId="0"/>
      <p:bldP spid="43" grpId="0"/>
      <p:bldP spid="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91856" y="1196886"/>
            <a:ext cx="7498080" cy="302433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s-AR" sz="2000" b="1" dirty="0" smtClean="0"/>
              <a:t>DEFORMACIONES</a:t>
            </a:r>
            <a:r>
              <a:rPr lang="es-AR" sz="3000" b="1" dirty="0" smtClean="0"/>
              <a:t> </a:t>
            </a:r>
          </a:p>
          <a:p>
            <a:pPr marL="288000" indent="0">
              <a:buNone/>
            </a:pPr>
            <a:endParaRPr lang="es-AR" sz="2000" b="1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u="sng" dirty="0" smtClean="0">
                <a:effectLst/>
              </a:rPr>
              <a:t>TORSION</a:t>
            </a:r>
            <a:endParaRPr lang="es-AR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428042" y="6582857"/>
            <a:ext cx="2895600" cy="301800"/>
          </a:xfrm>
        </p:spPr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p:sp>
        <p:nvSpPr>
          <p:cNvPr id="83" name="82 CuadroTexto"/>
          <p:cNvSpPr txBox="1"/>
          <p:nvPr/>
        </p:nvSpPr>
        <p:spPr>
          <a:xfrm>
            <a:off x="2608261" y="1893597"/>
            <a:ext cx="459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ym typeface="Symbol"/>
              </a:rPr>
              <a:t>r</a:t>
            </a:r>
            <a:endParaRPr lang="es-A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4312900" y="1206230"/>
                <a:ext cx="687422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2000" b="1" dirty="0" smtClean="0">
                    <a:sym typeface="Symbol"/>
                  </a:rPr>
                  <a:t></a:t>
                </a:r>
                <a14:m>
                  <m:oMath xmlns:m="http://schemas.openxmlformats.org/officeDocument/2006/math">
                    <m:r>
                      <a:rPr lang="es-AR" sz="2000" b="1" i="1" smtClean="0">
                        <a:latin typeface="Cambria Math"/>
                        <a:sym typeface="Symbol"/>
                      </a:rPr>
                      <m:t>=</m:t>
                    </m:r>
                    <m:f>
                      <m:fPr>
                        <m:ctrlPr>
                          <a:rPr lang="es-AR" sz="2000" b="1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s-AR" sz="2000" b="1" i="1" smtClean="0">
                            <a:latin typeface="Cambria Math"/>
                            <a:ea typeface="Cambria Math"/>
                            <a:sym typeface="Symbol"/>
                          </a:rPr>
                          <m:t>𝝉</m:t>
                        </m:r>
                      </m:num>
                      <m:den>
                        <m:r>
                          <a:rPr lang="es-AR" sz="2000" b="1" i="1" smtClean="0">
                            <a:latin typeface="Cambria Math"/>
                            <a:sym typeface="Symbol"/>
                          </a:rPr>
                          <m:t>𝑮</m:t>
                        </m:r>
                      </m:den>
                    </m:f>
                  </m:oMath>
                </a14:m>
                <a:endParaRPr lang="es-AR" sz="2000" b="1" dirty="0"/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2900" y="1206230"/>
                <a:ext cx="687422" cy="502702"/>
              </a:xfrm>
              <a:prstGeom prst="rect">
                <a:avLst/>
              </a:prstGeom>
              <a:blipFill rotWithShape="1">
                <a:blip r:embed="rId2"/>
                <a:stretch>
                  <a:fillRect l="-8850" t="-1220" b="-609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89 CuadroTexto"/>
          <p:cNvSpPr txBox="1"/>
          <p:nvPr/>
        </p:nvSpPr>
        <p:spPr>
          <a:xfrm>
            <a:off x="5082133" y="1206230"/>
            <a:ext cx="3113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ym typeface="Symbol"/>
              </a:rPr>
              <a:t>Deformación Angular o Distorsión</a:t>
            </a:r>
            <a:endParaRPr lang="es-AR" b="1" dirty="0"/>
          </a:p>
        </p:txBody>
      </p:sp>
      <p:sp>
        <p:nvSpPr>
          <p:cNvPr id="91" name="90 CuadroTexto"/>
          <p:cNvSpPr txBox="1"/>
          <p:nvPr/>
        </p:nvSpPr>
        <p:spPr>
          <a:xfrm>
            <a:off x="5146660" y="1852561"/>
            <a:ext cx="3113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ym typeface="Symbol"/>
              </a:rPr>
              <a:t>G: Modulo de Elasticidad Transversal.</a:t>
            </a:r>
            <a:endParaRPr lang="es-A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91 CuadroTexto"/>
              <p:cNvSpPr txBox="1"/>
              <p:nvPr/>
            </p:nvSpPr>
            <p:spPr>
              <a:xfrm>
                <a:off x="5240896" y="2480684"/>
                <a:ext cx="3113091" cy="1214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1" i="1" dirty="0" smtClean="0">
                          <a:latin typeface="Cambria Math"/>
                          <a:sym typeface="Symbol"/>
                        </a:rPr>
                        <m:t>𝑮</m:t>
                      </m:r>
                      <m:r>
                        <a:rPr lang="es-AR" b="1" i="1" dirty="0" smtClean="0">
                          <a:latin typeface="Cambria Math"/>
                          <a:sym typeface="Symbol"/>
                        </a:rPr>
                        <m:t>=</m:t>
                      </m:r>
                      <m:f>
                        <m:fPr>
                          <m:ctrlPr>
                            <a:rPr lang="es-AR" b="1" i="1" dirty="0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fPr>
                        <m:num>
                          <m:r>
                            <a:rPr lang="es-AR" b="1" i="1" dirty="0" smtClean="0">
                              <a:latin typeface="Cambria Math"/>
                              <a:sym typeface="Symbol"/>
                            </a:rPr>
                            <m:t>𝑬</m:t>
                          </m:r>
                        </m:num>
                        <m:den>
                          <m:r>
                            <a:rPr lang="es-AR" b="1" i="1" dirty="0" smtClean="0">
                              <a:latin typeface="Cambria Math"/>
                              <a:sym typeface="Symbol"/>
                            </a:rPr>
                            <m:t>𝟐</m:t>
                          </m:r>
                          <m:r>
                            <a:rPr lang="es-AR" b="1" i="1" dirty="0" smtClean="0">
                              <a:latin typeface="Cambria Math"/>
                              <a:sym typeface="Symbol"/>
                            </a:rPr>
                            <m:t>.(</m:t>
                          </m:r>
                          <m:r>
                            <a:rPr lang="es-AR" b="1" i="1" dirty="0" smtClean="0">
                              <a:latin typeface="Cambria Math"/>
                              <a:sym typeface="Symbol"/>
                            </a:rPr>
                            <m:t>𝟏</m:t>
                          </m:r>
                          <m:r>
                            <a:rPr lang="es-AR" b="1" i="1" dirty="0" smtClean="0">
                              <a:latin typeface="Cambria Math"/>
                              <a:sym typeface="Symbol"/>
                            </a:rPr>
                            <m:t>+</m:t>
                          </m:r>
                          <m:r>
                            <a:rPr lang="es-AR" b="1" i="1" dirty="0" smtClean="0">
                              <a:latin typeface="Cambria Math"/>
                              <a:ea typeface="Cambria Math"/>
                              <a:sym typeface="Symbol"/>
                            </a:rPr>
                            <m:t>𝝁</m:t>
                          </m:r>
                          <m:r>
                            <a:rPr lang="es-AR" b="1" i="1" dirty="0" smtClean="0">
                              <a:latin typeface="Cambria Math"/>
                              <a:ea typeface="Cambria Math"/>
                              <a:sym typeface="Symbol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s-AR" b="1" dirty="0" smtClean="0">
                  <a:sym typeface="Symbol"/>
                </a:endParaRPr>
              </a:p>
              <a:p>
                <a:endParaRPr lang="es-AR" b="1" dirty="0" smtClean="0"/>
              </a:p>
              <a:p>
                <a14:m>
                  <m:oMath xmlns:m="http://schemas.openxmlformats.org/officeDocument/2006/math">
                    <m:r>
                      <a:rPr lang="es-AR" b="1" i="1" dirty="0">
                        <a:latin typeface="Cambria Math"/>
                        <a:ea typeface="Cambria Math"/>
                        <a:sym typeface="Symbol"/>
                      </a:rPr>
                      <m:t>𝝁</m:t>
                    </m:r>
                  </m:oMath>
                </a14:m>
                <a:r>
                  <a:rPr lang="es-AR" b="1" dirty="0" smtClean="0"/>
                  <a:t>: coeficiente de </a:t>
                </a:r>
                <a:r>
                  <a:rPr lang="es-AR" b="1" dirty="0" err="1" smtClean="0"/>
                  <a:t>poisson</a:t>
                </a:r>
                <a:endParaRPr lang="es-AR" b="1" dirty="0"/>
              </a:p>
            </p:txBody>
          </p:sp>
        </mc:Choice>
        <mc:Fallback xmlns="">
          <p:sp>
            <p:nvSpPr>
              <p:cNvPr id="92" name="9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896" y="2480684"/>
                <a:ext cx="3113091" cy="1214050"/>
              </a:xfrm>
              <a:prstGeom prst="rect">
                <a:avLst/>
              </a:prstGeom>
              <a:blipFill rotWithShape="1">
                <a:blip r:embed="rId3"/>
                <a:stretch>
                  <a:fillRect b="-703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Rectángulo"/>
          <p:cNvSpPr/>
          <p:nvPr/>
        </p:nvSpPr>
        <p:spPr>
          <a:xfrm>
            <a:off x="6084167" y="4437112"/>
            <a:ext cx="713273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0" name="9 Conector recto de flecha"/>
          <p:cNvCxnSpPr/>
          <p:nvPr/>
        </p:nvCxnSpPr>
        <p:spPr>
          <a:xfrm>
            <a:off x="6440803" y="3933056"/>
            <a:ext cx="1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96 Conector recto de flecha"/>
          <p:cNvCxnSpPr/>
          <p:nvPr/>
        </p:nvCxnSpPr>
        <p:spPr>
          <a:xfrm>
            <a:off x="6440802" y="5517232"/>
            <a:ext cx="1" cy="36004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97 Rectángulo"/>
          <p:cNvSpPr/>
          <p:nvPr/>
        </p:nvSpPr>
        <p:spPr>
          <a:xfrm>
            <a:off x="5940153" y="4653136"/>
            <a:ext cx="1009688" cy="648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11 CuadroTexto"/>
              <p:cNvSpPr txBox="1"/>
              <p:nvPr/>
            </p:nvSpPr>
            <p:spPr>
              <a:xfrm>
                <a:off x="7308304" y="4437112"/>
                <a:ext cx="1045683" cy="525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2000" dirty="0" smtClean="0">
                    <a:sym typeface="Symbol"/>
                  </a:rPr>
                  <a:t>=-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200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s-AR" sz="2000" i="1" smtClean="0">
                            <a:latin typeface="Cambria Math"/>
                            <a:ea typeface="Cambria Math"/>
                            <a:sym typeface="Symbol"/>
                          </a:rPr>
                          <m:t>𝜀</m:t>
                        </m:r>
                        <m:r>
                          <a:rPr lang="es-AR" sz="2000" b="0" i="1" smtClean="0">
                            <a:latin typeface="Cambria Math"/>
                            <a:ea typeface="Cambria Math"/>
                            <a:sym typeface="Symbol"/>
                          </a:rPr>
                          <m:t>𝑡</m:t>
                        </m:r>
                      </m:num>
                      <m:den>
                        <m:r>
                          <a:rPr lang="es-AR" sz="2000" i="1" smtClean="0">
                            <a:latin typeface="Cambria Math"/>
                            <a:ea typeface="Cambria Math"/>
                            <a:sym typeface="Symbol"/>
                          </a:rPr>
                          <m:t>𝜀</m:t>
                        </m:r>
                        <m:r>
                          <a:rPr lang="es-AR" sz="2000" b="0" i="1" smtClean="0">
                            <a:latin typeface="Cambria Math"/>
                            <a:ea typeface="Cambria Math"/>
                            <a:sym typeface="Symbol"/>
                          </a:rPr>
                          <m:t>𝑙</m:t>
                        </m:r>
                      </m:den>
                    </m:f>
                  </m:oMath>
                </a14:m>
                <a:endParaRPr lang="es-AR" sz="2000" dirty="0"/>
              </a:p>
            </p:txBody>
          </p:sp>
        </mc:Choice>
        <mc:Fallback xmlns="">
          <p:sp>
            <p:nvSpPr>
              <p:cNvPr id="12" name="1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4437112"/>
                <a:ext cx="1045683" cy="525528"/>
              </a:xfrm>
              <a:prstGeom prst="rect">
                <a:avLst/>
              </a:prstGeom>
              <a:blipFill rotWithShape="1">
                <a:blip r:embed="rId4"/>
                <a:stretch>
                  <a:fillRect l="-6433" b="-697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99 CuadroTexto"/>
          <p:cNvSpPr txBox="1"/>
          <p:nvPr/>
        </p:nvSpPr>
        <p:spPr>
          <a:xfrm>
            <a:off x="7341170" y="5038444"/>
            <a:ext cx="1479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ym typeface="Symbol"/>
              </a:rPr>
              <a:t>= 0 a 0,5</a:t>
            </a:r>
          </a:p>
          <a:p>
            <a:endParaRPr lang="es-AR" sz="1200" dirty="0">
              <a:sym typeface="Symbol"/>
            </a:endParaRPr>
          </a:p>
          <a:p>
            <a:r>
              <a:rPr lang="es-AR" dirty="0" smtClean="0">
                <a:sym typeface="Symbol"/>
              </a:rPr>
              <a:t>0,3 acero</a:t>
            </a:r>
            <a:endParaRPr lang="es-AR" dirty="0"/>
          </a:p>
        </p:txBody>
      </p:sp>
      <p:sp>
        <p:nvSpPr>
          <p:cNvPr id="105" name="104 Flecha circular"/>
          <p:cNvSpPr/>
          <p:nvPr/>
        </p:nvSpPr>
        <p:spPr>
          <a:xfrm rot="14975519" flipV="1">
            <a:off x="2841179" y="1830514"/>
            <a:ext cx="739956" cy="840829"/>
          </a:xfrm>
          <a:prstGeom prst="circularArrow">
            <a:avLst>
              <a:gd name="adj1" fmla="val 117"/>
              <a:gd name="adj2" fmla="val 626839"/>
              <a:gd name="adj3" fmla="val 20682640"/>
              <a:gd name="adj4" fmla="val 12843802"/>
              <a:gd name="adj5" fmla="val 1460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13" name="112 CuadroTexto"/>
          <p:cNvSpPr txBox="1"/>
          <p:nvPr/>
        </p:nvSpPr>
        <p:spPr>
          <a:xfrm>
            <a:off x="3314609" y="1727865"/>
            <a:ext cx="459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ym typeface="Symbol"/>
              </a:rPr>
              <a:t>Mt</a:t>
            </a:r>
            <a:endParaRPr lang="es-AR" sz="1600" dirty="0"/>
          </a:p>
        </p:txBody>
      </p:sp>
      <p:sp>
        <p:nvSpPr>
          <p:cNvPr id="126" name="125 CuadroTexto"/>
          <p:cNvSpPr txBox="1"/>
          <p:nvPr/>
        </p:nvSpPr>
        <p:spPr>
          <a:xfrm>
            <a:off x="2838252" y="1925317"/>
            <a:ext cx="459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>
                <a:sym typeface="Symbol"/>
              </a:rPr>
              <a:t>o</a:t>
            </a:r>
            <a:endParaRPr lang="es-AR" sz="1600" dirty="0"/>
          </a:p>
        </p:txBody>
      </p:sp>
      <p:cxnSp>
        <p:nvCxnSpPr>
          <p:cNvPr id="127" name="126 Conector recto"/>
          <p:cNvCxnSpPr/>
          <p:nvPr/>
        </p:nvCxnSpPr>
        <p:spPr>
          <a:xfrm flipH="1">
            <a:off x="2715348" y="2480684"/>
            <a:ext cx="571114" cy="120909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127 Conector recto"/>
          <p:cNvCxnSpPr/>
          <p:nvPr/>
        </p:nvCxnSpPr>
        <p:spPr>
          <a:xfrm>
            <a:off x="2964791" y="2188821"/>
            <a:ext cx="349818" cy="291863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128 CuadroTexto"/>
          <p:cNvSpPr txBox="1"/>
          <p:nvPr/>
        </p:nvSpPr>
        <p:spPr>
          <a:xfrm>
            <a:off x="2832181" y="2129258"/>
            <a:ext cx="283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ym typeface="Symbol"/>
              </a:rPr>
              <a:t></a:t>
            </a:r>
            <a:endParaRPr lang="es-AR" sz="1600" dirty="0"/>
          </a:p>
        </p:txBody>
      </p:sp>
      <p:sp>
        <p:nvSpPr>
          <p:cNvPr id="59" name="58 CuadroTexto"/>
          <p:cNvSpPr txBox="1"/>
          <p:nvPr/>
        </p:nvSpPr>
        <p:spPr>
          <a:xfrm>
            <a:off x="2674500" y="3923323"/>
            <a:ext cx="3409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Mt </a:t>
            </a:r>
            <a:r>
              <a:rPr lang="es-AR" dirty="0" smtClean="0">
                <a:sym typeface="Symbol"/>
              </a:rPr>
              <a:t> giro superior   lateral  </a:t>
            </a:r>
            <a:endParaRPr lang="es-AR" dirty="0"/>
          </a:p>
        </p:txBody>
      </p:sp>
      <p:grpSp>
        <p:nvGrpSpPr>
          <p:cNvPr id="64" name="63 Grupo"/>
          <p:cNvGrpSpPr/>
          <p:nvPr/>
        </p:nvGrpSpPr>
        <p:grpSpPr>
          <a:xfrm>
            <a:off x="2249948" y="1893598"/>
            <a:ext cx="1457956" cy="1823434"/>
            <a:chOff x="2249948" y="1893598"/>
            <a:chExt cx="1457956" cy="1823434"/>
          </a:xfrm>
        </p:grpSpPr>
        <p:grpSp>
          <p:nvGrpSpPr>
            <p:cNvPr id="54" name="53 Grupo"/>
            <p:cNvGrpSpPr/>
            <p:nvPr/>
          </p:nvGrpSpPr>
          <p:grpSpPr>
            <a:xfrm>
              <a:off x="2249948" y="1893598"/>
              <a:ext cx="1457956" cy="1823434"/>
              <a:chOff x="2249948" y="1893598"/>
              <a:chExt cx="1457956" cy="1823434"/>
            </a:xfrm>
          </p:grpSpPr>
          <p:sp>
            <p:nvSpPr>
              <p:cNvPr id="53" name="52 Elipse"/>
              <p:cNvSpPr/>
              <p:nvPr/>
            </p:nvSpPr>
            <p:spPr>
              <a:xfrm>
                <a:off x="2249948" y="3212976"/>
                <a:ext cx="1457956" cy="504056"/>
              </a:xfrm>
              <a:prstGeom prst="ellipse">
                <a:avLst/>
              </a:prstGeom>
              <a:noFill/>
              <a:ln w="0">
                <a:solidFill>
                  <a:srgbClr val="0070C0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grpSp>
            <p:nvGrpSpPr>
              <p:cNvPr id="48" name="47 Grupo"/>
              <p:cNvGrpSpPr/>
              <p:nvPr/>
            </p:nvGrpSpPr>
            <p:grpSpPr>
              <a:xfrm>
                <a:off x="2249948" y="1893598"/>
                <a:ext cx="1457956" cy="1823434"/>
                <a:chOff x="2249948" y="1893598"/>
                <a:chExt cx="967573" cy="1742551"/>
              </a:xfrm>
            </p:grpSpPr>
            <p:sp>
              <p:nvSpPr>
                <p:cNvPr id="60" name="59 Almacenamiento de acceso directo"/>
                <p:cNvSpPr/>
                <p:nvPr/>
              </p:nvSpPr>
              <p:spPr>
                <a:xfrm rot="16200000">
                  <a:off x="1862459" y="2281087"/>
                  <a:ext cx="1742551" cy="967573"/>
                </a:xfrm>
                <a:prstGeom prst="flowChartMagneticDrum">
                  <a:avLst/>
                </a:prstGeom>
                <a:noFill/>
                <a:ln w="254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cxnSp>
              <p:nvCxnSpPr>
                <p:cNvPr id="15" name="14 Conector recto"/>
                <p:cNvCxnSpPr/>
                <p:nvPr/>
              </p:nvCxnSpPr>
              <p:spPr>
                <a:xfrm flipH="1">
                  <a:off x="2555776" y="2175726"/>
                  <a:ext cx="169200" cy="288000"/>
                </a:xfrm>
                <a:prstGeom prst="line">
                  <a:avLst/>
                </a:prstGeom>
                <a:ln w="254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18 Conector recto"/>
                <p:cNvCxnSpPr/>
                <p:nvPr/>
              </p:nvCxnSpPr>
              <p:spPr>
                <a:xfrm>
                  <a:off x="2558811" y="2463726"/>
                  <a:ext cx="0" cy="1155465"/>
                </a:xfrm>
                <a:prstGeom prst="line">
                  <a:avLst/>
                </a:prstGeom>
                <a:ln w="254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32" name="131 Conector recto"/>
            <p:cNvCxnSpPr/>
            <p:nvPr/>
          </p:nvCxnSpPr>
          <p:spPr>
            <a:xfrm>
              <a:off x="2965729" y="2206698"/>
              <a:ext cx="0" cy="1209098"/>
            </a:xfrm>
            <a:prstGeom prst="line">
              <a:avLst/>
            </a:prstGeom>
            <a:ln w="12700">
              <a:solidFill>
                <a:srgbClr val="0070C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132 Conector recto"/>
            <p:cNvCxnSpPr/>
            <p:nvPr/>
          </p:nvCxnSpPr>
          <p:spPr>
            <a:xfrm flipH="1">
              <a:off x="2704704" y="3393366"/>
              <a:ext cx="254954" cy="301368"/>
            </a:xfrm>
            <a:prstGeom prst="line">
              <a:avLst/>
            </a:prstGeom>
            <a:ln w="12700">
              <a:solidFill>
                <a:srgbClr val="0070C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134 CuadroTexto"/>
          <p:cNvSpPr txBox="1"/>
          <p:nvPr/>
        </p:nvSpPr>
        <p:spPr>
          <a:xfrm>
            <a:off x="2655483" y="2925461"/>
            <a:ext cx="459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ym typeface="Symbol"/>
              </a:rPr>
              <a:t></a:t>
            </a:r>
            <a:endParaRPr lang="es-AR" sz="1600" dirty="0"/>
          </a:p>
        </p:txBody>
      </p:sp>
      <p:cxnSp>
        <p:nvCxnSpPr>
          <p:cNvPr id="67" name="66 Conector recto"/>
          <p:cNvCxnSpPr/>
          <p:nvPr/>
        </p:nvCxnSpPr>
        <p:spPr>
          <a:xfrm>
            <a:off x="1979712" y="2175726"/>
            <a:ext cx="0" cy="1368324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139 CuadroTexto"/>
          <p:cNvSpPr txBox="1"/>
          <p:nvPr/>
        </p:nvSpPr>
        <p:spPr>
          <a:xfrm>
            <a:off x="1749721" y="2744285"/>
            <a:ext cx="459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ym typeface="Symbol"/>
              </a:rPr>
              <a:t>L</a:t>
            </a:r>
            <a:endParaRPr lang="es-A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140 CuadroTexto"/>
              <p:cNvSpPr txBox="1"/>
              <p:nvPr/>
            </p:nvSpPr>
            <p:spPr>
              <a:xfrm>
                <a:off x="2832181" y="5366421"/>
                <a:ext cx="11775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AR" dirty="0">
                        <a:sym typeface="Symbol"/>
                      </a:rPr>
                      <m:t></m:t>
                    </m:r>
                  </m:oMath>
                </a14:m>
                <a:r>
                  <a:rPr lang="es-AR" dirty="0" smtClean="0"/>
                  <a:t>r=</a:t>
                </a:r>
                <a:r>
                  <a:rPr lang="es-AR" dirty="0" smtClean="0">
                    <a:sym typeface="Symbol"/>
                  </a:rPr>
                  <a:t>L  </a:t>
                </a:r>
                <a:endParaRPr lang="es-AR" dirty="0"/>
              </a:p>
            </p:txBody>
          </p:sp>
        </mc:Choice>
        <mc:Fallback xmlns="">
          <p:sp>
            <p:nvSpPr>
              <p:cNvPr id="141" name="14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181" y="5366421"/>
                <a:ext cx="1177526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9836" r="-1554" b="-2459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142 CuadroTexto"/>
              <p:cNvSpPr txBox="1"/>
              <p:nvPr/>
            </p:nvSpPr>
            <p:spPr>
              <a:xfrm>
                <a:off x="4120185" y="5223433"/>
                <a:ext cx="961948" cy="587597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AR" sz="2000" dirty="0">
                        <a:sym typeface="Symbol"/>
                      </a:rPr>
                      <m:t></m:t>
                    </m:r>
                  </m:oMath>
                </a14:m>
                <a:r>
                  <a:rPr lang="es-AR" sz="20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s-AR" sz="2000" dirty="0">
                            <a:sym typeface="Symbol"/>
                          </a:rPr>
                          <m:t></m:t>
                        </m:r>
                        <m:r>
                          <m:rPr>
                            <m:nor/>
                          </m:rPr>
                          <a:rPr lang="es-AR" sz="2000" dirty="0">
                            <a:sym typeface="Symbol"/>
                          </a:rPr>
                          <m:t>L</m:t>
                        </m:r>
                      </m:num>
                      <m:den>
                        <m:r>
                          <a:rPr lang="es-AR" sz="2000" b="0" i="1" dirty="0" smtClean="0">
                            <a:latin typeface="Cambria Math"/>
                          </a:rPr>
                          <m:t>𝑟</m:t>
                        </m:r>
                      </m:den>
                    </m:f>
                  </m:oMath>
                </a14:m>
                <a:endParaRPr lang="es-AR" sz="2000" dirty="0"/>
              </a:p>
            </p:txBody>
          </p:sp>
        </mc:Choice>
        <mc:Fallback xmlns="">
          <p:sp>
            <p:nvSpPr>
              <p:cNvPr id="143" name="14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185" y="5223433"/>
                <a:ext cx="961948" cy="587597"/>
              </a:xfrm>
              <a:prstGeom prst="rect">
                <a:avLst/>
              </a:prstGeom>
              <a:blipFill rotWithShape="1">
                <a:blip r:embed="rId6"/>
                <a:stretch>
                  <a:fillRect b="-3960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143 CuadroTexto"/>
              <p:cNvSpPr txBox="1"/>
              <p:nvPr/>
            </p:nvSpPr>
            <p:spPr>
              <a:xfrm>
                <a:off x="3214433" y="5877272"/>
                <a:ext cx="2705914" cy="40011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000" i="1" dirty="0" smtClean="0">
                          <a:latin typeface="Cambria Math"/>
                          <a:sym typeface="Symbol"/>
                        </a:rPr>
                        <m:t>𝐴</m:t>
                      </m:r>
                      <m:r>
                        <a:rPr lang="es-AR" sz="2000" b="0" i="1" dirty="0" smtClean="0">
                          <a:latin typeface="Cambria Math"/>
                          <a:sym typeface="Symbol"/>
                        </a:rPr>
                        <m:t>𝑁𝐺𝑈𝐿𝑂</m:t>
                      </m:r>
                      <m:r>
                        <a:rPr lang="es-AR" sz="2000" b="0" i="1" dirty="0" smtClean="0">
                          <a:latin typeface="Cambria Math"/>
                          <a:sym typeface="Symbol"/>
                        </a:rPr>
                        <m:t> </m:t>
                      </m:r>
                      <m:r>
                        <a:rPr lang="es-AR" sz="2000" b="0" i="1" dirty="0" smtClean="0">
                          <a:latin typeface="Cambria Math"/>
                          <a:sym typeface="Symbol"/>
                        </a:rPr>
                        <m:t>𝐷𝐸</m:t>
                      </m:r>
                      <m:r>
                        <a:rPr lang="es-AR" sz="2000" b="0" i="1" dirty="0" smtClean="0">
                          <a:latin typeface="Cambria Math"/>
                          <a:sym typeface="Symbol"/>
                        </a:rPr>
                        <m:t> </m:t>
                      </m:r>
                      <m:r>
                        <a:rPr lang="es-AR" sz="2000" b="0" i="1" dirty="0" smtClean="0">
                          <a:latin typeface="Cambria Math"/>
                          <a:sym typeface="Symbol"/>
                        </a:rPr>
                        <m:t>𝑇𝑂𝑅𝑆𝐼𝑂𝑁</m:t>
                      </m:r>
                    </m:oMath>
                  </m:oMathPara>
                </a14:m>
                <a:endParaRPr lang="es-AR" sz="2000" dirty="0"/>
              </a:p>
            </p:txBody>
          </p:sp>
        </mc:Choice>
        <mc:Fallback xmlns="">
          <p:sp>
            <p:nvSpPr>
              <p:cNvPr id="144" name="14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433" y="5877272"/>
                <a:ext cx="2705914" cy="400110"/>
              </a:xfrm>
              <a:prstGeom prst="rect">
                <a:avLst/>
              </a:prstGeom>
              <a:blipFill rotWithShape="1">
                <a:blip r:embed="rId7"/>
                <a:stretch>
                  <a:fillRect r="-22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4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899" y="4099483"/>
            <a:ext cx="1303020" cy="22479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820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4" grpId="0"/>
      <p:bldP spid="90" grpId="0"/>
      <p:bldP spid="6" grpId="0" animBg="1"/>
      <p:bldP spid="98" grpId="0" animBg="1"/>
      <p:bldP spid="12" grpId="0"/>
      <p:bldP spid="100" grpId="0"/>
      <p:bldP spid="105" grpId="0" animBg="1"/>
      <p:bldP spid="113" grpId="0"/>
      <p:bldP spid="126" grpId="0"/>
      <p:bldP spid="129" grpId="0"/>
      <p:bldP spid="59" grpId="0"/>
      <p:bldP spid="135" grpId="0"/>
      <p:bldP spid="140" grpId="0"/>
      <p:bldP spid="141" grpId="0"/>
      <p:bldP spid="143" grpId="0" animBg="1"/>
      <p:bldP spid="1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91856" y="1196886"/>
            <a:ext cx="7498080" cy="302433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s-AR" sz="2000" b="1" dirty="0" smtClean="0"/>
              <a:t>TENSIONES EN UNA BARRA SECCION CIRCULAR</a:t>
            </a:r>
            <a:r>
              <a:rPr lang="es-AR" sz="3000" b="1" dirty="0" smtClean="0"/>
              <a:t> </a:t>
            </a:r>
          </a:p>
          <a:p>
            <a:pPr marL="288000" indent="0">
              <a:buNone/>
            </a:pPr>
            <a:endParaRPr lang="es-AR" sz="2000" b="1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u="sng" dirty="0" smtClean="0">
                <a:effectLst/>
              </a:rPr>
              <a:t>TORSION</a:t>
            </a:r>
            <a:endParaRPr lang="es-AR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428042" y="6582857"/>
            <a:ext cx="2895600" cy="301800"/>
          </a:xfrm>
        </p:spPr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p:sp>
        <p:nvSpPr>
          <p:cNvPr id="90" name="89 CuadroTexto"/>
          <p:cNvSpPr txBox="1"/>
          <p:nvPr/>
        </p:nvSpPr>
        <p:spPr>
          <a:xfrm>
            <a:off x="4572000" y="1740651"/>
            <a:ext cx="3920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ym typeface="Symbol"/>
              </a:rPr>
              <a:t>HIPOTESIS DE COULOMB</a:t>
            </a:r>
            <a:endParaRPr lang="es-AR" b="1" dirty="0"/>
          </a:p>
        </p:txBody>
      </p:sp>
      <p:sp>
        <p:nvSpPr>
          <p:cNvPr id="91" name="90 CuadroTexto"/>
          <p:cNvSpPr txBox="1"/>
          <p:nvPr/>
        </p:nvSpPr>
        <p:spPr>
          <a:xfrm>
            <a:off x="4527621" y="2188821"/>
            <a:ext cx="44368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2538" lvl="1" indent="-457200">
              <a:buFont typeface="Wingdings" pitchFamily="2" charset="2"/>
              <a:buChar char="§"/>
            </a:pPr>
            <a:r>
              <a:rPr lang="es-ES" sz="1600" dirty="0"/>
              <a:t>Las secciones normales al eje de la pieza permanecen planas y paralelas a si misma luego de la deformación por </a:t>
            </a:r>
            <a:r>
              <a:rPr lang="es-ES" sz="1600" dirty="0" smtClean="0"/>
              <a:t>torsión.</a:t>
            </a:r>
          </a:p>
          <a:p>
            <a:pPr marL="0" lvl="1"/>
            <a:endParaRPr lang="es-ES" sz="1600" dirty="0" smtClean="0"/>
          </a:p>
          <a:p>
            <a:pPr marL="452538" lvl="1" indent="-457200">
              <a:buFont typeface="Wingdings" pitchFamily="2" charset="2"/>
              <a:buChar char="§"/>
            </a:pPr>
            <a:r>
              <a:rPr lang="es-ES" sz="1600" dirty="0"/>
              <a:t>L</a:t>
            </a:r>
            <a:r>
              <a:rPr lang="es-ES" sz="1600" dirty="0" smtClean="0"/>
              <a:t>uego </a:t>
            </a:r>
            <a:r>
              <a:rPr lang="es-ES" sz="1600" dirty="0"/>
              <a:t>de la Deformación, las secciones mantienen su forma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91 CuadroTexto"/>
              <p:cNvSpPr txBox="1"/>
              <p:nvPr/>
            </p:nvSpPr>
            <p:spPr>
              <a:xfrm>
                <a:off x="1092797" y="4654055"/>
                <a:ext cx="1209674" cy="61843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1" i="1" dirty="0" smtClean="0">
                          <a:latin typeface="Cambria Math"/>
                          <a:sym typeface="Symbol"/>
                        </a:rPr>
                        <m:t>=</m:t>
                      </m:r>
                      <m:f>
                        <m:fPr>
                          <m:ctrlPr>
                            <a:rPr lang="es-AR" b="1" i="1" dirty="0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fPr>
                        <m:num>
                          <m:r>
                            <a:rPr lang="el-GR" b="1" i="1" dirty="0" smtClean="0">
                              <a:latin typeface="Cambria Math"/>
                              <a:sym typeface="Symbol"/>
                            </a:rPr>
                            <m:t>ⅆ</m:t>
                          </m:r>
                          <m:r>
                            <a:rPr lang="el-GR" b="1" i="1" dirty="0" smtClean="0">
                              <a:latin typeface="Cambria Math"/>
                              <a:ea typeface="Cambria Math"/>
                              <a:sym typeface="Symbol"/>
                            </a:rPr>
                            <m:t>𝝋</m:t>
                          </m:r>
                        </m:num>
                        <m:den>
                          <m:r>
                            <a:rPr lang="es-AR" b="1" i="1" dirty="0" smtClean="0">
                              <a:latin typeface="Cambria Math"/>
                              <a:sym typeface="Symbol"/>
                            </a:rPr>
                            <m:t>ⅆ</m:t>
                          </m:r>
                          <m:r>
                            <a:rPr lang="es-AR" b="1" i="1" dirty="0" smtClean="0">
                              <a:latin typeface="Cambria Math"/>
                              <a:sym typeface="Symbol"/>
                            </a:rPr>
                            <m:t>𝒛</m:t>
                          </m:r>
                        </m:den>
                      </m:f>
                    </m:oMath>
                  </m:oMathPara>
                </a14:m>
                <a:endParaRPr lang="es-AR" b="1" dirty="0" smtClean="0">
                  <a:sym typeface="Symbol"/>
                </a:endParaRPr>
              </a:p>
            </p:txBody>
          </p:sp>
        </mc:Choice>
        <mc:Fallback xmlns="">
          <p:sp>
            <p:nvSpPr>
              <p:cNvPr id="92" name="9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797" y="4654055"/>
                <a:ext cx="1209674" cy="61843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9 Conector recto de flecha"/>
          <p:cNvCxnSpPr/>
          <p:nvPr/>
        </p:nvCxnSpPr>
        <p:spPr>
          <a:xfrm>
            <a:off x="6660232" y="3694734"/>
            <a:ext cx="1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96 Conector recto de flecha"/>
          <p:cNvCxnSpPr/>
          <p:nvPr/>
        </p:nvCxnSpPr>
        <p:spPr>
          <a:xfrm flipH="1">
            <a:off x="2539232" y="5638036"/>
            <a:ext cx="380870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58 CuadroTexto"/>
              <p:cNvSpPr txBox="1"/>
              <p:nvPr/>
            </p:nvSpPr>
            <p:spPr>
              <a:xfrm>
                <a:off x="1378250" y="4036422"/>
                <a:ext cx="21136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AR" b="0" i="1" smtClean="0"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s-AR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s-AR" b="0" i="1" smtClean="0">
                        <a:latin typeface="Cambria Math"/>
                      </a:rPr>
                      <m:t>=</m:t>
                    </m:r>
                    <m:r>
                      <a:rPr lang="es-AR" b="0" i="1" smtClean="0">
                        <a:latin typeface="Cambria Math"/>
                      </a:rPr>
                      <m:t>𝑟</m:t>
                    </m:r>
                    <m:r>
                      <a:rPr lang="es-AR" b="0" i="1" smtClean="0">
                        <a:latin typeface="Cambria Math"/>
                      </a:rPr>
                      <m:t>.ⅆ</m:t>
                    </m:r>
                    <m:r>
                      <m:rPr>
                        <m:nor/>
                      </m:rPr>
                      <a:rPr lang="es-AR" dirty="0">
                        <a:sym typeface="Symbol"/>
                      </a:rPr>
                      <m:t></m:t>
                    </m:r>
                  </m:oMath>
                </a14:m>
                <a:r>
                  <a:rPr lang="es-AR" dirty="0" smtClean="0"/>
                  <a:t>=</a:t>
                </a:r>
                <a:r>
                  <a:rPr lang="es-AR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s-AR" i="1" dirty="0">
                            <a:latin typeface="Cambria Math"/>
                            <a:ea typeface="Cambria Math"/>
                            <a:sym typeface="Symbol"/>
                          </a:rPr>
                          <m:t>𝛾</m:t>
                        </m:r>
                      </m:e>
                      <m:sub>
                        <m:r>
                          <a:rPr lang="es-AR" i="1" dirty="0">
                            <a:latin typeface="Cambria Math"/>
                            <a:sym typeface="Symbol"/>
                          </a:rPr>
                          <m:t>𝑟</m:t>
                        </m:r>
                      </m:sub>
                    </m:sSub>
                    <m:r>
                      <a:rPr lang="el-GR" i="1" smtClean="0">
                        <a:latin typeface="Cambria Math"/>
                        <a:sym typeface="Symbol"/>
                      </a:rPr>
                      <m:t>ⅆ</m:t>
                    </m:r>
                    <m:r>
                      <a:rPr lang="es-AR" b="0" i="1" smtClean="0">
                        <a:latin typeface="Cambria Math"/>
                        <a:sym typeface="Symbol"/>
                      </a:rPr>
                      <m:t>𝑧</m:t>
                    </m:r>
                  </m:oMath>
                </a14:m>
                <a:endParaRPr lang="es-AR" b="0" i="1" dirty="0" smtClean="0">
                  <a:latin typeface="Cambria Math"/>
                  <a:sym typeface="Symbol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es-AR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s-AR" i="1">
                          <a:latin typeface="Cambria Math"/>
                        </a:rPr>
                        <m:t>=</m:t>
                      </m:r>
                      <m:r>
                        <a:rPr lang="es-AR" b="0" i="1" smtClean="0">
                          <a:latin typeface="Cambria Math"/>
                        </a:rPr>
                        <m:t>𝑅</m:t>
                      </m:r>
                      <m:r>
                        <a:rPr lang="es-AR" i="1">
                          <a:latin typeface="Cambria Math"/>
                        </a:rPr>
                        <m:t>.ⅆ</m:t>
                      </m:r>
                      <m:r>
                        <m:rPr>
                          <m:nor/>
                        </m:rPr>
                        <a:rPr lang="es-AR" dirty="0">
                          <a:sym typeface="Symbol"/>
                        </a:rPr>
                        <m:t></m:t>
                      </m:r>
                      <m:r>
                        <a:rPr lang="es-AR" b="0" i="1" smtClean="0">
                          <a:latin typeface="Cambria Math"/>
                        </a:rPr>
                        <m:t>=</m:t>
                      </m:r>
                      <m:r>
                        <a:rPr lang="es-AR" b="0" i="1" smtClean="0">
                          <a:latin typeface="Cambria Math"/>
                          <a:sym typeface="Symbol"/>
                        </a:rPr>
                        <m:t></m:t>
                      </m:r>
                      <m:r>
                        <a:rPr lang="el-GR" i="1">
                          <a:latin typeface="Cambria Math"/>
                          <a:sym typeface="Symbol"/>
                        </a:rPr>
                        <m:t>ⅆ</m:t>
                      </m:r>
                      <m:r>
                        <a:rPr lang="es-AR" i="1">
                          <a:latin typeface="Cambria Math"/>
                          <a:sym typeface="Symbol"/>
                        </a:rPr>
                        <m:t>𝑧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59" name="5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250" y="4036422"/>
                <a:ext cx="2113629" cy="646331"/>
              </a:xfrm>
              <a:prstGeom prst="rect">
                <a:avLst/>
              </a:prstGeom>
              <a:blipFill rotWithShape="1">
                <a:blip r:embed="rId3"/>
                <a:stretch>
                  <a:fillRect t="-4717" b="-377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28 CuadroTexto"/>
          <p:cNvSpPr txBox="1"/>
          <p:nvPr/>
        </p:nvSpPr>
        <p:spPr>
          <a:xfrm>
            <a:off x="2608261" y="1893597"/>
            <a:ext cx="459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ym typeface="Symbol"/>
              </a:rPr>
              <a:t>r</a:t>
            </a:r>
            <a:endParaRPr lang="es-AR" sz="1600" dirty="0"/>
          </a:p>
        </p:txBody>
      </p:sp>
      <p:sp>
        <p:nvSpPr>
          <p:cNvPr id="30" name="29 Flecha circular"/>
          <p:cNvSpPr/>
          <p:nvPr/>
        </p:nvSpPr>
        <p:spPr>
          <a:xfrm rot="14975519" flipV="1">
            <a:off x="2841179" y="1830514"/>
            <a:ext cx="739956" cy="840829"/>
          </a:xfrm>
          <a:prstGeom prst="circularArrow">
            <a:avLst>
              <a:gd name="adj1" fmla="val 117"/>
              <a:gd name="adj2" fmla="val 626839"/>
              <a:gd name="adj3" fmla="val 20682640"/>
              <a:gd name="adj4" fmla="val 12843802"/>
              <a:gd name="adj5" fmla="val 1460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3314609" y="1727865"/>
            <a:ext cx="459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ym typeface="Symbol"/>
              </a:rPr>
              <a:t>Mt</a:t>
            </a:r>
            <a:endParaRPr lang="es-AR" sz="1600" dirty="0"/>
          </a:p>
        </p:txBody>
      </p:sp>
      <p:sp>
        <p:nvSpPr>
          <p:cNvPr id="32" name="31 CuadroTexto"/>
          <p:cNvSpPr txBox="1"/>
          <p:nvPr/>
        </p:nvSpPr>
        <p:spPr>
          <a:xfrm>
            <a:off x="2838252" y="1925317"/>
            <a:ext cx="459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>
                <a:sym typeface="Symbol"/>
              </a:rPr>
              <a:t>o</a:t>
            </a:r>
            <a:endParaRPr lang="es-AR" sz="1600" dirty="0"/>
          </a:p>
        </p:txBody>
      </p:sp>
      <p:cxnSp>
        <p:nvCxnSpPr>
          <p:cNvPr id="33" name="32 Conector recto"/>
          <p:cNvCxnSpPr/>
          <p:nvPr/>
        </p:nvCxnSpPr>
        <p:spPr>
          <a:xfrm flipH="1">
            <a:off x="2715348" y="2480684"/>
            <a:ext cx="571114" cy="120909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"/>
          <p:cNvCxnSpPr/>
          <p:nvPr/>
        </p:nvCxnSpPr>
        <p:spPr>
          <a:xfrm>
            <a:off x="2964791" y="2188821"/>
            <a:ext cx="349818" cy="291863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34 CuadroTexto"/>
          <p:cNvSpPr txBox="1"/>
          <p:nvPr/>
        </p:nvSpPr>
        <p:spPr>
          <a:xfrm>
            <a:off x="2796060" y="2177922"/>
            <a:ext cx="4150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500" dirty="0" smtClean="0">
                <a:sym typeface="Symbol"/>
              </a:rPr>
              <a:t>d</a:t>
            </a:r>
            <a:endParaRPr lang="es-AR" sz="1500" dirty="0"/>
          </a:p>
        </p:txBody>
      </p:sp>
      <p:grpSp>
        <p:nvGrpSpPr>
          <p:cNvPr id="36" name="35 Grupo"/>
          <p:cNvGrpSpPr/>
          <p:nvPr/>
        </p:nvGrpSpPr>
        <p:grpSpPr>
          <a:xfrm>
            <a:off x="2249948" y="1893598"/>
            <a:ext cx="1457956" cy="1823434"/>
            <a:chOff x="2249948" y="1893598"/>
            <a:chExt cx="1457956" cy="1823434"/>
          </a:xfrm>
        </p:grpSpPr>
        <p:grpSp>
          <p:nvGrpSpPr>
            <p:cNvPr id="37" name="36 Grupo"/>
            <p:cNvGrpSpPr/>
            <p:nvPr/>
          </p:nvGrpSpPr>
          <p:grpSpPr>
            <a:xfrm>
              <a:off x="2249948" y="1893598"/>
              <a:ext cx="1457956" cy="1823434"/>
              <a:chOff x="2249948" y="1893598"/>
              <a:chExt cx="1457956" cy="1823434"/>
            </a:xfrm>
          </p:grpSpPr>
          <p:sp>
            <p:nvSpPr>
              <p:cNvPr id="40" name="39 Elipse"/>
              <p:cNvSpPr/>
              <p:nvPr/>
            </p:nvSpPr>
            <p:spPr>
              <a:xfrm>
                <a:off x="2249948" y="3212976"/>
                <a:ext cx="1457956" cy="504056"/>
              </a:xfrm>
              <a:prstGeom prst="ellipse">
                <a:avLst/>
              </a:prstGeom>
              <a:noFill/>
              <a:ln w="0">
                <a:solidFill>
                  <a:srgbClr val="0070C0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grpSp>
            <p:nvGrpSpPr>
              <p:cNvPr id="41" name="40 Grupo"/>
              <p:cNvGrpSpPr/>
              <p:nvPr/>
            </p:nvGrpSpPr>
            <p:grpSpPr>
              <a:xfrm>
                <a:off x="2249948" y="1893598"/>
                <a:ext cx="1457956" cy="1823434"/>
                <a:chOff x="2249948" y="1893598"/>
                <a:chExt cx="967573" cy="1742551"/>
              </a:xfrm>
            </p:grpSpPr>
            <p:sp>
              <p:nvSpPr>
                <p:cNvPr id="42" name="41 Almacenamiento de acceso directo"/>
                <p:cNvSpPr/>
                <p:nvPr/>
              </p:nvSpPr>
              <p:spPr>
                <a:xfrm rot="16200000">
                  <a:off x="1862459" y="2281087"/>
                  <a:ext cx="1742551" cy="967573"/>
                </a:xfrm>
                <a:prstGeom prst="flowChartMagneticDrum">
                  <a:avLst/>
                </a:prstGeom>
                <a:noFill/>
                <a:ln w="254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cxnSp>
              <p:nvCxnSpPr>
                <p:cNvPr id="43" name="42 Conector recto"/>
                <p:cNvCxnSpPr/>
                <p:nvPr/>
              </p:nvCxnSpPr>
              <p:spPr>
                <a:xfrm flipH="1">
                  <a:off x="2555776" y="2175726"/>
                  <a:ext cx="169200" cy="288000"/>
                </a:xfrm>
                <a:prstGeom prst="line">
                  <a:avLst/>
                </a:prstGeom>
                <a:ln w="254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43 Conector recto"/>
                <p:cNvCxnSpPr/>
                <p:nvPr/>
              </p:nvCxnSpPr>
              <p:spPr>
                <a:xfrm>
                  <a:off x="2558811" y="2463726"/>
                  <a:ext cx="0" cy="1155465"/>
                </a:xfrm>
                <a:prstGeom prst="line">
                  <a:avLst/>
                </a:prstGeom>
                <a:ln w="254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8" name="37 Conector recto"/>
            <p:cNvCxnSpPr/>
            <p:nvPr/>
          </p:nvCxnSpPr>
          <p:spPr>
            <a:xfrm>
              <a:off x="2965729" y="2206698"/>
              <a:ext cx="0" cy="1209098"/>
            </a:xfrm>
            <a:prstGeom prst="line">
              <a:avLst/>
            </a:prstGeom>
            <a:ln w="6350">
              <a:solidFill>
                <a:srgbClr val="0070C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38 Conector recto"/>
            <p:cNvCxnSpPr/>
            <p:nvPr/>
          </p:nvCxnSpPr>
          <p:spPr>
            <a:xfrm flipH="1">
              <a:off x="2704704" y="3393366"/>
              <a:ext cx="254954" cy="301368"/>
            </a:xfrm>
            <a:prstGeom prst="line">
              <a:avLst/>
            </a:prstGeom>
            <a:ln w="12700">
              <a:solidFill>
                <a:srgbClr val="0070C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44 CuadroTexto"/>
          <p:cNvSpPr txBox="1"/>
          <p:nvPr/>
        </p:nvSpPr>
        <p:spPr>
          <a:xfrm>
            <a:off x="2651026" y="3162454"/>
            <a:ext cx="459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ym typeface="Symbol"/>
              </a:rPr>
              <a:t></a:t>
            </a:r>
            <a:endParaRPr lang="es-AR" sz="1600" dirty="0"/>
          </a:p>
        </p:txBody>
      </p:sp>
      <p:cxnSp>
        <p:nvCxnSpPr>
          <p:cNvPr id="46" name="45 Conector recto"/>
          <p:cNvCxnSpPr/>
          <p:nvPr/>
        </p:nvCxnSpPr>
        <p:spPr>
          <a:xfrm>
            <a:off x="1979712" y="2175726"/>
            <a:ext cx="0" cy="1368324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6 CuadroTexto"/>
          <p:cNvSpPr txBox="1"/>
          <p:nvPr/>
        </p:nvSpPr>
        <p:spPr>
          <a:xfrm>
            <a:off x="1629309" y="2726722"/>
            <a:ext cx="459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err="1" smtClean="0">
                <a:sym typeface="Symbol"/>
              </a:rPr>
              <a:t>dz</a:t>
            </a:r>
            <a:endParaRPr lang="es-AR" sz="1600" dirty="0"/>
          </a:p>
        </p:txBody>
      </p:sp>
      <p:sp>
        <p:nvSpPr>
          <p:cNvPr id="49" name="48 CuadroTexto"/>
          <p:cNvSpPr txBox="1"/>
          <p:nvPr/>
        </p:nvSpPr>
        <p:spPr>
          <a:xfrm>
            <a:off x="5033526" y="4044093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Las secciones al girar entre si, las rectas trazadas sobre ellas continúan siendo rectas y los ángulos mantienen su valor.</a:t>
            </a:r>
            <a:endParaRPr lang="es-AR" dirty="0"/>
          </a:p>
        </p:txBody>
      </p:sp>
      <p:sp>
        <p:nvSpPr>
          <p:cNvPr id="50" name="49 CuadroTexto"/>
          <p:cNvSpPr txBox="1"/>
          <p:nvPr/>
        </p:nvSpPr>
        <p:spPr>
          <a:xfrm>
            <a:off x="2569133" y="2119328"/>
            <a:ext cx="283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ym typeface="Symbol"/>
              </a:rPr>
              <a:t>A</a:t>
            </a:r>
            <a:endParaRPr lang="es-AR" sz="1600" dirty="0"/>
          </a:p>
        </p:txBody>
      </p:sp>
      <p:sp>
        <p:nvSpPr>
          <p:cNvPr id="51" name="50 CuadroTexto"/>
          <p:cNvSpPr txBox="1"/>
          <p:nvPr/>
        </p:nvSpPr>
        <p:spPr>
          <a:xfrm>
            <a:off x="2432064" y="2405731"/>
            <a:ext cx="283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ym typeface="Symbol"/>
              </a:rPr>
              <a:t>B</a:t>
            </a:r>
            <a:endParaRPr lang="es-AR" sz="1600" dirty="0"/>
          </a:p>
        </p:txBody>
      </p:sp>
      <p:sp>
        <p:nvSpPr>
          <p:cNvPr id="52" name="51 CuadroTexto"/>
          <p:cNvSpPr txBox="1"/>
          <p:nvPr/>
        </p:nvSpPr>
        <p:spPr>
          <a:xfrm>
            <a:off x="3057760" y="2094594"/>
            <a:ext cx="434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ym typeface="Symbol"/>
              </a:rPr>
              <a:t>A’</a:t>
            </a:r>
            <a:endParaRPr lang="es-AR" sz="1600" dirty="0"/>
          </a:p>
        </p:txBody>
      </p:sp>
      <p:sp>
        <p:nvSpPr>
          <p:cNvPr id="55" name="54 CuadroTexto"/>
          <p:cNvSpPr txBox="1"/>
          <p:nvPr/>
        </p:nvSpPr>
        <p:spPr>
          <a:xfrm>
            <a:off x="3211156" y="2388854"/>
            <a:ext cx="424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ym typeface="Symbol"/>
              </a:rPr>
              <a:t>B’</a:t>
            </a:r>
            <a:endParaRPr lang="es-AR" sz="1600" dirty="0"/>
          </a:p>
        </p:txBody>
      </p:sp>
      <p:cxnSp>
        <p:nvCxnSpPr>
          <p:cNvPr id="56" name="55 Conector recto"/>
          <p:cNvCxnSpPr/>
          <p:nvPr/>
        </p:nvCxnSpPr>
        <p:spPr>
          <a:xfrm flipH="1">
            <a:off x="2852417" y="2369102"/>
            <a:ext cx="318614" cy="1131906"/>
          </a:xfrm>
          <a:prstGeom prst="line">
            <a:avLst/>
          </a:prstGeom>
          <a:ln w="1270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"/>
          <p:cNvCxnSpPr/>
          <p:nvPr/>
        </p:nvCxnSpPr>
        <p:spPr>
          <a:xfrm>
            <a:off x="2829574" y="2369102"/>
            <a:ext cx="0" cy="1209098"/>
          </a:xfrm>
          <a:prstGeom prst="line">
            <a:avLst/>
          </a:prstGeom>
          <a:ln w="1270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Arco"/>
          <p:cNvSpPr/>
          <p:nvPr/>
        </p:nvSpPr>
        <p:spPr>
          <a:xfrm>
            <a:off x="2493619" y="3172446"/>
            <a:ext cx="422197" cy="21872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47 CuadroTexto"/>
              <p:cNvSpPr txBox="1"/>
              <p:nvPr/>
            </p:nvSpPr>
            <p:spPr>
              <a:xfrm>
                <a:off x="2729667" y="2726722"/>
                <a:ext cx="4599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600" i="1" dirty="0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es-AR" sz="1600" i="1" dirty="0" smtClean="0">
                              <a:latin typeface="Cambria Math"/>
                              <a:ea typeface="Cambria Math"/>
                              <a:sym typeface="Symbol"/>
                            </a:rPr>
                            <m:t>𝛾</m:t>
                          </m:r>
                        </m:e>
                        <m:sub>
                          <m:r>
                            <a:rPr lang="es-AR" sz="1600" b="0" i="1" dirty="0" smtClean="0">
                              <a:latin typeface="Cambria Math"/>
                              <a:sym typeface="Symbol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s-AR" sz="1600" dirty="0"/>
              </a:p>
            </p:txBody>
          </p:sp>
        </mc:Choice>
        <mc:Fallback xmlns="">
          <p:sp>
            <p:nvSpPr>
              <p:cNvPr id="48" name="4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667" y="2726722"/>
                <a:ext cx="459982" cy="338554"/>
              </a:xfrm>
              <a:prstGeom prst="rect">
                <a:avLst/>
              </a:prstGeom>
              <a:blipFill rotWithShape="1">
                <a:blip r:embed="rId4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52 Arco"/>
          <p:cNvSpPr/>
          <p:nvPr/>
        </p:nvSpPr>
        <p:spPr>
          <a:xfrm>
            <a:off x="2608261" y="2754925"/>
            <a:ext cx="422197" cy="21872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54" name="53 Conector recto"/>
          <p:cNvCxnSpPr/>
          <p:nvPr/>
        </p:nvCxnSpPr>
        <p:spPr>
          <a:xfrm>
            <a:off x="2949957" y="3391172"/>
            <a:ext cx="594643" cy="187028"/>
          </a:xfrm>
          <a:prstGeom prst="line">
            <a:avLst/>
          </a:prstGeom>
          <a:ln w="1270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57 CuadroTexto"/>
          <p:cNvSpPr txBox="1"/>
          <p:nvPr/>
        </p:nvSpPr>
        <p:spPr>
          <a:xfrm>
            <a:off x="3177838" y="3205496"/>
            <a:ext cx="424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R</a:t>
            </a:r>
            <a:endParaRPr lang="es-AR" sz="1600" dirty="0"/>
          </a:p>
        </p:txBody>
      </p:sp>
      <p:sp>
        <p:nvSpPr>
          <p:cNvPr id="60" name="59 Flecha circular"/>
          <p:cNvSpPr/>
          <p:nvPr/>
        </p:nvSpPr>
        <p:spPr>
          <a:xfrm rot="5075609" flipH="1" flipV="1">
            <a:off x="2394673" y="3162204"/>
            <a:ext cx="473561" cy="616086"/>
          </a:xfrm>
          <a:prstGeom prst="circularArrow">
            <a:avLst>
              <a:gd name="adj1" fmla="val 117"/>
              <a:gd name="adj2" fmla="val 626839"/>
              <a:gd name="adj3" fmla="val 20682640"/>
              <a:gd name="adj4" fmla="val 12843802"/>
              <a:gd name="adj5" fmla="val 1460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61" name="60 CuadroTexto"/>
          <p:cNvSpPr txBox="1"/>
          <p:nvPr/>
        </p:nvSpPr>
        <p:spPr>
          <a:xfrm>
            <a:off x="2113724" y="3589204"/>
            <a:ext cx="459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ym typeface="Symbol"/>
              </a:rPr>
              <a:t>Mt</a:t>
            </a:r>
            <a:endParaRPr lang="es-AR" sz="1600" dirty="0"/>
          </a:p>
        </p:txBody>
      </p:sp>
      <p:sp>
        <p:nvSpPr>
          <p:cNvPr id="62" name="61 CuadroTexto"/>
          <p:cNvSpPr txBox="1"/>
          <p:nvPr/>
        </p:nvSpPr>
        <p:spPr>
          <a:xfrm>
            <a:off x="2364462" y="4793997"/>
            <a:ext cx="2542865" cy="3385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ángulo especifico de Torsión</a:t>
            </a:r>
            <a:endParaRPr lang="es-A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62 CuadroTexto"/>
              <p:cNvSpPr txBox="1"/>
              <p:nvPr/>
            </p:nvSpPr>
            <p:spPr>
              <a:xfrm>
                <a:off x="1091171" y="5360422"/>
                <a:ext cx="1655701" cy="56041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1" i="1" dirty="0" smtClean="0">
                          <a:latin typeface="Cambria Math"/>
                          <a:sym typeface="Symbol"/>
                        </a:rPr>
                        <m:t>=</m:t>
                      </m:r>
                      <m:f>
                        <m:fPr>
                          <m:ctrlPr>
                            <a:rPr lang="es-AR" b="1" i="1" dirty="0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fPr>
                        <m:num>
                          <m:r>
                            <a:rPr lang="el-GR" b="1" i="1" dirty="0" smtClean="0">
                              <a:latin typeface="Cambria Math"/>
                              <a:sym typeface="Symbol"/>
                            </a:rPr>
                            <m:t></m:t>
                          </m:r>
                        </m:num>
                        <m:den>
                          <m:r>
                            <a:rPr lang="es-AR" b="1" i="1" dirty="0" smtClean="0">
                              <a:latin typeface="Cambria Math"/>
                              <a:sym typeface="Symbol"/>
                            </a:rPr>
                            <m:t>𝑹</m:t>
                          </m:r>
                        </m:den>
                      </m:f>
                      <m:r>
                        <a:rPr lang="es-AR" b="1" i="0" dirty="0" smtClean="0">
                          <a:latin typeface="Cambria Math"/>
                          <a:sym typeface="Symbol"/>
                        </a:rPr>
                        <m:t>=</m:t>
                      </m:r>
                      <m:f>
                        <m:fPr>
                          <m:ctrlPr>
                            <a:rPr lang="es-AR" b="1" i="1" dirty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i="1" dirty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s-AR" i="1" dirty="0">
                                  <a:latin typeface="Cambria Math"/>
                                  <a:ea typeface="Cambria Math"/>
                                  <a:sym typeface="Symbol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s-AR" i="1" dirty="0">
                                  <a:latin typeface="Cambria Math"/>
                                  <a:sym typeface="Symbol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r>
                            <a:rPr lang="es-AR" b="1" i="1" dirty="0" smtClean="0">
                              <a:latin typeface="Cambria Math"/>
                              <a:sym typeface="Symbol"/>
                            </a:rPr>
                            <m:t>𝒓</m:t>
                          </m:r>
                        </m:den>
                      </m:f>
                    </m:oMath>
                  </m:oMathPara>
                </a14:m>
                <a:endParaRPr lang="es-AR" b="1" dirty="0" smtClean="0">
                  <a:sym typeface="Symbol"/>
                </a:endParaRPr>
              </a:p>
            </p:txBody>
          </p:sp>
        </mc:Choice>
        <mc:Fallback xmlns="">
          <p:sp>
            <p:nvSpPr>
              <p:cNvPr id="63" name="6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171" y="5360422"/>
                <a:ext cx="1655701" cy="5604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63 CuadroTexto"/>
              <p:cNvSpPr txBox="1"/>
              <p:nvPr/>
            </p:nvSpPr>
            <p:spPr>
              <a:xfrm>
                <a:off x="2587320" y="5281561"/>
                <a:ext cx="1655701" cy="6186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b="1" i="1" dirty="0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i="1" dirty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s-AR" i="1" dirty="0">
                                  <a:latin typeface="Cambria Math"/>
                                  <a:ea typeface="Cambria Math"/>
                                  <a:sym typeface="Symbol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s-AR" i="1" dirty="0">
                                  <a:latin typeface="Cambria Math"/>
                                  <a:sym typeface="Symbol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r>
                            <a:rPr lang="el-GR" b="1" i="1" dirty="0">
                              <a:latin typeface="Cambria Math"/>
                              <a:sym typeface="Symbol"/>
                            </a:rPr>
                            <m:t></m:t>
                          </m:r>
                        </m:den>
                      </m:f>
                      <m:r>
                        <a:rPr lang="es-AR" b="1" i="1" dirty="0" smtClean="0">
                          <a:latin typeface="Cambria Math"/>
                          <a:sym typeface="Symbol"/>
                        </a:rPr>
                        <m:t>=</m:t>
                      </m:r>
                      <m:f>
                        <m:fPr>
                          <m:ctrlPr>
                            <a:rPr lang="es-AR" b="1" i="1" dirty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fPr>
                        <m:num>
                          <m:r>
                            <a:rPr lang="es-AR" b="1" i="1" dirty="0">
                              <a:latin typeface="Cambria Math"/>
                              <a:sym typeface="Symbol"/>
                            </a:rPr>
                            <m:t>𝒓</m:t>
                          </m:r>
                        </m:num>
                        <m:den>
                          <m:r>
                            <a:rPr lang="es-AR" b="1" i="1" dirty="0">
                              <a:latin typeface="Cambria Math"/>
                              <a:sym typeface="Symbol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es-AR" b="1" dirty="0" smtClean="0">
                  <a:sym typeface="Symbol"/>
                </a:endParaRPr>
              </a:p>
            </p:txBody>
          </p:sp>
        </mc:Choice>
        <mc:Fallback xmlns="">
          <p:sp>
            <p:nvSpPr>
              <p:cNvPr id="64" name="6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7320" y="5281561"/>
                <a:ext cx="1655701" cy="61869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64 CuadroTexto"/>
              <p:cNvSpPr txBox="1"/>
              <p:nvPr/>
            </p:nvSpPr>
            <p:spPr>
              <a:xfrm>
                <a:off x="1292290" y="6021288"/>
                <a:ext cx="687422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2000" b="1" dirty="0" smtClean="0">
                    <a:sym typeface="Symbol"/>
                  </a:rPr>
                  <a:t></a:t>
                </a:r>
                <a14:m>
                  <m:oMath xmlns:m="http://schemas.openxmlformats.org/officeDocument/2006/math">
                    <m:r>
                      <a:rPr lang="es-AR" sz="2000" b="1" i="1" smtClean="0">
                        <a:latin typeface="Cambria Math"/>
                        <a:sym typeface="Symbol"/>
                      </a:rPr>
                      <m:t>=</m:t>
                    </m:r>
                    <m:f>
                      <m:fPr>
                        <m:ctrlPr>
                          <a:rPr lang="es-AR" sz="2000" b="1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s-AR" sz="2000" b="1" i="1" smtClean="0">
                            <a:latin typeface="Cambria Math"/>
                            <a:ea typeface="Cambria Math"/>
                            <a:sym typeface="Symbol"/>
                          </a:rPr>
                          <m:t>𝝉</m:t>
                        </m:r>
                      </m:num>
                      <m:den>
                        <m:r>
                          <a:rPr lang="es-AR" sz="2000" b="1" i="1" smtClean="0">
                            <a:latin typeface="Cambria Math"/>
                            <a:sym typeface="Symbol"/>
                          </a:rPr>
                          <m:t>𝑮</m:t>
                        </m:r>
                      </m:den>
                    </m:f>
                  </m:oMath>
                </a14:m>
                <a:endParaRPr lang="es-AR" sz="2000" b="1" dirty="0"/>
              </a:p>
            </p:txBody>
          </p:sp>
        </mc:Choice>
        <mc:Fallback xmlns="">
          <p:sp>
            <p:nvSpPr>
              <p:cNvPr id="65" name="6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290" y="6021288"/>
                <a:ext cx="687422" cy="502702"/>
              </a:xfrm>
              <a:prstGeom prst="rect">
                <a:avLst/>
              </a:prstGeom>
              <a:blipFill rotWithShape="1">
                <a:blip r:embed="rId7"/>
                <a:stretch>
                  <a:fillRect l="-9735" t="-1220" b="-609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65 Conector recto de flecha"/>
          <p:cNvCxnSpPr/>
          <p:nvPr/>
        </p:nvCxnSpPr>
        <p:spPr>
          <a:xfrm flipH="1">
            <a:off x="2002944" y="6365237"/>
            <a:ext cx="380870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66 CuadroTexto"/>
              <p:cNvSpPr txBox="1"/>
              <p:nvPr/>
            </p:nvSpPr>
            <p:spPr>
              <a:xfrm>
                <a:off x="2229909" y="6014272"/>
                <a:ext cx="1655701" cy="61600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b="1" i="1" dirty="0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i="1" dirty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s-AR" i="1" dirty="0" smtClean="0">
                                  <a:latin typeface="Cambria Math"/>
                                  <a:ea typeface="Cambria Math"/>
                                  <a:sym typeface="Symbol"/>
                                </a:rPr>
                                <m:t></m:t>
                              </m:r>
                            </m:e>
                            <m:sub>
                              <m:r>
                                <a:rPr lang="es-AR" i="1" dirty="0">
                                  <a:latin typeface="Cambria Math"/>
                                  <a:sym typeface="Symbol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i="1" dirty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s-AR" i="1" dirty="0">
                                  <a:latin typeface="Cambria Math"/>
                                  <a:ea typeface="Cambria Math"/>
                                  <a:sym typeface="Symbol"/>
                                </a:rPr>
                                <m:t></m:t>
                              </m:r>
                            </m:e>
                            <m:sub>
                              <m:r>
                                <a:rPr lang="es-AR" b="0" i="1" dirty="0" smtClean="0">
                                  <a:latin typeface="Cambria Math"/>
                                  <a:sym typeface="Symbol"/>
                                </a:rPr>
                                <m:t>𝑚𝑎𝑥</m:t>
                              </m:r>
                            </m:sub>
                          </m:sSub>
                        </m:den>
                      </m:f>
                      <m:r>
                        <a:rPr lang="es-AR" b="1" i="1" dirty="0" smtClean="0">
                          <a:latin typeface="Cambria Math"/>
                          <a:sym typeface="Symbol"/>
                        </a:rPr>
                        <m:t>=</m:t>
                      </m:r>
                      <m:f>
                        <m:fPr>
                          <m:ctrlPr>
                            <a:rPr lang="es-AR" b="1" i="1" dirty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fPr>
                        <m:num>
                          <m:r>
                            <a:rPr lang="es-AR" b="1" i="1" dirty="0">
                              <a:latin typeface="Cambria Math"/>
                              <a:sym typeface="Symbol"/>
                            </a:rPr>
                            <m:t>𝒓</m:t>
                          </m:r>
                        </m:num>
                        <m:den>
                          <m:r>
                            <a:rPr lang="es-AR" b="1" i="1" dirty="0">
                              <a:latin typeface="Cambria Math"/>
                              <a:sym typeface="Symbol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es-AR" b="1" dirty="0" smtClean="0">
                  <a:sym typeface="Symbol"/>
                </a:endParaRPr>
              </a:p>
            </p:txBody>
          </p:sp>
        </mc:Choice>
        <mc:Fallback xmlns="">
          <p:sp>
            <p:nvSpPr>
              <p:cNvPr id="67" name="6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909" y="6014272"/>
                <a:ext cx="1655701" cy="61600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67 CuadroTexto"/>
              <p:cNvSpPr txBox="1"/>
              <p:nvPr/>
            </p:nvSpPr>
            <p:spPr>
              <a:xfrm>
                <a:off x="3781621" y="6114122"/>
                <a:ext cx="1655701" cy="568874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dirty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es-AR" i="1" dirty="0">
                              <a:latin typeface="Cambria Math"/>
                              <a:ea typeface="Cambria Math"/>
                              <a:sym typeface="Symbol"/>
                            </a:rPr>
                            <m:t></m:t>
                          </m:r>
                        </m:e>
                        <m:sub>
                          <m:r>
                            <a:rPr lang="es-AR" i="1" dirty="0">
                              <a:latin typeface="Cambria Math"/>
                              <a:sym typeface="Symbol"/>
                            </a:rPr>
                            <m:t>𝑟</m:t>
                          </m:r>
                        </m:sub>
                      </m:sSub>
                      <m:r>
                        <a:rPr lang="es-AR" b="1" i="1" dirty="0" smtClean="0">
                          <a:latin typeface="Cambria Math"/>
                          <a:sym typeface="Symbol"/>
                        </a:rPr>
                        <m:t>=</m:t>
                      </m:r>
                      <m:sSub>
                        <m:sSubPr>
                          <m:ctrlPr>
                            <a:rPr lang="es-AR" i="1" dirty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es-AR" i="1" dirty="0">
                              <a:latin typeface="Cambria Math"/>
                              <a:ea typeface="Cambria Math"/>
                              <a:sym typeface="Symbol"/>
                            </a:rPr>
                            <m:t></m:t>
                          </m:r>
                        </m:e>
                        <m:sub>
                          <m:r>
                            <a:rPr lang="es-AR" i="1" dirty="0">
                              <a:latin typeface="Cambria Math"/>
                              <a:sym typeface="Symbol"/>
                            </a:rPr>
                            <m:t>𝑚𝑎𝑥</m:t>
                          </m:r>
                        </m:sub>
                      </m:sSub>
                      <m:f>
                        <m:fPr>
                          <m:ctrlPr>
                            <a:rPr lang="es-AR" b="1" i="1" dirty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fPr>
                        <m:num>
                          <m:r>
                            <a:rPr lang="es-AR" b="1" i="1" dirty="0">
                              <a:latin typeface="Cambria Math"/>
                              <a:sym typeface="Symbol"/>
                            </a:rPr>
                            <m:t>𝒓</m:t>
                          </m:r>
                        </m:num>
                        <m:den>
                          <m:r>
                            <a:rPr lang="es-AR" b="1" i="1" dirty="0">
                              <a:latin typeface="Cambria Math"/>
                              <a:sym typeface="Symbol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es-AR" b="1" dirty="0" smtClean="0">
                  <a:sym typeface="Symbol"/>
                </a:endParaRPr>
              </a:p>
            </p:txBody>
          </p:sp>
        </mc:Choice>
        <mc:Fallback xmlns="">
          <p:sp>
            <p:nvSpPr>
              <p:cNvPr id="68" name="6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621" y="6114122"/>
                <a:ext cx="1655701" cy="56887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68 CuadroTexto"/>
              <p:cNvSpPr txBox="1"/>
              <p:nvPr/>
            </p:nvSpPr>
            <p:spPr>
              <a:xfrm>
                <a:off x="3875326" y="5360422"/>
                <a:ext cx="1655701" cy="568874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1" i="1" dirty="0" smtClean="0">
                          <a:latin typeface="Cambria Math"/>
                          <a:sym typeface="Symbol"/>
                        </a:rPr>
                        <m:t>=</m:t>
                      </m:r>
                      <m:f>
                        <m:fPr>
                          <m:ctrlPr>
                            <a:rPr lang="es-AR" b="1" i="1" dirty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i="1" dirty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s-AR" i="1" dirty="0">
                                  <a:latin typeface="Cambria Math"/>
                                  <a:ea typeface="Cambria Math"/>
                                  <a:sym typeface="Symbol"/>
                                </a:rPr>
                                <m:t></m:t>
                              </m:r>
                            </m:e>
                            <m:sub>
                              <m:r>
                                <a:rPr lang="es-AR" i="1" dirty="0">
                                  <a:latin typeface="Cambria Math"/>
                                  <a:sym typeface="Symbol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r>
                            <a:rPr lang="es-AR" b="1" i="1" dirty="0" smtClean="0">
                              <a:latin typeface="Cambria Math"/>
                              <a:sym typeface="Symbol"/>
                            </a:rPr>
                            <m:t>𝑮𝑹</m:t>
                          </m:r>
                        </m:den>
                      </m:f>
                    </m:oMath>
                  </m:oMathPara>
                </a14:m>
                <a:endParaRPr lang="es-AR" b="1" dirty="0" smtClean="0">
                  <a:sym typeface="Symbol"/>
                </a:endParaRPr>
              </a:p>
            </p:txBody>
          </p:sp>
        </mc:Choice>
        <mc:Fallback xmlns="">
          <p:sp>
            <p:nvSpPr>
              <p:cNvPr id="69" name="6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326" y="5360422"/>
                <a:ext cx="1655701" cy="56887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10 Elipse"/>
          <p:cNvSpPr/>
          <p:nvPr/>
        </p:nvSpPr>
        <p:spPr>
          <a:xfrm>
            <a:off x="6507480" y="5109130"/>
            <a:ext cx="1296000" cy="1296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0" name="69 Flecha circular"/>
          <p:cNvSpPr/>
          <p:nvPr/>
        </p:nvSpPr>
        <p:spPr>
          <a:xfrm rot="11308272" flipV="1">
            <a:off x="6946788" y="5397401"/>
            <a:ext cx="539859" cy="510521"/>
          </a:xfrm>
          <a:prstGeom prst="circularArrow">
            <a:avLst>
              <a:gd name="adj1" fmla="val 117"/>
              <a:gd name="adj2" fmla="val 626839"/>
              <a:gd name="adj3" fmla="val 20682640"/>
              <a:gd name="adj4" fmla="val 12843802"/>
              <a:gd name="adj5" fmla="val 1460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71" name="70 CuadroTexto"/>
          <p:cNvSpPr txBox="1"/>
          <p:nvPr/>
        </p:nvSpPr>
        <p:spPr>
          <a:xfrm>
            <a:off x="6986726" y="5133950"/>
            <a:ext cx="459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ym typeface="Symbol"/>
              </a:rPr>
              <a:t>Mt</a:t>
            </a:r>
            <a:endParaRPr lang="es-AR" sz="1600" dirty="0"/>
          </a:p>
        </p:txBody>
      </p:sp>
      <p:sp>
        <p:nvSpPr>
          <p:cNvPr id="13" name="12 Triángulo rectángulo"/>
          <p:cNvSpPr>
            <a:spLocks noChangeAspect="1"/>
          </p:cNvSpPr>
          <p:nvPr/>
        </p:nvSpPr>
        <p:spPr>
          <a:xfrm flipH="1">
            <a:off x="7179570" y="5360422"/>
            <a:ext cx="623910" cy="450000"/>
          </a:xfrm>
          <a:prstGeom prst="rtTriangle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3" name="72 Triángulo rectángulo"/>
          <p:cNvSpPr>
            <a:spLocks noChangeAspect="1"/>
          </p:cNvSpPr>
          <p:nvPr/>
        </p:nvSpPr>
        <p:spPr>
          <a:xfrm flipV="1">
            <a:off x="6507480" y="5803557"/>
            <a:ext cx="658831" cy="450000"/>
          </a:xfrm>
          <a:prstGeom prst="rtTriangle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14 CuadroTexto"/>
              <p:cNvSpPr txBox="1"/>
              <p:nvPr/>
            </p:nvSpPr>
            <p:spPr>
              <a:xfrm>
                <a:off x="7956376" y="5517232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dirty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es-AR" i="1" dirty="0">
                              <a:latin typeface="Cambria Math"/>
                              <a:ea typeface="Cambria Math"/>
                              <a:sym typeface="Symbol"/>
                            </a:rPr>
                            <m:t></m:t>
                          </m:r>
                        </m:e>
                        <m:sub>
                          <m:r>
                            <a:rPr lang="es-AR" i="1" dirty="0">
                              <a:latin typeface="Cambria Math"/>
                              <a:sym typeface="Symbol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5" name="1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76" y="5517232"/>
                <a:ext cx="432048" cy="369332"/>
              </a:xfrm>
              <a:prstGeom prst="rect">
                <a:avLst/>
              </a:prstGeom>
              <a:blipFill rotWithShape="1">
                <a:blip r:embed="rId11"/>
                <a:stretch>
                  <a:fillRect r="-3943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74 CuadroTexto"/>
              <p:cNvSpPr txBox="1"/>
              <p:nvPr/>
            </p:nvSpPr>
            <p:spPr>
              <a:xfrm>
                <a:off x="5940152" y="5898869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dirty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es-AR" i="1" dirty="0">
                              <a:latin typeface="Cambria Math"/>
                              <a:ea typeface="Cambria Math"/>
                              <a:sym typeface="Symbol"/>
                            </a:rPr>
                            <m:t></m:t>
                          </m:r>
                        </m:e>
                        <m:sub>
                          <m:r>
                            <a:rPr lang="es-AR" i="1" dirty="0">
                              <a:latin typeface="Cambria Math"/>
                              <a:sym typeface="Symbol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75" name="7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5898869"/>
                <a:ext cx="432048" cy="369332"/>
              </a:xfrm>
              <a:prstGeom prst="rect">
                <a:avLst/>
              </a:prstGeom>
              <a:blipFill rotWithShape="1">
                <a:blip r:embed="rId12"/>
                <a:stretch>
                  <a:fillRect r="-3943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16 Conector recto"/>
          <p:cNvCxnSpPr>
            <a:stCxn id="73" idx="4"/>
          </p:cNvCxnSpPr>
          <p:nvPr/>
        </p:nvCxnSpPr>
        <p:spPr>
          <a:xfrm>
            <a:off x="7166311" y="5803557"/>
            <a:ext cx="280397" cy="518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75 CuadroTexto"/>
              <p:cNvSpPr txBox="1"/>
              <p:nvPr/>
            </p:nvSpPr>
            <p:spPr>
              <a:xfrm>
                <a:off x="7216717" y="5863043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dirty="0" smtClean="0">
                          <a:latin typeface="Cambria Math"/>
                          <a:sym typeface="Symbol"/>
                        </a:rPr>
                        <m:t>𝑅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76" name="7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6717" y="5863043"/>
                <a:ext cx="432048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705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59" grpId="0"/>
      <p:bldP spid="29" grpId="0"/>
      <p:bldP spid="30" grpId="0" animBg="1"/>
      <p:bldP spid="31" grpId="0"/>
      <p:bldP spid="32" grpId="0"/>
      <p:bldP spid="35" grpId="0"/>
      <p:bldP spid="45" grpId="0"/>
      <p:bldP spid="47" grpId="0"/>
      <p:bldP spid="49" grpId="0"/>
      <p:bldP spid="50" grpId="0"/>
      <p:bldP spid="51" grpId="0"/>
      <p:bldP spid="52" grpId="0"/>
      <p:bldP spid="55" grpId="0"/>
      <p:bldP spid="9" grpId="0" animBg="1"/>
      <p:bldP spid="48" grpId="0"/>
      <p:bldP spid="53" grpId="0" animBg="1"/>
      <p:bldP spid="58" grpId="0"/>
      <p:bldP spid="60" grpId="0" animBg="1"/>
      <p:bldP spid="61" grpId="0"/>
      <p:bldP spid="65" grpId="0"/>
      <p:bldP spid="68" grpId="0" animBg="1"/>
      <p:bldP spid="69" grpId="0" animBg="1"/>
      <p:bldP spid="11" grpId="0" animBg="1"/>
      <p:bldP spid="70" grpId="0" animBg="1"/>
      <p:bldP spid="71" grpId="0"/>
      <p:bldP spid="13" grpId="0" animBg="1"/>
      <p:bldP spid="73" grpId="0" animBg="1"/>
      <p:bldP spid="15" grpId="0"/>
      <p:bldP spid="75" grpId="0"/>
      <p:bldP spid="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91856" y="1196886"/>
            <a:ext cx="7498080" cy="302433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s-AR" sz="2000" b="1" dirty="0" smtClean="0"/>
              <a:t>TENSIONES EN UNA BARRA SECCION CIRCULAR</a:t>
            </a:r>
            <a:r>
              <a:rPr lang="es-AR" sz="3000" b="1" dirty="0" smtClean="0"/>
              <a:t> </a:t>
            </a:r>
          </a:p>
          <a:p>
            <a:pPr marL="288000" indent="0">
              <a:buNone/>
            </a:pPr>
            <a:endParaRPr lang="es-AR" sz="2000" b="1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u="sng" dirty="0" smtClean="0">
                <a:effectLst/>
              </a:rPr>
              <a:t>TORSION</a:t>
            </a:r>
            <a:endParaRPr lang="es-AR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428042" y="6582857"/>
            <a:ext cx="2895600" cy="301800"/>
          </a:xfrm>
        </p:spPr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58 CuadroTexto"/>
              <p:cNvSpPr txBox="1"/>
              <p:nvPr/>
            </p:nvSpPr>
            <p:spPr>
              <a:xfrm>
                <a:off x="3274819" y="4543734"/>
                <a:ext cx="2113629" cy="818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s-AR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s-AR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s-AR" b="1" i="1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s-AR" b="1" i="1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pPr>
                            <m:e>
                              <m:r>
                                <a:rPr lang="es-AR" b="1" i="1">
                                  <a:latin typeface="Cambria Math"/>
                                  <a:sym typeface="Symbol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s-AR" b="1" i="1">
                                  <a:latin typeface="Cambria Math"/>
                                  <a:sym typeface="Symbol"/>
                                </a:rPr>
                                <m:t>𝟐</m:t>
                              </m:r>
                            </m:sup>
                          </m:sSup>
                          <m:r>
                            <a:rPr lang="es-AR" b="1" i="1">
                              <a:latin typeface="Cambria Math"/>
                              <a:ea typeface="Cambria Math"/>
                              <a:sym typeface="Symbol"/>
                            </a:rPr>
                            <m:t>𝒅𝑨</m:t>
                          </m:r>
                        </m:e>
                      </m:nary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59" name="5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819" y="4543734"/>
                <a:ext cx="2113629" cy="81887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28 CuadroTexto"/>
          <p:cNvSpPr txBox="1"/>
          <p:nvPr/>
        </p:nvSpPr>
        <p:spPr>
          <a:xfrm>
            <a:off x="2608261" y="1893597"/>
            <a:ext cx="459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ym typeface="Symbol"/>
              </a:rPr>
              <a:t>r</a:t>
            </a:r>
            <a:endParaRPr lang="es-AR" sz="1600" dirty="0"/>
          </a:p>
        </p:txBody>
      </p:sp>
      <p:sp>
        <p:nvSpPr>
          <p:cNvPr id="30" name="29 Flecha circular"/>
          <p:cNvSpPr/>
          <p:nvPr/>
        </p:nvSpPr>
        <p:spPr>
          <a:xfrm rot="14975519" flipV="1">
            <a:off x="2841179" y="1830514"/>
            <a:ext cx="739956" cy="840829"/>
          </a:xfrm>
          <a:prstGeom prst="circularArrow">
            <a:avLst>
              <a:gd name="adj1" fmla="val 117"/>
              <a:gd name="adj2" fmla="val 626839"/>
              <a:gd name="adj3" fmla="val 20682640"/>
              <a:gd name="adj4" fmla="val 12843802"/>
              <a:gd name="adj5" fmla="val 1460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3314609" y="1727865"/>
            <a:ext cx="459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ym typeface="Symbol"/>
              </a:rPr>
              <a:t>Mt</a:t>
            </a:r>
            <a:endParaRPr lang="es-AR" sz="1600" dirty="0"/>
          </a:p>
        </p:txBody>
      </p:sp>
      <p:sp>
        <p:nvSpPr>
          <p:cNvPr id="32" name="31 CuadroTexto"/>
          <p:cNvSpPr txBox="1"/>
          <p:nvPr/>
        </p:nvSpPr>
        <p:spPr>
          <a:xfrm>
            <a:off x="2838252" y="1925317"/>
            <a:ext cx="459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>
                <a:sym typeface="Symbol"/>
              </a:rPr>
              <a:t>o</a:t>
            </a:r>
            <a:endParaRPr lang="es-AR" sz="1600" dirty="0"/>
          </a:p>
        </p:txBody>
      </p:sp>
      <p:cxnSp>
        <p:nvCxnSpPr>
          <p:cNvPr id="33" name="32 Conector recto"/>
          <p:cNvCxnSpPr/>
          <p:nvPr/>
        </p:nvCxnSpPr>
        <p:spPr>
          <a:xfrm flipH="1">
            <a:off x="2715348" y="2480684"/>
            <a:ext cx="571114" cy="120909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"/>
          <p:cNvCxnSpPr/>
          <p:nvPr/>
        </p:nvCxnSpPr>
        <p:spPr>
          <a:xfrm>
            <a:off x="2964791" y="2188821"/>
            <a:ext cx="349818" cy="291863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34 CuadroTexto"/>
          <p:cNvSpPr txBox="1"/>
          <p:nvPr/>
        </p:nvSpPr>
        <p:spPr>
          <a:xfrm>
            <a:off x="2796060" y="2177922"/>
            <a:ext cx="4150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500" dirty="0" smtClean="0">
                <a:sym typeface="Symbol"/>
              </a:rPr>
              <a:t>d</a:t>
            </a:r>
            <a:endParaRPr lang="es-AR" sz="1500" dirty="0"/>
          </a:p>
        </p:txBody>
      </p:sp>
      <p:grpSp>
        <p:nvGrpSpPr>
          <p:cNvPr id="36" name="35 Grupo"/>
          <p:cNvGrpSpPr/>
          <p:nvPr/>
        </p:nvGrpSpPr>
        <p:grpSpPr>
          <a:xfrm>
            <a:off x="2249948" y="1893598"/>
            <a:ext cx="1457956" cy="1823434"/>
            <a:chOff x="2249948" y="1893598"/>
            <a:chExt cx="1457956" cy="1823434"/>
          </a:xfrm>
        </p:grpSpPr>
        <p:grpSp>
          <p:nvGrpSpPr>
            <p:cNvPr id="37" name="36 Grupo"/>
            <p:cNvGrpSpPr/>
            <p:nvPr/>
          </p:nvGrpSpPr>
          <p:grpSpPr>
            <a:xfrm>
              <a:off x="2249948" y="1893598"/>
              <a:ext cx="1457956" cy="1823434"/>
              <a:chOff x="2249948" y="1893598"/>
              <a:chExt cx="1457956" cy="1823434"/>
            </a:xfrm>
          </p:grpSpPr>
          <p:sp>
            <p:nvSpPr>
              <p:cNvPr id="40" name="39 Elipse"/>
              <p:cNvSpPr/>
              <p:nvPr/>
            </p:nvSpPr>
            <p:spPr>
              <a:xfrm>
                <a:off x="2249948" y="3212976"/>
                <a:ext cx="1457956" cy="504056"/>
              </a:xfrm>
              <a:prstGeom prst="ellipse">
                <a:avLst/>
              </a:prstGeom>
              <a:noFill/>
              <a:ln w="0">
                <a:solidFill>
                  <a:srgbClr val="0070C0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grpSp>
            <p:nvGrpSpPr>
              <p:cNvPr id="41" name="40 Grupo"/>
              <p:cNvGrpSpPr/>
              <p:nvPr/>
            </p:nvGrpSpPr>
            <p:grpSpPr>
              <a:xfrm>
                <a:off x="2249948" y="1893598"/>
                <a:ext cx="1457956" cy="1823434"/>
                <a:chOff x="2249948" y="1893598"/>
                <a:chExt cx="967573" cy="1742551"/>
              </a:xfrm>
            </p:grpSpPr>
            <p:sp>
              <p:nvSpPr>
                <p:cNvPr id="42" name="41 Almacenamiento de acceso directo"/>
                <p:cNvSpPr/>
                <p:nvPr/>
              </p:nvSpPr>
              <p:spPr>
                <a:xfrm rot="16200000">
                  <a:off x="1862459" y="2281087"/>
                  <a:ext cx="1742551" cy="967573"/>
                </a:xfrm>
                <a:prstGeom prst="flowChartMagneticDrum">
                  <a:avLst/>
                </a:prstGeom>
                <a:noFill/>
                <a:ln w="254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cxnSp>
              <p:nvCxnSpPr>
                <p:cNvPr id="43" name="42 Conector recto"/>
                <p:cNvCxnSpPr/>
                <p:nvPr/>
              </p:nvCxnSpPr>
              <p:spPr>
                <a:xfrm flipH="1">
                  <a:off x="2555776" y="2175726"/>
                  <a:ext cx="169200" cy="288000"/>
                </a:xfrm>
                <a:prstGeom prst="line">
                  <a:avLst/>
                </a:prstGeom>
                <a:ln w="254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43 Conector recto"/>
                <p:cNvCxnSpPr/>
                <p:nvPr/>
              </p:nvCxnSpPr>
              <p:spPr>
                <a:xfrm>
                  <a:off x="2558811" y="2463726"/>
                  <a:ext cx="0" cy="1155465"/>
                </a:xfrm>
                <a:prstGeom prst="line">
                  <a:avLst/>
                </a:prstGeom>
                <a:ln w="254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8" name="37 Conector recto"/>
            <p:cNvCxnSpPr/>
            <p:nvPr/>
          </p:nvCxnSpPr>
          <p:spPr>
            <a:xfrm>
              <a:off x="2965729" y="2206698"/>
              <a:ext cx="0" cy="1209098"/>
            </a:xfrm>
            <a:prstGeom prst="line">
              <a:avLst/>
            </a:prstGeom>
            <a:ln w="6350">
              <a:solidFill>
                <a:srgbClr val="0070C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38 Conector recto"/>
            <p:cNvCxnSpPr/>
            <p:nvPr/>
          </p:nvCxnSpPr>
          <p:spPr>
            <a:xfrm flipH="1">
              <a:off x="2704704" y="3393366"/>
              <a:ext cx="254954" cy="301368"/>
            </a:xfrm>
            <a:prstGeom prst="line">
              <a:avLst/>
            </a:prstGeom>
            <a:ln w="12700">
              <a:solidFill>
                <a:srgbClr val="0070C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44 CuadroTexto"/>
          <p:cNvSpPr txBox="1"/>
          <p:nvPr/>
        </p:nvSpPr>
        <p:spPr>
          <a:xfrm>
            <a:off x="2651026" y="3162454"/>
            <a:ext cx="459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ym typeface="Symbol"/>
              </a:rPr>
              <a:t></a:t>
            </a:r>
            <a:endParaRPr lang="es-AR" sz="1600" dirty="0"/>
          </a:p>
        </p:txBody>
      </p:sp>
      <p:cxnSp>
        <p:nvCxnSpPr>
          <p:cNvPr id="46" name="45 Conector recto"/>
          <p:cNvCxnSpPr/>
          <p:nvPr/>
        </p:nvCxnSpPr>
        <p:spPr>
          <a:xfrm>
            <a:off x="1979712" y="2175726"/>
            <a:ext cx="0" cy="1368324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6 CuadroTexto"/>
          <p:cNvSpPr txBox="1"/>
          <p:nvPr/>
        </p:nvSpPr>
        <p:spPr>
          <a:xfrm>
            <a:off x="1629309" y="2726722"/>
            <a:ext cx="459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err="1" smtClean="0">
                <a:sym typeface="Symbol"/>
              </a:rPr>
              <a:t>dz</a:t>
            </a:r>
            <a:endParaRPr lang="es-AR" sz="1600" dirty="0"/>
          </a:p>
        </p:txBody>
      </p:sp>
      <p:sp>
        <p:nvSpPr>
          <p:cNvPr id="49" name="48 CuadroTexto"/>
          <p:cNvSpPr txBox="1"/>
          <p:nvPr/>
        </p:nvSpPr>
        <p:spPr>
          <a:xfrm>
            <a:off x="1050962" y="3891358"/>
            <a:ext cx="3726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Planteando la </a:t>
            </a:r>
            <a:r>
              <a:rPr lang="es-AR" sz="1600" dirty="0" err="1" smtClean="0"/>
              <a:t>ecuacion</a:t>
            </a:r>
            <a:r>
              <a:rPr lang="es-AR" sz="1600" dirty="0" smtClean="0"/>
              <a:t> de equivalencia: </a:t>
            </a:r>
            <a:endParaRPr lang="es-AR" sz="1600" dirty="0"/>
          </a:p>
        </p:txBody>
      </p:sp>
      <p:sp>
        <p:nvSpPr>
          <p:cNvPr id="50" name="49 CuadroTexto"/>
          <p:cNvSpPr txBox="1"/>
          <p:nvPr/>
        </p:nvSpPr>
        <p:spPr>
          <a:xfrm>
            <a:off x="2569133" y="2119328"/>
            <a:ext cx="283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ym typeface="Symbol"/>
              </a:rPr>
              <a:t>A</a:t>
            </a:r>
            <a:endParaRPr lang="es-AR" sz="1600" dirty="0"/>
          </a:p>
        </p:txBody>
      </p:sp>
      <p:sp>
        <p:nvSpPr>
          <p:cNvPr id="51" name="50 CuadroTexto"/>
          <p:cNvSpPr txBox="1"/>
          <p:nvPr/>
        </p:nvSpPr>
        <p:spPr>
          <a:xfrm>
            <a:off x="2432064" y="2405731"/>
            <a:ext cx="283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ym typeface="Symbol"/>
              </a:rPr>
              <a:t>B</a:t>
            </a:r>
            <a:endParaRPr lang="es-AR" sz="1600" dirty="0"/>
          </a:p>
        </p:txBody>
      </p:sp>
      <p:sp>
        <p:nvSpPr>
          <p:cNvPr id="52" name="51 CuadroTexto"/>
          <p:cNvSpPr txBox="1"/>
          <p:nvPr/>
        </p:nvSpPr>
        <p:spPr>
          <a:xfrm>
            <a:off x="3057760" y="2094594"/>
            <a:ext cx="434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ym typeface="Symbol"/>
              </a:rPr>
              <a:t>A’</a:t>
            </a:r>
            <a:endParaRPr lang="es-AR" sz="1600" dirty="0"/>
          </a:p>
        </p:txBody>
      </p:sp>
      <p:sp>
        <p:nvSpPr>
          <p:cNvPr id="55" name="54 CuadroTexto"/>
          <p:cNvSpPr txBox="1"/>
          <p:nvPr/>
        </p:nvSpPr>
        <p:spPr>
          <a:xfrm>
            <a:off x="3211156" y="2388854"/>
            <a:ext cx="424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ym typeface="Symbol"/>
              </a:rPr>
              <a:t>B’</a:t>
            </a:r>
            <a:endParaRPr lang="es-AR" sz="1600" dirty="0"/>
          </a:p>
        </p:txBody>
      </p:sp>
      <p:cxnSp>
        <p:nvCxnSpPr>
          <p:cNvPr id="56" name="55 Conector recto"/>
          <p:cNvCxnSpPr/>
          <p:nvPr/>
        </p:nvCxnSpPr>
        <p:spPr>
          <a:xfrm flipH="1">
            <a:off x="2852417" y="2369102"/>
            <a:ext cx="318614" cy="1131906"/>
          </a:xfrm>
          <a:prstGeom prst="line">
            <a:avLst/>
          </a:prstGeom>
          <a:ln w="1270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"/>
          <p:cNvCxnSpPr/>
          <p:nvPr/>
        </p:nvCxnSpPr>
        <p:spPr>
          <a:xfrm>
            <a:off x="2829574" y="2369102"/>
            <a:ext cx="0" cy="1209098"/>
          </a:xfrm>
          <a:prstGeom prst="line">
            <a:avLst/>
          </a:prstGeom>
          <a:ln w="1270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Arco"/>
          <p:cNvSpPr/>
          <p:nvPr/>
        </p:nvSpPr>
        <p:spPr>
          <a:xfrm>
            <a:off x="2493619" y="3172446"/>
            <a:ext cx="422197" cy="21872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47 CuadroTexto"/>
              <p:cNvSpPr txBox="1"/>
              <p:nvPr/>
            </p:nvSpPr>
            <p:spPr>
              <a:xfrm>
                <a:off x="2729667" y="2726722"/>
                <a:ext cx="4599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600" i="1" dirty="0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es-AR" sz="1600" i="1" dirty="0" smtClean="0">
                              <a:latin typeface="Cambria Math"/>
                              <a:ea typeface="Cambria Math"/>
                              <a:sym typeface="Symbol"/>
                            </a:rPr>
                            <m:t>𝛾</m:t>
                          </m:r>
                        </m:e>
                        <m:sub>
                          <m:r>
                            <a:rPr lang="es-AR" sz="1600" b="0" i="1" dirty="0" smtClean="0">
                              <a:latin typeface="Cambria Math"/>
                              <a:sym typeface="Symbol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s-AR" sz="1600" dirty="0"/>
              </a:p>
            </p:txBody>
          </p:sp>
        </mc:Choice>
        <mc:Fallback xmlns="">
          <p:sp>
            <p:nvSpPr>
              <p:cNvPr id="48" name="4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667" y="2726722"/>
                <a:ext cx="459982" cy="338554"/>
              </a:xfrm>
              <a:prstGeom prst="rect">
                <a:avLst/>
              </a:prstGeom>
              <a:blipFill rotWithShape="1">
                <a:blip r:embed="rId3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52 Arco"/>
          <p:cNvSpPr/>
          <p:nvPr/>
        </p:nvSpPr>
        <p:spPr>
          <a:xfrm>
            <a:off x="2608261" y="2754925"/>
            <a:ext cx="422197" cy="21872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54" name="53 Conector recto"/>
          <p:cNvCxnSpPr/>
          <p:nvPr/>
        </p:nvCxnSpPr>
        <p:spPr>
          <a:xfrm>
            <a:off x="2949957" y="3391172"/>
            <a:ext cx="594643" cy="187028"/>
          </a:xfrm>
          <a:prstGeom prst="line">
            <a:avLst/>
          </a:prstGeom>
          <a:ln w="1270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57 CuadroTexto"/>
          <p:cNvSpPr txBox="1"/>
          <p:nvPr/>
        </p:nvSpPr>
        <p:spPr>
          <a:xfrm>
            <a:off x="3177838" y="3205496"/>
            <a:ext cx="424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R</a:t>
            </a:r>
            <a:endParaRPr lang="es-AR" sz="1600" dirty="0"/>
          </a:p>
        </p:txBody>
      </p:sp>
      <p:sp>
        <p:nvSpPr>
          <p:cNvPr id="60" name="59 Flecha circular"/>
          <p:cNvSpPr/>
          <p:nvPr/>
        </p:nvSpPr>
        <p:spPr>
          <a:xfrm rot="5075609" flipH="1" flipV="1">
            <a:off x="2394673" y="3162204"/>
            <a:ext cx="473561" cy="616086"/>
          </a:xfrm>
          <a:prstGeom prst="circularArrow">
            <a:avLst>
              <a:gd name="adj1" fmla="val 117"/>
              <a:gd name="adj2" fmla="val 626839"/>
              <a:gd name="adj3" fmla="val 20682640"/>
              <a:gd name="adj4" fmla="val 12843802"/>
              <a:gd name="adj5" fmla="val 1460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61" name="60 CuadroTexto"/>
          <p:cNvSpPr txBox="1"/>
          <p:nvPr/>
        </p:nvSpPr>
        <p:spPr>
          <a:xfrm>
            <a:off x="2113724" y="3589204"/>
            <a:ext cx="459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ym typeface="Symbol"/>
              </a:rPr>
              <a:t>Mt</a:t>
            </a:r>
            <a:endParaRPr lang="es-A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66 CuadroTexto"/>
              <p:cNvSpPr txBox="1"/>
              <p:nvPr/>
            </p:nvSpPr>
            <p:spPr>
              <a:xfrm>
                <a:off x="837234" y="4190471"/>
                <a:ext cx="2231009" cy="81887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1" i="1" smtClean="0">
                          <a:latin typeface="Cambria Math"/>
                          <a:sym typeface="Symbol"/>
                        </a:rPr>
                        <m:t>𝑴𝒕</m:t>
                      </m:r>
                      <m:r>
                        <a:rPr lang="es-AR" b="1" i="1" smtClean="0">
                          <a:latin typeface="Cambria Math"/>
                          <a:sym typeface="Symbol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s-AR" b="1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s-AR" b="1" i="1" smtClean="0">
                              <a:latin typeface="Cambria Math"/>
                              <a:ea typeface="Cambria Math"/>
                              <a:sym typeface="Symbol"/>
                            </a:rPr>
                            <m:t>𝝉</m:t>
                          </m:r>
                          <m:r>
                            <a:rPr lang="es-AR" b="1" i="1" smtClean="0">
                              <a:latin typeface="Cambria Math"/>
                              <a:ea typeface="Cambria Math"/>
                              <a:sym typeface="Symbol"/>
                            </a:rPr>
                            <m:t>.</m:t>
                          </m:r>
                          <m:r>
                            <a:rPr lang="es-AR" b="1" i="1" smtClean="0">
                              <a:latin typeface="Cambria Math"/>
                              <a:ea typeface="Cambria Math"/>
                              <a:sym typeface="Symbol"/>
                            </a:rPr>
                            <m:t>𝒓</m:t>
                          </m:r>
                          <m:r>
                            <a:rPr lang="es-AR" b="1" i="1" smtClean="0">
                              <a:latin typeface="Cambria Math"/>
                              <a:ea typeface="Cambria Math"/>
                              <a:sym typeface="Symbol"/>
                            </a:rPr>
                            <m:t>.</m:t>
                          </m:r>
                          <m:r>
                            <a:rPr lang="es-AR" b="1" i="1" smtClean="0">
                              <a:latin typeface="Cambria Math"/>
                              <a:ea typeface="Cambria Math"/>
                              <a:sym typeface="Symbol"/>
                            </a:rPr>
                            <m:t>𝒅𝑨</m:t>
                          </m:r>
                        </m:e>
                      </m:nary>
                    </m:oMath>
                  </m:oMathPara>
                </a14:m>
                <a:endParaRPr lang="es-AR" b="1" dirty="0" smtClean="0">
                  <a:sym typeface="Symbol"/>
                </a:endParaRPr>
              </a:p>
            </p:txBody>
          </p:sp>
        </mc:Choice>
        <mc:Fallback xmlns="">
          <p:sp>
            <p:nvSpPr>
              <p:cNvPr id="67" name="6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234" y="4190471"/>
                <a:ext cx="2231009" cy="81887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67 CuadroTexto"/>
              <p:cNvSpPr txBox="1"/>
              <p:nvPr/>
            </p:nvSpPr>
            <p:spPr>
              <a:xfrm>
                <a:off x="7186477" y="1836857"/>
                <a:ext cx="1655701" cy="568874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dirty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es-AR" i="1" dirty="0">
                              <a:latin typeface="Cambria Math"/>
                              <a:ea typeface="Cambria Math"/>
                              <a:sym typeface="Symbol"/>
                            </a:rPr>
                            <m:t></m:t>
                          </m:r>
                        </m:e>
                        <m:sub>
                          <m:r>
                            <a:rPr lang="es-AR" i="1" dirty="0">
                              <a:latin typeface="Cambria Math"/>
                              <a:sym typeface="Symbol"/>
                            </a:rPr>
                            <m:t>𝑟</m:t>
                          </m:r>
                        </m:sub>
                      </m:sSub>
                      <m:r>
                        <a:rPr lang="es-AR" b="1" i="1" dirty="0" smtClean="0">
                          <a:latin typeface="Cambria Math"/>
                          <a:sym typeface="Symbol"/>
                        </a:rPr>
                        <m:t>=</m:t>
                      </m:r>
                      <m:sSub>
                        <m:sSubPr>
                          <m:ctrlPr>
                            <a:rPr lang="es-AR" i="1" dirty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es-AR" i="1" dirty="0">
                              <a:latin typeface="Cambria Math"/>
                              <a:ea typeface="Cambria Math"/>
                              <a:sym typeface="Symbol"/>
                            </a:rPr>
                            <m:t></m:t>
                          </m:r>
                        </m:e>
                        <m:sub>
                          <m:r>
                            <a:rPr lang="es-AR" i="1" dirty="0">
                              <a:latin typeface="Cambria Math"/>
                              <a:sym typeface="Symbol"/>
                            </a:rPr>
                            <m:t>𝑚𝑎𝑥</m:t>
                          </m:r>
                        </m:sub>
                      </m:sSub>
                      <m:f>
                        <m:fPr>
                          <m:ctrlPr>
                            <a:rPr lang="es-AR" b="1" i="1" dirty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fPr>
                        <m:num>
                          <m:r>
                            <a:rPr lang="es-AR" b="1" i="1" dirty="0">
                              <a:latin typeface="Cambria Math"/>
                              <a:sym typeface="Symbol"/>
                            </a:rPr>
                            <m:t>𝒓</m:t>
                          </m:r>
                        </m:num>
                        <m:den>
                          <m:r>
                            <a:rPr lang="es-AR" b="1" i="1" dirty="0">
                              <a:latin typeface="Cambria Math"/>
                              <a:sym typeface="Symbol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es-AR" b="1" dirty="0" smtClean="0">
                  <a:sym typeface="Symbol"/>
                </a:endParaRPr>
              </a:p>
            </p:txBody>
          </p:sp>
        </mc:Choice>
        <mc:Fallback xmlns="">
          <p:sp>
            <p:nvSpPr>
              <p:cNvPr id="68" name="6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6477" y="1836857"/>
                <a:ext cx="1655701" cy="56887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68 CuadroTexto"/>
              <p:cNvSpPr txBox="1"/>
              <p:nvPr/>
            </p:nvSpPr>
            <p:spPr>
              <a:xfrm>
                <a:off x="6543559" y="2632206"/>
                <a:ext cx="2420929" cy="56028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1" i="1" dirty="0" smtClean="0">
                          <a:latin typeface="Cambria Math"/>
                          <a:sym typeface="Symbol"/>
                        </a:rPr>
                        <m:t>=</m:t>
                      </m:r>
                      <m:f>
                        <m:fPr>
                          <m:ctrlPr>
                            <a:rPr lang="es-AR" b="1" i="1" dirty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i="1" dirty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s-AR" i="1" dirty="0">
                                  <a:latin typeface="Cambria Math"/>
                                  <a:ea typeface="Cambria Math"/>
                                  <a:sym typeface="Symbol"/>
                                </a:rPr>
                                <m:t></m:t>
                              </m:r>
                            </m:e>
                            <m:sub>
                              <m:r>
                                <a:rPr lang="es-AR" i="1" dirty="0">
                                  <a:latin typeface="Cambria Math"/>
                                  <a:sym typeface="Symbol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r>
                            <a:rPr lang="es-AR" b="1" i="1" dirty="0" smtClean="0">
                              <a:latin typeface="Cambria Math"/>
                              <a:sym typeface="Symbol"/>
                            </a:rPr>
                            <m:t>𝑮𝑹</m:t>
                          </m:r>
                        </m:den>
                      </m:f>
                      <m:r>
                        <a:rPr lang="es-AR" b="1" i="1" dirty="0" smtClean="0">
                          <a:latin typeface="Cambria Math"/>
                          <a:sym typeface="Symbol"/>
                        </a:rPr>
                        <m:t>=</m:t>
                      </m:r>
                      <m:f>
                        <m:fPr>
                          <m:ctrlPr>
                            <a:rPr lang="es-AR" b="1" i="1" dirty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fPr>
                        <m:num>
                          <m:r>
                            <a:rPr lang="es-AR" b="1" i="1" dirty="0" smtClean="0">
                              <a:latin typeface="Cambria Math"/>
                              <a:sym typeface="Symbol"/>
                            </a:rPr>
                            <m:t></m:t>
                          </m:r>
                        </m:num>
                        <m:den>
                          <m:r>
                            <a:rPr lang="es-AR" b="1" i="1" dirty="0">
                              <a:latin typeface="Cambria Math"/>
                              <a:sym typeface="Symbol"/>
                            </a:rPr>
                            <m:t>𝑮</m:t>
                          </m:r>
                          <m:r>
                            <a:rPr lang="es-AR" b="1" i="1" dirty="0" smtClean="0">
                              <a:latin typeface="Cambria Math"/>
                              <a:sym typeface="Symbol"/>
                            </a:rPr>
                            <m:t>𝒓</m:t>
                          </m:r>
                        </m:den>
                      </m:f>
                    </m:oMath>
                  </m:oMathPara>
                </a14:m>
                <a:endParaRPr lang="es-AR" b="1" dirty="0" smtClean="0">
                  <a:sym typeface="Symbol"/>
                </a:endParaRPr>
              </a:p>
            </p:txBody>
          </p:sp>
        </mc:Choice>
        <mc:Fallback xmlns="">
          <p:sp>
            <p:nvSpPr>
              <p:cNvPr id="69" name="6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559" y="2632206"/>
                <a:ext cx="2420929" cy="56028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3 Grupo"/>
          <p:cNvGrpSpPr/>
          <p:nvPr/>
        </p:nvGrpSpPr>
        <p:grpSpPr>
          <a:xfrm>
            <a:off x="4345692" y="1757572"/>
            <a:ext cx="2448272" cy="1296000"/>
            <a:chOff x="5940152" y="5109130"/>
            <a:chExt cx="2448272" cy="1296000"/>
          </a:xfrm>
        </p:grpSpPr>
        <p:sp>
          <p:nvSpPr>
            <p:cNvPr id="11" name="10 Elipse"/>
            <p:cNvSpPr/>
            <p:nvPr/>
          </p:nvSpPr>
          <p:spPr>
            <a:xfrm>
              <a:off x="6507480" y="5109130"/>
              <a:ext cx="1296000" cy="1296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" name="69 Flecha circular"/>
            <p:cNvSpPr/>
            <p:nvPr/>
          </p:nvSpPr>
          <p:spPr>
            <a:xfrm rot="11308272" flipV="1">
              <a:off x="6946788" y="5397401"/>
              <a:ext cx="539859" cy="510521"/>
            </a:xfrm>
            <a:prstGeom prst="circularArrow">
              <a:avLst>
                <a:gd name="adj1" fmla="val 117"/>
                <a:gd name="adj2" fmla="val 626839"/>
                <a:gd name="adj3" fmla="val 20682640"/>
                <a:gd name="adj4" fmla="val 12843802"/>
                <a:gd name="adj5" fmla="val 14605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71" name="70 CuadroTexto"/>
            <p:cNvSpPr txBox="1"/>
            <p:nvPr/>
          </p:nvSpPr>
          <p:spPr>
            <a:xfrm>
              <a:off x="6986726" y="5133950"/>
              <a:ext cx="4599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600" dirty="0" smtClean="0">
                  <a:sym typeface="Symbol"/>
                </a:rPr>
                <a:t>Mt</a:t>
              </a:r>
              <a:endParaRPr lang="es-AR" sz="1600" dirty="0"/>
            </a:p>
          </p:txBody>
        </p:sp>
        <p:sp>
          <p:nvSpPr>
            <p:cNvPr id="13" name="12 Triángulo rectángulo"/>
            <p:cNvSpPr>
              <a:spLocks noChangeAspect="1"/>
            </p:cNvSpPr>
            <p:nvPr/>
          </p:nvSpPr>
          <p:spPr>
            <a:xfrm flipH="1">
              <a:off x="7179570" y="5360422"/>
              <a:ext cx="623910" cy="450000"/>
            </a:xfrm>
            <a:prstGeom prst="rtTriangle">
              <a:avLst/>
            </a:prstGeom>
            <a:pattFill prst="ltVert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3" name="72 Triángulo rectángulo"/>
            <p:cNvSpPr>
              <a:spLocks noChangeAspect="1"/>
            </p:cNvSpPr>
            <p:nvPr/>
          </p:nvSpPr>
          <p:spPr>
            <a:xfrm flipV="1">
              <a:off x="6507480" y="5803557"/>
              <a:ext cx="658831" cy="450000"/>
            </a:xfrm>
            <a:prstGeom prst="rtTriangle">
              <a:avLst/>
            </a:prstGeom>
            <a:pattFill prst="ltVert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14 CuadroTexto"/>
                <p:cNvSpPr txBox="1"/>
                <p:nvPr/>
              </p:nvSpPr>
              <p:spPr>
                <a:xfrm>
                  <a:off x="7956376" y="5517232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AR" i="1" dirty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s-AR" i="1" dirty="0">
                                <a:latin typeface="Cambria Math"/>
                                <a:ea typeface="Cambria Math"/>
                                <a:sym typeface="Symbol"/>
                              </a:rPr>
                              <m:t></m:t>
                            </m:r>
                          </m:e>
                          <m:sub>
                            <m:r>
                              <a:rPr lang="es-AR" i="1" dirty="0">
                                <a:latin typeface="Cambria Math"/>
                                <a:sym typeface="Symbol"/>
                              </a:rPr>
                              <m:t>𝑚𝑎𝑥</m:t>
                            </m:r>
                          </m:sub>
                        </m:sSub>
                      </m:oMath>
                    </m:oMathPara>
                  </a14:m>
                  <a:endParaRPr lang="es-AR" dirty="0"/>
                </a:p>
              </p:txBody>
            </p:sp>
          </mc:Choice>
          <mc:Fallback xmlns="">
            <p:sp>
              <p:nvSpPr>
                <p:cNvPr id="15" name="14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6376" y="5517232"/>
                  <a:ext cx="432048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40000"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74 CuadroTexto"/>
                <p:cNvSpPr txBox="1"/>
                <p:nvPr/>
              </p:nvSpPr>
              <p:spPr>
                <a:xfrm>
                  <a:off x="5940152" y="5898869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AR" i="1" dirty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s-AR" i="1" dirty="0">
                                <a:latin typeface="Cambria Math"/>
                                <a:ea typeface="Cambria Math"/>
                                <a:sym typeface="Symbol"/>
                              </a:rPr>
                              <m:t></m:t>
                            </m:r>
                          </m:e>
                          <m:sub>
                            <m:r>
                              <a:rPr lang="es-AR" i="1" dirty="0">
                                <a:latin typeface="Cambria Math"/>
                                <a:sym typeface="Symbol"/>
                              </a:rPr>
                              <m:t>𝑚𝑎𝑥</m:t>
                            </m:r>
                          </m:sub>
                        </m:sSub>
                      </m:oMath>
                    </m:oMathPara>
                  </a14:m>
                  <a:endParaRPr lang="es-AR" dirty="0"/>
                </a:p>
              </p:txBody>
            </p:sp>
          </mc:Choice>
          <mc:Fallback xmlns="">
            <p:sp>
              <p:nvSpPr>
                <p:cNvPr id="75" name="74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0152" y="5898869"/>
                  <a:ext cx="432048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38028"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16 Conector recto"/>
            <p:cNvCxnSpPr>
              <a:stCxn id="73" idx="4"/>
            </p:cNvCxnSpPr>
            <p:nvPr/>
          </p:nvCxnSpPr>
          <p:spPr>
            <a:xfrm>
              <a:off x="7166311" y="5803557"/>
              <a:ext cx="280397" cy="5187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75 CuadroTexto"/>
                <p:cNvSpPr txBox="1"/>
                <p:nvPr/>
              </p:nvSpPr>
              <p:spPr>
                <a:xfrm>
                  <a:off x="7216717" y="5863043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b="0" i="1" dirty="0" smtClean="0">
                            <a:latin typeface="Cambria Math"/>
                            <a:sym typeface="Symbol"/>
                          </a:rPr>
                          <m:t>𝑅</m:t>
                        </m:r>
                      </m:oMath>
                    </m:oMathPara>
                  </a14:m>
                  <a:endParaRPr lang="es-AR" dirty="0"/>
                </a:p>
              </p:txBody>
            </p:sp>
          </mc:Choice>
          <mc:Fallback xmlns="">
            <p:sp>
              <p:nvSpPr>
                <p:cNvPr id="76" name="75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6717" y="5863043"/>
                  <a:ext cx="432048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80 CuadroTexto"/>
              <p:cNvSpPr txBox="1"/>
              <p:nvPr/>
            </p:nvSpPr>
            <p:spPr>
              <a:xfrm>
                <a:off x="5838281" y="3620885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dirty="0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es-AR" i="1" dirty="0">
                              <a:latin typeface="Cambria Math"/>
                              <a:ea typeface="Cambria Math"/>
                              <a:sym typeface="Symbol"/>
                            </a:rPr>
                            <m:t></m:t>
                          </m:r>
                        </m:e>
                        <m:sub>
                          <m:r>
                            <a:rPr lang="es-AR" b="0" i="1" dirty="0" smtClean="0">
                              <a:latin typeface="Cambria Math"/>
                              <a:ea typeface="Cambria Math"/>
                              <a:sym typeface="Symbol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81" name="8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281" y="3620885"/>
                <a:ext cx="432048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23 Grupo"/>
          <p:cNvGrpSpPr/>
          <p:nvPr/>
        </p:nvGrpSpPr>
        <p:grpSpPr>
          <a:xfrm>
            <a:off x="4858615" y="3331731"/>
            <a:ext cx="1296000" cy="1296000"/>
            <a:chOff x="4858615" y="3331731"/>
            <a:chExt cx="1296000" cy="1296000"/>
          </a:xfrm>
        </p:grpSpPr>
        <p:sp>
          <p:nvSpPr>
            <p:cNvPr id="74" name="73 Elipse"/>
            <p:cNvSpPr/>
            <p:nvPr/>
          </p:nvSpPr>
          <p:spPr>
            <a:xfrm>
              <a:off x="4858615" y="3331731"/>
              <a:ext cx="1296000" cy="1296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7" name="76 Flecha circular"/>
            <p:cNvSpPr/>
            <p:nvPr/>
          </p:nvSpPr>
          <p:spPr>
            <a:xfrm rot="8546014" flipV="1">
              <a:off x="5158327" y="3612650"/>
              <a:ext cx="539859" cy="510521"/>
            </a:xfrm>
            <a:prstGeom prst="circularArrow">
              <a:avLst>
                <a:gd name="adj1" fmla="val 117"/>
                <a:gd name="adj2" fmla="val 626839"/>
                <a:gd name="adj3" fmla="val 20682640"/>
                <a:gd name="adj4" fmla="val 12843802"/>
                <a:gd name="adj5" fmla="val 14605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78" name="77 CuadroTexto"/>
            <p:cNvSpPr txBox="1"/>
            <p:nvPr/>
          </p:nvSpPr>
          <p:spPr>
            <a:xfrm>
              <a:off x="5004048" y="3408923"/>
              <a:ext cx="4599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600" dirty="0" smtClean="0">
                  <a:sym typeface="Symbol"/>
                </a:rPr>
                <a:t>Mt</a:t>
              </a:r>
              <a:endParaRPr lang="es-AR" sz="1600" dirty="0"/>
            </a:p>
          </p:txBody>
        </p:sp>
        <p:cxnSp>
          <p:nvCxnSpPr>
            <p:cNvPr id="83" name="82 Conector recto"/>
            <p:cNvCxnSpPr/>
            <p:nvPr/>
          </p:nvCxnSpPr>
          <p:spPr>
            <a:xfrm>
              <a:off x="5506615" y="4008966"/>
              <a:ext cx="291228" cy="5359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83 CuadroTexto"/>
                <p:cNvSpPr txBox="1"/>
                <p:nvPr/>
              </p:nvSpPr>
              <p:spPr>
                <a:xfrm>
                  <a:off x="5291237" y="4157670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b="0" i="1" dirty="0" smtClean="0">
                            <a:latin typeface="Cambria Math"/>
                            <a:sym typeface="Symbol"/>
                          </a:rPr>
                          <m:t>𝑅</m:t>
                        </m:r>
                      </m:oMath>
                    </m:oMathPara>
                  </a14:m>
                  <a:endParaRPr lang="es-AR" dirty="0"/>
                </a:p>
              </p:txBody>
            </p:sp>
          </mc:Choice>
          <mc:Fallback xmlns="">
            <p:sp>
              <p:nvSpPr>
                <p:cNvPr id="84" name="83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1237" y="4157670"/>
                  <a:ext cx="432048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22 Grupo"/>
          <p:cNvGrpSpPr/>
          <p:nvPr/>
        </p:nvGrpSpPr>
        <p:grpSpPr>
          <a:xfrm>
            <a:off x="5647654" y="3910414"/>
            <a:ext cx="432048" cy="495340"/>
            <a:chOff x="5647654" y="3910414"/>
            <a:chExt cx="432048" cy="495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81 CuadroTexto"/>
                <p:cNvSpPr txBox="1"/>
                <p:nvPr/>
              </p:nvSpPr>
              <p:spPr>
                <a:xfrm>
                  <a:off x="5647654" y="4036422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i="1" dirty="0" smtClean="0">
                            <a:latin typeface="Cambria Math"/>
                            <a:sym typeface="Symbol"/>
                          </a:rPr>
                          <m:t>ⅆ</m:t>
                        </m:r>
                        <m:r>
                          <a:rPr lang="es-AR" b="1" i="1" dirty="0" smtClean="0">
                            <a:latin typeface="Cambria Math"/>
                            <a:sym typeface="Symbol"/>
                          </a:rPr>
                          <m:t>𝑨</m:t>
                        </m:r>
                      </m:oMath>
                    </m:oMathPara>
                  </a14:m>
                  <a:endParaRPr lang="es-AR" dirty="0"/>
                </a:p>
              </p:txBody>
            </p:sp>
          </mc:Choice>
          <mc:Fallback xmlns="">
            <p:sp>
              <p:nvSpPr>
                <p:cNvPr id="82" name="81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7654" y="4036422"/>
                  <a:ext cx="432048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r="-9859"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4 Rectángulo"/>
            <p:cNvSpPr/>
            <p:nvPr/>
          </p:nvSpPr>
          <p:spPr>
            <a:xfrm>
              <a:off x="5797843" y="3910414"/>
              <a:ext cx="169605" cy="13863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cxnSp>
        <p:nvCxnSpPr>
          <p:cNvPr id="85" name="84 Conector recto"/>
          <p:cNvCxnSpPr/>
          <p:nvPr/>
        </p:nvCxnSpPr>
        <p:spPr>
          <a:xfrm flipV="1">
            <a:off x="5517446" y="3979731"/>
            <a:ext cx="379619" cy="292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85 CuadroTexto"/>
          <p:cNvSpPr txBox="1"/>
          <p:nvPr/>
        </p:nvSpPr>
        <p:spPr>
          <a:xfrm>
            <a:off x="5507261" y="3728347"/>
            <a:ext cx="229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ym typeface="Symbol"/>
              </a:rPr>
              <a:t>r</a:t>
            </a:r>
            <a:endParaRPr lang="es-AR" sz="1600" dirty="0"/>
          </a:p>
        </p:txBody>
      </p:sp>
      <p:cxnSp>
        <p:nvCxnSpPr>
          <p:cNvPr id="66" name="65 Conector recto de flecha"/>
          <p:cNvCxnSpPr/>
          <p:nvPr/>
        </p:nvCxnSpPr>
        <p:spPr>
          <a:xfrm>
            <a:off x="5854915" y="3655744"/>
            <a:ext cx="17526" cy="323987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92 CuadroTexto"/>
              <p:cNvSpPr txBox="1"/>
              <p:nvPr/>
            </p:nvSpPr>
            <p:spPr>
              <a:xfrm>
                <a:off x="936986" y="4797152"/>
                <a:ext cx="2231009" cy="81887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1" i="1" smtClean="0">
                          <a:latin typeface="Cambria Math"/>
                          <a:sym typeface="Symbol"/>
                        </a:rPr>
                        <m:t>𝑴𝒕</m:t>
                      </m:r>
                      <m:r>
                        <a:rPr lang="es-AR" b="1" i="1" smtClean="0">
                          <a:latin typeface="Cambria Math"/>
                          <a:sym typeface="Symbol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s-AR" b="1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s-AR" b="1" i="1" smtClean="0">
                              <a:latin typeface="Cambria Math"/>
                              <a:ea typeface="Cambria Math"/>
                              <a:sym typeface="Symbol"/>
                            </a:rPr>
                            <m:t></m:t>
                          </m:r>
                          <m:r>
                            <a:rPr lang="es-AR" b="1" i="1" smtClean="0">
                              <a:latin typeface="Cambria Math"/>
                              <a:ea typeface="Cambria Math"/>
                              <a:sym typeface="Symbol"/>
                            </a:rPr>
                            <m:t>𝑮</m:t>
                          </m:r>
                          <m:r>
                            <a:rPr lang="es-AR" b="1" i="1" smtClean="0">
                              <a:latin typeface="Cambria Math"/>
                              <a:ea typeface="Cambria Math"/>
                              <a:sym typeface="Symbol"/>
                            </a:rPr>
                            <m:t>.</m:t>
                          </m:r>
                          <m:r>
                            <a:rPr lang="es-AR" b="1" i="1" smtClean="0">
                              <a:latin typeface="Cambria Math"/>
                              <a:ea typeface="Cambria Math"/>
                              <a:sym typeface="Symbol"/>
                            </a:rPr>
                            <m:t>𝒓</m:t>
                          </m:r>
                          <m:r>
                            <a:rPr lang="es-AR" b="1" i="1" smtClean="0">
                              <a:latin typeface="Cambria Math"/>
                              <a:ea typeface="Cambria Math"/>
                              <a:sym typeface="Symbol"/>
                            </a:rPr>
                            <m:t>.</m:t>
                          </m:r>
                          <m:r>
                            <a:rPr lang="es-AR" b="1" i="1" smtClean="0">
                              <a:latin typeface="Cambria Math"/>
                              <a:ea typeface="Cambria Math"/>
                              <a:sym typeface="Symbol"/>
                            </a:rPr>
                            <m:t>𝒓</m:t>
                          </m:r>
                          <m:r>
                            <a:rPr lang="es-AR" b="1" i="1" smtClean="0">
                              <a:latin typeface="Cambria Math"/>
                              <a:ea typeface="Cambria Math"/>
                              <a:sym typeface="Symbol"/>
                            </a:rPr>
                            <m:t>.</m:t>
                          </m:r>
                          <m:r>
                            <a:rPr lang="es-AR" b="1" i="1" smtClean="0">
                              <a:latin typeface="Cambria Math"/>
                              <a:ea typeface="Cambria Math"/>
                              <a:sym typeface="Symbol"/>
                            </a:rPr>
                            <m:t>𝒅𝑨</m:t>
                          </m:r>
                        </m:e>
                      </m:nary>
                    </m:oMath>
                  </m:oMathPara>
                </a14:m>
                <a:endParaRPr lang="es-AR" b="1" dirty="0" smtClean="0">
                  <a:sym typeface="Symbol"/>
                </a:endParaRPr>
              </a:p>
            </p:txBody>
          </p:sp>
        </mc:Choice>
        <mc:Fallback xmlns="">
          <p:sp>
            <p:nvSpPr>
              <p:cNvPr id="93" name="9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986" y="4797152"/>
                <a:ext cx="2231009" cy="81887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93 CuadroTexto"/>
              <p:cNvSpPr txBox="1"/>
              <p:nvPr/>
            </p:nvSpPr>
            <p:spPr>
              <a:xfrm>
                <a:off x="878251" y="5460927"/>
                <a:ext cx="2231009" cy="81887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1" i="1" smtClean="0">
                          <a:latin typeface="Cambria Math"/>
                          <a:sym typeface="Symbol"/>
                        </a:rPr>
                        <m:t>𝑴𝒕</m:t>
                      </m:r>
                      <m:r>
                        <a:rPr lang="es-AR" b="1" i="1" smtClean="0">
                          <a:latin typeface="Cambria Math"/>
                          <a:sym typeface="Symbol"/>
                        </a:rPr>
                        <m:t>=</m:t>
                      </m:r>
                      <m:r>
                        <a:rPr lang="es-AR" b="1" i="1">
                          <a:latin typeface="Cambria Math"/>
                          <a:ea typeface="Cambria Math"/>
                          <a:sym typeface="Symbol"/>
                        </a:rPr>
                        <m:t>𝑮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s-AR" b="1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s-AR" b="1" i="1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pPr>
                            <m:e>
                              <m:r>
                                <a:rPr lang="es-AR" b="1" i="1">
                                  <a:latin typeface="Cambria Math"/>
                                  <a:sym typeface="Symbol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s-AR" b="1" i="1">
                                  <a:latin typeface="Cambria Math"/>
                                  <a:sym typeface="Symbol"/>
                                </a:rPr>
                                <m:t>𝟐</m:t>
                              </m:r>
                            </m:sup>
                          </m:sSup>
                          <m:r>
                            <a:rPr lang="es-AR" b="1" i="1" smtClean="0">
                              <a:latin typeface="Cambria Math"/>
                              <a:ea typeface="Cambria Math"/>
                              <a:sym typeface="Symbol"/>
                            </a:rPr>
                            <m:t>𝒅𝑨</m:t>
                          </m:r>
                        </m:e>
                      </m:nary>
                    </m:oMath>
                  </m:oMathPara>
                </a14:m>
                <a:endParaRPr lang="es-AR" b="1" dirty="0" smtClean="0">
                  <a:sym typeface="Symbol"/>
                </a:endParaRPr>
              </a:p>
            </p:txBody>
          </p:sp>
        </mc:Choice>
        <mc:Fallback xmlns="">
          <p:sp>
            <p:nvSpPr>
              <p:cNvPr id="94" name="9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251" y="5460927"/>
                <a:ext cx="2231009" cy="81887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94 CuadroTexto"/>
              <p:cNvSpPr txBox="1"/>
              <p:nvPr/>
            </p:nvSpPr>
            <p:spPr>
              <a:xfrm>
                <a:off x="3197247" y="5362613"/>
                <a:ext cx="2231009" cy="39074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1" i="1" smtClean="0">
                          <a:latin typeface="Cambria Math"/>
                          <a:sym typeface="Symbol"/>
                        </a:rPr>
                        <m:t>𝑴𝒕</m:t>
                      </m:r>
                      <m:r>
                        <a:rPr lang="es-AR" b="1" i="1" smtClean="0">
                          <a:latin typeface="Cambria Math"/>
                          <a:sym typeface="Symbol"/>
                        </a:rPr>
                        <m:t>=.</m:t>
                      </m:r>
                      <m:r>
                        <a:rPr lang="es-AR" b="1" i="1">
                          <a:latin typeface="Cambria Math"/>
                          <a:ea typeface="Cambria Math"/>
                          <a:sym typeface="Symbol"/>
                        </a:rPr>
                        <m:t>𝑮</m:t>
                      </m:r>
                      <m:r>
                        <a:rPr lang="es-AR" b="1" i="1" smtClean="0">
                          <a:latin typeface="Cambria Math"/>
                          <a:ea typeface="Cambria Math"/>
                          <a:sym typeface="Symbol"/>
                        </a:rPr>
                        <m:t>. </m:t>
                      </m:r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s-AR" i="1">
                              <a:latin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s-AR" b="1" dirty="0" smtClean="0">
                  <a:sym typeface="Symbol"/>
                </a:endParaRPr>
              </a:p>
            </p:txBody>
          </p:sp>
        </mc:Choice>
        <mc:Fallback xmlns="">
          <p:sp>
            <p:nvSpPr>
              <p:cNvPr id="95" name="9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247" y="5362613"/>
                <a:ext cx="2231009" cy="390748"/>
              </a:xfrm>
              <a:prstGeom prst="rect">
                <a:avLst/>
              </a:prstGeom>
              <a:blipFill rotWithShape="1">
                <a:blip r:embed="rId15"/>
                <a:stretch>
                  <a:fillRect b="-4688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95 CuadroTexto"/>
              <p:cNvSpPr txBox="1"/>
              <p:nvPr/>
            </p:nvSpPr>
            <p:spPr>
              <a:xfrm>
                <a:off x="5162861" y="5310702"/>
                <a:ext cx="1468408" cy="688137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1" i="1">
                          <a:latin typeface="Cambria Math"/>
                          <a:ea typeface="Cambria Math"/>
                          <a:sym typeface="Symbol"/>
                        </a:rPr>
                        <m:t></m:t>
                      </m:r>
                      <m:r>
                        <a:rPr lang="es-AR" b="1" i="1" dirty="0">
                          <a:latin typeface="Cambria Math"/>
                          <a:sym typeface="Symbol"/>
                        </a:rPr>
                        <m:t>=</m:t>
                      </m:r>
                      <m:f>
                        <m:fPr>
                          <m:ctrlPr>
                            <a:rPr lang="es-AR" b="1" i="1" dirty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fPr>
                        <m:num>
                          <m:r>
                            <a:rPr lang="es-AR" b="1" i="1">
                              <a:latin typeface="Cambria Math"/>
                              <a:sym typeface="Symbol"/>
                            </a:rPr>
                            <m:t>𝑴𝒕</m:t>
                          </m:r>
                        </m:num>
                        <m:den>
                          <m:r>
                            <a:rPr lang="es-AR" b="1" i="1" dirty="0">
                              <a:latin typeface="Cambria Math"/>
                              <a:sym typeface="Symbol"/>
                            </a:rPr>
                            <m:t>𝑮</m:t>
                          </m:r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s-AR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AR" b="1" dirty="0" smtClean="0">
                  <a:sym typeface="Symbol"/>
                </a:endParaRPr>
              </a:p>
            </p:txBody>
          </p:sp>
        </mc:Choice>
        <mc:Fallback xmlns="">
          <p:sp>
            <p:nvSpPr>
              <p:cNvPr id="96" name="9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861" y="5310702"/>
                <a:ext cx="1468408" cy="68813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97 CuadroTexto"/>
              <p:cNvSpPr txBox="1"/>
              <p:nvPr/>
            </p:nvSpPr>
            <p:spPr>
              <a:xfrm>
                <a:off x="7186476" y="5310702"/>
                <a:ext cx="1444493" cy="706412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AR" sz="2400" b="1" i="1" smtClean="0">
                        <a:latin typeface="Cambria Math"/>
                        <a:ea typeface="Cambria Math"/>
                        <a:sym typeface="Symbol"/>
                      </a:rPr>
                      <m:t></m:t>
                    </m:r>
                    <m:r>
                      <a:rPr lang="es-AR" sz="2400" b="1" i="1" dirty="0">
                        <a:latin typeface="Cambria Math"/>
                        <a:sym typeface="Symbol"/>
                      </a:rPr>
                      <m:t>=</m:t>
                    </m:r>
                    <m:f>
                      <m:fPr>
                        <m:ctrlPr>
                          <a:rPr lang="es-AR" sz="2400" b="1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s-AR" sz="2400" b="1" i="1">
                            <a:latin typeface="Cambria Math"/>
                            <a:sym typeface="Symbol"/>
                          </a:rPr>
                          <m:t>𝑴𝒕</m:t>
                        </m:r>
                      </m:num>
                      <m:den>
                        <m:sSub>
                          <m:sSubPr>
                            <m:ctrlPr>
                              <a:rPr lang="es-A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2400" i="1">
                                <a:latin typeface="Cambria Math"/>
                              </a:rPr>
                              <m:t>𝐽</m:t>
                            </m:r>
                          </m:e>
                          <m:sub>
                            <m:r>
                              <a:rPr lang="es-AR" sz="2400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r>
                  <a:rPr lang="es-AR" sz="2400" b="1" dirty="0" smtClean="0">
                    <a:sym typeface="Symbol"/>
                  </a:rPr>
                  <a:t>r</a:t>
                </a:r>
              </a:p>
            </p:txBody>
          </p:sp>
        </mc:Choice>
        <mc:Fallback xmlns="">
          <p:sp>
            <p:nvSpPr>
              <p:cNvPr id="98" name="9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6476" y="5310702"/>
                <a:ext cx="1444493" cy="70641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98 CuadroTexto"/>
              <p:cNvSpPr txBox="1"/>
              <p:nvPr/>
            </p:nvSpPr>
            <p:spPr>
              <a:xfrm>
                <a:off x="6686928" y="3709574"/>
                <a:ext cx="1945778" cy="754309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2000" i="1" dirty="0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es-AR" sz="2000" i="1" dirty="0">
                              <a:latin typeface="Cambria Math"/>
                              <a:ea typeface="Cambria Math"/>
                              <a:sym typeface="Symbol"/>
                            </a:rPr>
                            <m:t></m:t>
                          </m:r>
                        </m:e>
                        <m:sub>
                          <m:r>
                            <a:rPr lang="es-AR" sz="2000" i="1" dirty="0">
                              <a:latin typeface="Cambria Math"/>
                              <a:sym typeface="Symbol"/>
                            </a:rPr>
                            <m:t>𝑚𝑎𝑥</m:t>
                          </m:r>
                        </m:sub>
                      </m:sSub>
                      <m:r>
                        <a:rPr lang="es-AR" sz="2000" b="1" i="1" dirty="0">
                          <a:latin typeface="Cambria Math"/>
                          <a:sym typeface="Symbol"/>
                        </a:rPr>
                        <m:t>=</m:t>
                      </m:r>
                      <m:f>
                        <m:fPr>
                          <m:ctrlPr>
                            <a:rPr lang="es-AR" sz="2000" b="1" i="1" dirty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fPr>
                        <m:num>
                          <m:r>
                            <a:rPr lang="es-AR" sz="2000" b="1" i="1">
                              <a:latin typeface="Cambria Math"/>
                              <a:sym typeface="Symbol"/>
                            </a:rPr>
                            <m:t>𝑴𝒕</m:t>
                          </m:r>
                        </m:num>
                        <m:den>
                          <m:sSub>
                            <m:sSubPr>
                              <m:ctrlPr>
                                <a:rPr lang="es-A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000" i="1"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s-AR" sz="2000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es-AR" sz="2000" b="1" i="1" dirty="0" smtClean="0">
                          <a:latin typeface="Cambria Math"/>
                          <a:sym typeface="Symbol"/>
                        </a:rPr>
                        <m:t>𝑹</m:t>
                      </m:r>
                    </m:oMath>
                  </m:oMathPara>
                </a14:m>
                <a:endParaRPr lang="es-AR" sz="2000" b="1" dirty="0" smtClean="0">
                  <a:sym typeface="Symbol"/>
                </a:endParaRPr>
              </a:p>
            </p:txBody>
          </p:sp>
        </mc:Choice>
        <mc:Fallback xmlns="">
          <p:sp>
            <p:nvSpPr>
              <p:cNvPr id="99" name="9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928" y="3709574"/>
                <a:ext cx="1945778" cy="754309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037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67" grpId="0"/>
      <p:bldP spid="86" grpId="0"/>
      <p:bldP spid="93" grpId="0"/>
      <p:bldP spid="94" grpId="0"/>
      <p:bldP spid="95" grpId="0"/>
      <p:bldP spid="96" grpId="0" animBg="1"/>
      <p:bldP spid="98" grpId="0" animBg="1"/>
      <p:bldP spid="9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64 Grupo"/>
          <p:cNvGrpSpPr/>
          <p:nvPr/>
        </p:nvGrpSpPr>
        <p:grpSpPr>
          <a:xfrm>
            <a:off x="2283406" y="4456035"/>
            <a:ext cx="623910" cy="463173"/>
            <a:chOff x="2283406" y="4456035"/>
            <a:chExt cx="623910" cy="463173"/>
          </a:xfrm>
        </p:grpSpPr>
        <p:sp>
          <p:nvSpPr>
            <p:cNvPr id="105" name="104 Triángulo rectángulo"/>
            <p:cNvSpPr>
              <a:spLocks noChangeAspect="1"/>
            </p:cNvSpPr>
            <p:nvPr/>
          </p:nvSpPr>
          <p:spPr>
            <a:xfrm flipH="1">
              <a:off x="2283406" y="4456035"/>
              <a:ext cx="623910" cy="450000"/>
            </a:xfrm>
            <a:prstGeom prst="rtTriangle">
              <a:avLst/>
            </a:prstGeom>
            <a:pattFill prst="ltVert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62" name="61 Conector recto"/>
            <p:cNvCxnSpPr/>
            <p:nvPr/>
          </p:nvCxnSpPr>
          <p:spPr>
            <a:xfrm flipV="1">
              <a:off x="2752488" y="4551836"/>
              <a:ext cx="0" cy="367372"/>
            </a:xfrm>
            <a:prstGeom prst="line">
              <a:avLst/>
            </a:prstGeom>
            <a:ln w="25400">
              <a:solidFill>
                <a:srgbClr val="2669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110 Grupo"/>
          <p:cNvGrpSpPr/>
          <p:nvPr/>
        </p:nvGrpSpPr>
        <p:grpSpPr>
          <a:xfrm>
            <a:off x="1043608" y="4514176"/>
            <a:ext cx="2248219" cy="834994"/>
            <a:chOff x="1043608" y="4514176"/>
            <a:chExt cx="2248219" cy="834994"/>
          </a:xfrm>
        </p:grpSpPr>
        <p:grpSp>
          <p:nvGrpSpPr>
            <p:cNvPr id="27" name="26 Grupo"/>
            <p:cNvGrpSpPr/>
            <p:nvPr/>
          </p:nvGrpSpPr>
          <p:grpSpPr>
            <a:xfrm>
              <a:off x="1043608" y="4514176"/>
              <a:ext cx="2248219" cy="834994"/>
              <a:chOff x="1043608" y="4514176"/>
              <a:chExt cx="2248219" cy="83499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107 CuadroTexto"/>
                  <p:cNvSpPr txBox="1"/>
                  <p:nvPr/>
                </p:nvSpPr>
                <p:spPr>
                  <a:xfrm>
                    <a:off x="1043608" y="4939504"/>
                    <a:ext cx="4320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s-AR" i="1" dirty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s-AR" i="1" dirty="0">
                                  <a:latin typeface="Cambria Math"/>
                                  <a:ea typeface="Cambria Math"/>
                                  <a:sym typeface="Symbol"/>
                                </a:rPr>
                                <m:t></m:t>
                              </m:r>
                            </m:e>
                            <m:sub>
                              <m:r>
                                <a:rPr lang="es-AR" i="1" dirty="0">
                                  <a:latin typeface="Cambria Math"/>
                                  <a:sym typeface="Symbol"/>
                                </a:rPr>
                                <m:t>𝑚𝑎𝑥</m:t>
                              </m:r>
                            </m:sub>
                          </m:sSub>
                        </m:oMath>
                      </m:oMathPara>
                    </a14:m>
                    <a:endParaRPr lang="es-AR" dirty="0"/>
                  </a:p>
                </p:txBody>
              </p:sp>
            </mc:Choice>
            <mc:Fallback xmlns="">
              <p:sp>
                <p:nvSpPr>
                  <p:cNvPr id="108" name="107 CuadroTexto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3608" y="4939504"/>
                    <a:ext cx="432048" cy="369332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 r="-39437"/>
                    </a:stretch>
                  </a:blipFill>
                </p:spPr>
                <p:txBody>
                  <a:bodyPr/>
                  <a:lstStyle/>
                  <a:p>
                    <a:r>
                      <a:rPr lang="es-A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6" name="25 Grupo"/>
              <p:cNvGrpSpPr/>
              <p:nvPr/>
            </p:nvGrpSpPr>
            <p:grpSpPr>
              <a:xfrm>
                <a:off x="1611316" y="4514176"/>
                <a:ext cx="1680511" cy="834994"/>
                <a:chOff x="1611316" y="4514176"/>
                <a:chExt cx="1680511" cy="834994"/>
              </a:xfrm>
            </p:grpSpPr>
            <p:sp>
              <p:nvSpPr>
                <p:cNvPr id="106" name="105 Triángulo rectángulo"/>
                <p:cNvSpPr>
                  <a:spLocks noChangeAspect="1"/>
                </p:cNvSpPr>
                <p:nvPr/>
              </p:nvSpPr>
              <p:spPr>
                <a:xfrm flipV="1">
                  <a:off x="1611316" y="4899170"/>
                  <a:ext cx="658831" cy="450000"/>
                </a:xfrm>
                <a:prstGeom prst="rtTriangle">
                  <a:avLst/>
                </a:prstGeom>
                <a:pattFill prst="ltVert">
                  <a:fgClr>
                    <a:schemeClr val="accent6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7" name="106 CuadroTexto"/>
                    <p:cNvSpPr txBox="1"/>
                    <p:nvPr/>
                  </p:nvSpPr>
                  <p:spPr>
                    <a:xfrm>
                      <a:off x="2859779" y="4514176"/>
                      <a:ext cx="43204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s-AR" i="1" dirty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s-AR" i="1" dirty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</m:t>
                                </m:r>
                              </m:e>
                              <m:sub>
                                <m:r>
                                  <a:rPr lang="es-AR" i="1" dirty="0">
                                    <a:latin typeface="Cambria Math"/>
                                    <a:sym typeface="Symbol"/>
                                  </a:rPr>
                                  <m:t>𝑚𝑎𝑥</m:t>
                                </m:r>
                              </m:sub>
                            </m:sSub>
                          </m:oMath>
                        </m:oMathPara>
                      </a14:m>
                      <a:endParaRPr lang="es-AR" dirty="0"/>
                    </a:p>
                  </p:txBody>
                </p:sp>
              </mc:Choice>
              <mc:Fallback xmlns="">
                <p:sp>
                  <p:nvSpPr>
                    <p:cNvPr id="107" name="106 CuadroTexto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59779" y="4514176"/>
                      <a:ext cx="432048" cy="369332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 r="-394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A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5" name="24 Triángulo rectángulo"/>
                <p:cNvSpPr/>
                <p:nvPr/>
              </p:nvSpPr>
              <p:spPr>
                <a:xfrm flipV="1">
                  <a:off x="1763687" y="4883507"/>
                  <a:ext cx="506459" cy="346588"/>
                </a:xfrm>
                <a:prstGeom prst="rtTriangl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109" name="108 Triángulo rectángulo"/>
                <p:cNvSpPr>
                  <a:spLocks noChangeAspect="1"/>
                </p:cNvSpPr>
                <p:nvPr/>
              </p:nvSpPr>
              <p:spPr>
                <a:xfrm flipH="1">
                  <a:off x="2256888" y="4538663"/>
                  <a:ext cx="495600" cy="359660"/>
                </a:xfrm>
                <a:prstGeom prst="rtTriangle">
                  <a:avLst/>
                </a:prstGeom>
                <a:solidFill>
                  <a:schemeClr val="bg1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</p:grpSp>
        </p:grpSp>
        <p:cxnSp>
          <p:nvCxnSpPr>
            <p:cNvPr id="110" name="109 Conector recto"/>
            <p:cNvCxnSpPr/>
            <p:nvPr/>
          </p:nvCxnSpPr>
          <p:spPr>
            <a:xfrm flipV="1">
              <a:off x="1763688" y="4883508"/>
              <a:ext cx="0" cy="367372"/>
            </a:xfrm>
            <a:prstGeom prst="line">
              <a:avLst/>
            </a:prstGeom>
            <a:ln w="25400">
              <a:solidFill>
                <a:srgbClr val="2669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13821" y="1192761"/>
            <a:ext cx="7498080" cy="530979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es-AR" sz="2000" b="1" dirty="0" smtClean="0"/>
              <a:t>TENSION EN UNA BARRA SECCION CIRCULAR LLENA</a:t>
            </a:r>
            <a:r>
              <a:rPr lang="es-AR" sz="3000" b="1" dirty="0" smtClean="0"/>
              <a:t> </a:t>
            </a:r>
          </a:p>
          <a:p>
            <a:pPr marL="288000" indent="0">
              <a:buNone/>
            </a:pPr>
            <a:endParaRPr lang="es-AR" sz="2000" b="1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u="sng" dirty="0" smtClean="0">
                <a:effectLst/>
              </a:rPr>
              <a:t>TORSION</a:t>
            </a:r>
            <a:endParaRPr lang="es-AR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428042" y="6582857"/>
            <a:ext cx="2895600" cy="301800"/>
          </a:xfrm>
        </p:spPr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58 CuadroTexto"/>
              <p:cNvSpPr txBox="1"/>
              <p:nvPr/>
            </p:nvSpPr>
            <p:spPr>
              <a:xfrm>
                <a:off x="3265572" y="1723740"/>
                <a:ext cx="3024336" cy="719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s-AR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s-AR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AR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s-AR" b="0" i="1" smtClean="0">
                              <a:latin typeface="Cambria Math"/>
                            </a:rPr>
                            <m:t>2</m:t>
                          </m:r>
                          <m:r>
                            <a:rPr lang="es-AR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sSup>
                            <m:sSupPr>
                              <m:ctrlPr>
                                <a:rPr lang="es-AR" b="1" i="1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pPr>
                            <m:e>
                              <m:r>
                                <a:rPr lang="es-AR" b="1" i="1">
                                  <a:latin typeface="Cambria Math"/>
                                  <a:sym typeface="Symbol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s-AR" b="1" i="1">
                                  <a:latin typeface="Cambria Math"/>
                                  <a:sym typeface="Symbol"/>
                                </a:rPr>
                                <m:t>𝟐</m:t>
                              </m:r>
                            </m:sup>
                          </m:sSup>
                          <m:r>
                            <a:rPr lang="es-AR" b="1" i="1">
                              <a:latin typeface="Cambria Math"/>
                              <a:ea typeface="Cambria Math"/>
                              <a:sym typeface="Symbol"/>
                            </a:rPr>
                            <m:t>𝒅𝑨</m:t>
                          </m:r>
                        </m:e>
                      </m:nary>
                      <m:r>
                        <a:rPr lang="es-AR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/>
                              <a:sym typeface="Symbol"/>
                            </a:rPr>
                            <m:t>.</m:t>
                          </m:r>
                          <m:sSup>
                            <m:sSupPr>
                              <m:ctrlPr>
                                <a:rPr lang="es-AR" b="1" i="1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pPr>
                            <m:e>
                              <m:r>
                                <a:rPr lang="es-AR" b="1" i="1" smtClean="0">
                                  <a:latin typeface="Cambria Math"/>
                                  <a:sym typeface="Symbol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es-AR" b="1" i="1" smtClean="0">
                                  <a:latin typeface="Cambria Math"/>
                                  <a:sym typeface="Symbol"/>
                                </a:rPr>
                                <m:t>𝟒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/>
                            </a:rPr>
                            <m:t>32</m:t>
                          </m:r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59" name="5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572" y="1723740"/>
                <a:ext cx="3024336" cy="71917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23 Grupo"/>
          <p:cNvGrpSpPr/>
          <p:nvPr/>
        </p:nvGrpSpPr>
        <p:grpSpPr>
          <a:xfrm>
            <a:off x="1813260" y="1836857"/>
            <a:ext cx="1296000" cy="1296000"/>
            <a:chOff x="4858615" y="3331731"/>
            <a:chExt cx="1296000" cy="1296000"/>
          </a:xfrm>
        </p:grpSpPr>
        <p:sp>
          <p:nvSpPr>
            <p:cNvPr id="74" name="73 Elipse"/>
            <p:cNvSpPr/>
            <p:nvPr/>
          </p:nvSpPr>
          <p:spPr>
            <a:xfrm>
              <a:off x="4858615" y="3331731"/>
              <a:ext cx="1296000" cy="1296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7" name="76 Flecha circular"/>
            <p:cNvSpPr/>
            <p:nvPr/>
          </p:nvSpPr>
          <p:spPr>
            <a:xfrm rot="8546014" flipV="1">
              <a:off x="5158327" y="3612650"/>
              <a:ext cx="539859" cy="510521"/>
            </a:xfrm>
            <a:prstGeom prst="circularArrow">
              <a:avLst>
                <a:gd name="adj1" fmla="val 117"/>
                <a:gd name="adj2" fmla="val 626839"/>
                <a:gd name="adj3" fmla="val 20682640"/>
                <a:gd name="adj4" fmla="val 12843802"/>
                <a:gd name="adj5" fmla="val 14605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78" name="77 CuadroTexto"/>
            <p:cNvSpPr txBox="1"/>
            <p:nvPr/>
          </p:nvSpPr>
          <p:spPr>
            <a:xfrm>
              <a:off x="5004048" y="3408923"/>
              <a:ext cx="4599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600" dirty="0" smtClean="0">
                  <a:sym typeface="Symbol"/>
                </a:rPr>
                <a:t>Mt</a:t>
              </a:r>
              <a:endParaRPr lang="es-AR" sz="1600" dirty="0"/>
            </a:p>
          </p:txBody>
        </p:sp>
        <p:cxnSp>
          <p:nvCxnSpPr>
            <p:cNvPr id="83" name="82 Conector recto"/>
            <p:cNvCxnSpPr/>
            <p:nvPr/>
          </p:nvCxnSpPr>
          <p:spPr>
            <a:xfrm>
              <a:off x="5506615" y="4008966"/>
              <a:ext cx="291228" cy="5359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83 CuadroTexto"/>
                <p:cNvSpPr txBox="1"/>
                <p:nvPr/>
              </p:nvSpPr>
              <p:spPr>
                <a:xfrm>
                  <a:off x="5291237" y="4157670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b="0" i="1" dirty="0" smtClean="0">
                            <a:latin typeface="Cambria Math"/>
                            <a:sym typeface="Symbol"/>
                          </a:rPr>
                          <m:t>𝑅</m:t>
                        </m:r>
                      </m:oMath>
                    </m:oMathPara>
                  </a14:m>
                  <a:endParaRPr lang="es-AR" dirty="0"/>
                </a:p>
              </p:txBody>
            </p:sp>
          </mc:Choice>
          <mc:Fallback xmlns="">
            <p:sp>
              <p:nvSpPr>
                <p:cNvPr id="84" name="83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1237" y="4157670"/>
                  <a:ext cx="432048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97 CuadroTexto"/>
              <p:cNvSpPr txBox="1"/>
              <p:nvPr/>
            </p:nvSpPr>
            <p:spPr>
              <a:xfrm>
                <a:off x="3491880" y="2492157"/>
                <a:ext cx="2088232" cy="67242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2000" i="1" dirty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es-AR" sz="2000" i="1" dirty="0">
                              <a:latin typeface="Cambria Math"/>
                              <a:ea typeface="Cambria Math"/>
                              <a:sym typeface="Symbol"/>
                            </a:rPr>
                            <m:t></m:t>
                          </m:r>
                        </m:e>
                        <m:sub>
                          <m:r>
                            <a:rPr lang="es-AR" sz="2000" i="1" dirty="0">
                              <a:latin typeface="Cambria Math"/>
                              <a:sym typeface="Symbol"/>
                            </a:rPr>
                            <m:t>𝑚𝑎𝑥</m:t>
                          </m:r>
                        </m:sub>
                      </m:sSub>
                      <m:r>
                        <a:rPr lang="es-AR" sz="2000" b="1" i="1" dirty="0">
                          <a:latin typeface="Cambria Math"/>
                          <a:sym typeface="Symbol"/>
                        </a:rPr>
                        <m:t>=</m:t>
                      </m:r>
                      <m:f>
                        <m:fPr>
                          <m:ctrlPr>
                            <a:rPr lang="es-AR" sz="2000" b="1" i="1" dirty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fPr>
                        <m:num>
                          <m:r>
                            <a:rPr lang="es-AR" sz="2000" b="1" i="1" dirty="0" smtClean="0">
                              <a:latin typeface="Cambria Math"/>
                              <a:sym typeface="Symbol"/>
                            </a:rPr>
                            <m:t>𝟏𝟔</m:t>
                          </m:r>
                          <m:r>
                            <a:rPr lang="es-AR" sz="2000" b="1" i="1" dirty="0" smtClean="0">
                              <a:latin typeface="Cambria Math"/>
                              <a:sym typeface="Symbol"/>
                            </a:rPr>
                            <m:t>.</m:t>
                          </m:r>
                          <m:r>
                            <a:rPr lang="es-AR" sz="2000" b="1" i="1">
                              <a:latin typeface="Cambria Math"/>
                              <a:sym typeface="Symbol"/>
                            </a:rPr>
                            <m:t>𝑴𝒕</m:t>
                          </m:r>
                        </m:num>
                        <m:den>
                          <m:r>
                            <a:rPr lang="es-AR" sz="2000" i="1">
                              <a:latin typeface="Cambria Math"/>
                              <a:sym typeface="Symbol"/>
                            </a:rPr>
                            <m:t>.</m:t>
                          </m:r>
                          <m:sSup>
                            <m:sSupPr>
                              <m:ctrlPr>
                                <a:rPr lang="es-AR" sz="2000" b="1" i="1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pPr>
                            <m:e>
                              <m:r>
                                <a:rPr lang="es-AR" sz="2000" b="1" i="1">
                                  <a:latin typeface="Cambria Math"/>
                                  <a:sym typeface="Symbol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es-AR" sz="2000" b="1" i="1" smtClean="0">
                                  <a:latin typeface="Cambria Math"/>
                                  <a:sym typeface="Symbol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AR" sz="2000" b="1" dirty="0" smtClean="0">
                  <a:sym typeface="Symbol"/>
                </a:endParaRPr>
              </a:p>
            </p:txBody>
          </p:sp>
        </mc:Choice>
        <mc:Fallback xmlns="">
          <p:sp>
            <p:nvSpPr>
              <p:cNvPr id="98" name="9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2492157"/>
                <a:ext cx="2088232" cy="67242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2 Marcador de contenido"/>
          <p:cNvSpPr txBox="1">
            <a:spLocks/>
          </p:cNvSpPr>
          <p:nvPr/>
        </p:nvSpPr>
        <p:spPr>
          <a:xfrm>
            <a:off x="1115616" y="3573016"/>
            <a:ext cx="7920880" cy="53097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r>
              <a:rPr lang="es-AR" sz="2000" b="1" dirty="0" smtClean="0"/>
              <a:t>TENSION EN UNA BARRA SECCION CIRCULAR ANULAR</a:t>
            </a:r>
            <a:r>
              <a:rPr lang="es-AR" sz="3000" b="1" dirty="0" smtClean="0"/>
              <a:t> </a:t>
            </a:r>
          </a:p>
          <a:p>
            <a:pPr marL="288000" indent="0">
              <a:buFont typeface="Wingdings 2"/>
              <a:buNone/>
            </a:pPr>
            <a:endParaRPr lang="es-AR" sz="20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08888" y="4221088"/>
            <a:ext cx="1296000" cy="1296000"/>
            <a:chOff x="1608888" y="4221088"/>
            <a:chExt cx="1296000" cy="1296000"/>
          </a:xfrm>
        </p:grpSpPr>
        <p:cxnSp>
          <p:nvCxnSpPr>
            <p:cNvPr id="91" name="90 Conector recto"/>
            <p:cNvCxnSpPr/>
            <p:nvPr/>
          </p:nvCxnSpPr>
          <p:spPr>
            <a:xfrm flipV="1">
              <a:off x="2254239" y="4919208"/>
              <a:ext cx="515735" cy="44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13 Grupo"/>
            <p:cNvGrpSpPr/>
            <p:nvPr/>
          </p:nvGrpSpPr>
          <p:grpSpPr>
            <a:xfrm>
              <a:off x="1608888" y="4221088"/>
              <a:ext cx="1296000" cy="1296000"/>
              <a:chOff x="1608888" y="4221088"/>
              <a:chExt cx="1296000" cy="1296000"/>
            </a:xfrm>
          </p:grpSpPr>
          <p:grpSp>
            <p:nvGrpSpPr>
              <p:cNvPr id="7" name="6 Grupo"/>
              <p:cNvGrpSpPr/>
              <p:nvPr/>
            </p:nvGrpSpPr>
            <p:grpSpPr>
              <a:xfrm>
                <a:off x="1608888" y="4221088"/>
                <a:ext cx="1296000" cy="1296000"/>
                <a:chOff x="1608888" y="4221088"/>
                <a:chExt cx="1296000" cy="1296000"/>
              </a:xfrm>
            </p:grpSpPr>
            <p:grpSp>
              <p:nvGrpSpPr>
                <p:cNvPr id="79" name="78 Grupo"/>
                <p:cNvGrpSpPr/>
                <p:nvPr/>
              </p:nvGrpSpPr>
              <p:grpSpPr>
                <a:xfrm>
                  <a:off x="1608888" y="4221088"/>
                  <a:ext cx="1296000" cy="1296000"/>
                  <a:chOff x="4858615" y="3331731"/>
                  <a:chExt cx="1296000" cy="1296000"/>
                </a:xfrm>
              </p:grpSpPr>
              <p:sp>
                <p:nvSpPr>
                  <p:cNvPr id="87" name="86 Flecha circular"/>
                  <p:cNvSpPr/>
                  <p:nvPr/>
                </p:nvSpPr>
                <p:spPr>
                  <a:xfrm rot="8546014" flipV="1">
                    <a:off x="5158327" y="3612650"/>
                    <a:ext cx="539859" cy="510521"/>
                  </a:xfrm>
                  <a:prstGeom prst="circularArrow">
                    <a:avLst>
                      <a:gd name="adj1" fmla="val 117"/>
                      <a:gd name="adj2" fmla="val 626839"/>
                      <a:gd name="adj3" fmla="val 20682640"/>
                      <a:gd name="adj4" fmla="val 12843802"/>
                      <a:gd name="adj5" fmla="val 14605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8" name="87 CuadroTexto"/>
                  <p:cNvSpPr txBox="1"/>
                  <p:nvPr/>
                </p:nvSpPr>
                <p:spPr>
                  <a:xfrm>
                    <a:off x="5251005" y="3649306"/>
                    <a:ext cx="459982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AR" sz="1600" dirty="0" smtClean="0">
                        <a:sym typeface="Symbol"/>
                      </a:rPr>
                      <a:t>Mt</a:t>
                    </a:r>
                    <a:endParaRPr lang="es-AR" sz="1600" dirty="0"/>
                  </a:p>
                </p:txBody>
              </p:sp>
              <p:cxnSp>
                <p:nvCxnSpPr>
                  <p:cNvPr id="89" name="88 Conector recto"/>
                  <p:cNvCxnSpPr>
                    <a:stCxn id="106" idx="4"/>
                  </p:cNvCxnSpPr>
                  <p:nvPr/>
                </p:nvCxnSpPr>
                <p:spPr>
                  <a:xfrm flipH="1">
                    <a:off x="5013414" y="4009813"/>
                    <a:ext cx="506460" cy="351710"/>
                  </a:xfrm>
                  <a:prstGeom prst="line">
                    <a:avLst/>
                  </a:prstGeom>
                  <a:ln>
                    <a:headEnd type="oval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0" name="89 CuadroTexto"/>
                      <p:cNvSpPr txBox="1"/>
                      <p:nvPr/>
                    </p:nvSpPr>
                    <p:spPr>
                      <a:xfrm>
                        <a:off x="5157431" y="4156072"/>
                        <a:ext cx="432048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A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s-AR" dirty="0"/>
                      </a:p>
                    </p:txBody>
                  </p:sp>
                </mc:Choice>
                <mc:Fallback xmlns="">
                  <p:sp>
                    <p:nvSpPr>
                      <p:cNvPr id="90" name="89 CuadroTexto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157431" y="4156072"/>
                        <a:ext cx="432048" cy="369332"/>
                      </a:xfrm>
                      <a:prstGeom prst="rect">
                        <a:avLst/>
                      </a:prstGeom>
                      <a:blipFill rotWithShape="1">
                        <a:blip r:embed="rId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s-A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0" name="79 Elipse"/>
                  <p:cNvSpPr/>
                  <p:nvPr/>
                </p:nvSpPr>
                <p:spPr>
                  <a:xfrm>
                    <a:off x="4858615" y="3331731"/>
                    <a:ext cx="1296000" cy="1296000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</p:grpSp>
            <p:sp>
              <p:nvSpPr>
                <p:cNvPr id="6" name="5 Elipse"/>
                <p:cNvSpPr>
                  <a:spLocks noChangeAspect="1"/>
                </p:cNvSpPr>
                <p:nvPr/>
              </p:nvSpPr>
              <p:spPr>
                <a:xfrm>
                  <a:off x="1763688" y="4329088"/>
                  <a:ext cx="1022194" cy="10800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" name="91 CuadroTexto"/>
                  <p:cNvSpPr txBox="1"/>
                  <p:nvPr/>
                </p:nvSpPr>
                <p:spPr>
                  <a:xfrm>
                    <a:off x="2307000" y="4979838"/>
                    <a:ext cx="30981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s-A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es-AR" dirty="0"/>
                  </a:p>
                </p:txBody>
              </p:sp>
            </mc:Choice>
            <mc:Fallback xmlns="">
              <p:sp>
                <p:nvSpPr>
                  <p:cNvPr id="92" name="91 CuadroTexto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07000" y="4979838"/>
                    <a:ext cx="309811" cy="369332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r="-15686" b="-3333"/>
                    </a:stretch>
                  </a:blipFill>
                </p:spPr>
                <p:txBody>
                  <a:bodyPr/>
                  <a:lstStyle/>
                  <a:p>
                    <a:r>
                      <a:rPr lang="es-A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8" name="17 CuadroTexto"/>
          <p:cNvSpPr txBox="1"/>
          <p:nvPr/>
        </p:nvSpPr>
        <p:spPr>
          <a:xfrm>
            <a:off x="1102256" y="5661248"/>
            <a:ext cx="2279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Di: Diámetro interior</a:t>
            </a:r>
          </a:p>
          <a:p>
            <a:r>
              <a:rPr lang="es-AR" sz="1600" dirty="0" smtClean="0"/>
              <a:t>De: Diámetro exterior</a:t>
            </a:r>
          </a:p>
          <a:p>
            <a:r>
              <a:rPr lang="es-AR" sz="1600" dirty="0" smtClean="0"/>
              <a:t>e: espesor</a:t>
            </a:r>
            <a:endParaRPr lang="es-A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96 CuadroTexto"/>
              <p:cNvSpPr txBox="1"/>
              <p:nvPr/>
            </p:nvSpPr>
            <p:spPr>
              <a:xfrm>
                <a:off x="3265572" y="4126551"/>
                <a:ext cx="5255076" cy="533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s-AR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s-AR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i="1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s-AR" i="1">
                            <a:latin typeface="Cambria Math"/>
                          </a:rPr>
                          <m:t>𝑝</m:t>
                        </m:r>
                        <m:r>
                          <a:rPr lang="es-AR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s-AR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i="1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s-AR" i="1">
                            <a:latin typeface="Cambria Math"/>
                          </a:rPr>
                          <m:t>𝑝</m:t>
                        </m:r>
                        <m:r>
                          <a:rPr lang="es-AR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s-AR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0" i="1" smtClean="0">
                            <a:latin typeface="Cambria Math"/>
                            <a:sym typeface="Symbol"/>
                          </a:rPr>
                          <m:t>.</m:t>
                        </m:r>
                        <m:sSup>
                          <m:sSupPr>
                            <m:ctrlPr>
                              <a:rPr lang="es-AR" b="1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s-AR" b="1" i="1" smtClean="0">
                                <a:latin typeface="Cambria Math"/>
                                <a:sym typeface="Symbol"/>
                              </a:rPr>
                              <m:t>𝑫𝒆</m:t>
                            </m:r>
                          </m:e>
                          <m:sup>
                            <m:r>
                              <a:rPr lang="es-AR" b="1" i="1" smtClean="0">
                                <a:latin typeface="Cambria Math"/>
                                <a:sym typeface="Symbol"/>
                              </a:rPr>
                              <m:t>𝟒</m:t>
                            </m:r>
                          </m:sup>
                        </m:sSup>
                      </m:num>
                      <m:den>
                        <m:r>
                          <a:rPr lang="es-AR" b="0" i="1" smtClean="0">
                            <a:latin typeface="Cambria Math"/>
                          </a:rPr>
                          <m:t>32</m:t>
                        </m:r>
                      </m:den>
                    </m:f>
                  </m:oMath>
                </a14:m>
                <a:r>
                  <a:rPr lang="es-AR" dirty="0" smtClean="0"/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i="1">
                            <a:latin typeface="Cambria Math"/>
                            <a:sym typeface="Symbol"/>
                          </a:rPr>
                          <m:t>.</m:t>
                        </m:r>
                        <m:sSup>
                          <m:sSupPr>
                            <m:ctrlPr>
                              <a:rPr lang="es-AR" b="1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s-AR" b="1" i="1">
                                <a:latin typeface="Cambria Math"/>
                                <a:sym typeface="Symbol"/>
                              </a:rPr>
                              <m:t>𝑫</m:t>
                            </m:r>
                            <m:r>
                              <a:rPr lang="es-AR" b="1" i="1" smtClean="0">
                                <a:latin typeface="Cambria Math"/>
                                <a:sym typeface="Symbol"/>
                              </a:rPr>
                              <m:t>𝒊</m:t>
                            </m:r>
                          </m:e>
                          <m:sup>
                            <m:r>
                              <a:rPr lang="es-AR" b="1" i="1">
                                <a:latin typeface="Cambria Math"/>
                                <a:sym typeface="Symbol"/>
                              </a:rPr>
                              <m:t>𝟒</m:t>
                            </m:r>
                          </m:sup>
                        </m:sSup>
                      </m:num>
                      <m:den>
                        <m:r>
                          <a:rPr lang="es-AR" i="1">
                            <a:latin typeface="Cambria Math"/>
                          </a:rPr>
                          <m:t>32</m:t>
                        </m:r>
                      </m:den>
                    </m:f>
                  </m:oMath>
                </a14:m>
                <a:r>
                  <a:rPr lang="es-AR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i="1">
                            <a:latin typeface="Cambria Math"/>
                            <a:sym typeface="Symbol"/>
                          </a:rPr>
                          <m:t>.</m:t>
                        </m:r>
                        <m:sSup>
                          <m:sSupPr>
                            <m:ctrlPr>
                              <a:rPr lang="es-AR" b="1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s-AR" b="1" i="1" smtClean="0">
                                <a:latin typeface="Cambria Math"/>
                                <a:sym typeface="Symbol"/>
                              </a:rPr>
                              <m:t>(</m:t>
                            </m:r>
                            <m:r>
                              <a:rPr lang="es-AR" b="1" i="1">
                                <a:latin typeface="Cambria Math"/>
                                <a:sym typeface="Symbol"/>
                              </a:rPr>
                              <m:t>𝑫</m:t>
                            </m:r>
                            <m:r>
                              <a:rPr lang="es-AR" b="1" i="1" smtClean="0">
                                <a:latin typeface="Cambria Math"/>
                                <a:sym typeface="Symbol"/>
                              </a:rPr>
                              <m:t>𝒆</m:t>
                            </m:r>
                          </m:e>
                          <m:sup>
                            <m:r>
                              <a:rPr lang="es-AR" b="1" i="1">
                                <a:latin typeface="Cambria Math"/>
                                <a:sym typeface="Symbol"/>
                              </a:rPr>
                              <m:t>𝟒</m:t>
                            </m:r>
                          </m:sup>
                        </m:sSup>
                        <m:r>
                          <a:rPr lang="es-AR" b="1" i="1" smtClean="0">
                            <a:latin typeface="Cambria Math"/>
                            <a:sym typeface="Symbol"/>
                          </a:rPr>
                          <m:t>−</m:t>
                        </m:r>
                        <m:sSup>
                          <m:sSupPr>
                            <m:ctrlPr>
                              <a:rPr lang="es-AR" b="1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s-AR" b="1" i="1">
                                <a:latin typeface="Cambria Math"/>
                                <a:sym typeface="Symbol"/>
                              </a:rPr>
                              <m:t>𝑫𝒊</m:t>
                            </m:r>
                          </m:e>
                          <m:sup>
                            <m:r>
                              <a:rPr lang="es-AR" b="1" i="1">
                                <a:latin typeface="Cambria Math"/>
                                <a:sym typeface="Symbol"/>
                              </a:rPr>
                              <m:t>𝟒</m:t>
                            </m:r>
                          </m:sup>
                        </m:sSup>
                        <m:r>
                          <a:rPr lang="es-AR" b="1" i="1" smtClean="0">
                            <a:latin typeface="Cambria Math"/>
                            <a:sym typeface="Symbol"/>
                          </a:rPr>
                          <m:t>)</m:t>
                        </m:r>
                      </m:num>
                      <m:den>
                        <m:r>
                          <a:rPr lang="es-AR" i="1">
                            <a:latin typeface="Cambria Math"/>
                          </a:rPr>
                          <m:t>32</m:t>
                        </m:r>
                      </m:den>
                    </m:f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97" name="9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572" y="4126551"/>
                <a:ext cx="5255076" cy="533159"/>
              </a:xfrm>
              <a:prstGeom prst="rect">
                <a:avLst/>
              </a:prstGeom>
              <a:blipFill rotWithShape="1">
                <a:blip r:embed="rId9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99 CuadroTexto"/>
              <p:cNvSpPr txBox="1"/>
              <p:nvPr/>
            </p:nvSpPr>
            <p:spPr>
              <a:xfrm>
                <a:off x="3546356" y="5178632"/>
                <a:ext cx="2769448" cy="576825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AR" sz="200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s-AR" sz="2000" i="1" dirty="0">
                            <a:latin typeface="Cambria Math"/>
                            <a:ea typeface="Cambria Math"/>
                            <a:sym typeface="Symbol"/>
                          </a:rPr>
                          <m:t></m:t>
                        </m:r>
                      </m:e>
                      <m:sub>
                        <m:r>
                          <a:rPr lang="es-AR" sz="2000" i="1" dirty="0">
                            <a:latin typeface="Cambria Math"/>
                            <a:sym typeface="Symbol"/>
                          </a:rPr>
                          <m:t>𝑚𝑎𝑥</m:t>
                        </m:r>
                      </m:sub>
                    </m:sSub>
                    <m:r>
                      <a:rPr lang="es-AR" sz="2000" b="1" i="1" dirty="0">
                        <a:latin typeface="Cambria Math"/>
                        <a:sym typeface="Symbol"/>
                      </a:rPr>
                      <m:t>=</m:t>
                    </m:r>
                    <m:f>
                      <m:fPr>
                        <m:ctrlPr>
                          <a:rPr lang="es-AR" sz="2000" b="1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s-AR" sz="2000" b="1" i="1" dirty="0" smtClean="0">
                            <a:latin typeface="Cambria Math"/>
                            <a:sym typeface="Symbol"/>
                          </a:rPr>
                          <m:t>𝟏𝟔</m:t>
                        </m:r>
                        <m:r>
                          <a:rPr lang="es-AR" sz="2000" b="1" i="1" dirty="0" smtClean="0">
                            <a:latin typeface="Cambria Math"/>
                            <a:sym typeface="Symbol"/>
                          </a:rPr>
                          <m:t>.</m:t>
                        </m:r>
                        <m:r>
                          <a:rPr lang="es-AR" sz="2000" b="1" i="1">
                            <a:latin typeface="Cambria Math"/>
                            <a:sym typeface="Symbol"/>
                          </a:rPr>
                          <m:t>𝑴𝒕</m:t>
                        </m:r>
                      </m:num>
                      <m:den>
                        <m:r>
                          <a:rPr lang="es-AR" sz="2000" i="1">
                            <a:latin typeface="Cambria Math"/>
                            <a:sym typeface="Symbol"/>
                          </a:rPr>
                          <m:t>..</m:t>
                        </m:r>
                        <m:sSup>
                          <m:sSupPr>
                            <m:ctrlPr>
                              <a:rPr lang="es-AR" sz="2000" b="1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s-AR" sz="2000" b="1" i="1">
                                <a:latin typeface="Cambria Math"/>
                                <a:sym typeface="Symbol"/>
                              </a:rPr>
                              <m:t>(</m:t>
                            </m:r>
                            <m:r>
                              <a:rPr lang="es-AR" sz="2000" b="1" i="1">
                                <a:latin typeface="Cambria Math"/>
                                <a:sym typeface="Symbol"/>
                              </a:rPr>
                              <m:t>𝑫𝒆</m:t>
                            </m:r>
                          </m:e>
                          <m:sup>
                            <m:r>
                              <a:rPr lang="es-AR" sz="2000" b="1" i="1">
                                <a:latin typeface="Cambria Math"/>
                                <a:sym typeface="Symbol"/>
                              </a:rPr>
                              <m:t>𝟒</m:t>
                            </m:r>
                          </m:sup>
                        </m:sSup>
                        <m:r>
                          <a:rPr lang="es-AR" sz="2000" b="1" i="1">
                            <a:latin typeface="Cambria Math"/>
                            <a:sym typeface="Symbol"/>
                          </a:rPr>
                          <m:t>−</m:t>
                        </m:r>
                        <m:sSup>
                          <m:sSupPr>
                            <m:ctrlPr>
                              <a:rPr lang="es-AR" sz="2000" b="1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s-AR" sz="2000" b="1" i="1">
                                <a:latin typeface="Cambria Math"/>
                                <a:sym typeface="Symbol"/>
                              </a:rPr>
                              <m:t>𝑫𝒊</m:t>
                            </m:r>
                          </m:e>
                          <m:sup>
                            <m:r>
                              <a:rPr lang="es-AR" sz="2000" b="1" i="1">
                                <a:latin typeface="Cambria Math"/>
                                <a:sym typeface="Symbol"/>
                              </a:rPr>
                              <m:t>𝟒</m:t>
                            </m:r>
                          </m:sup>
                        </m:sSup>
                        <m:r>
                          <a:rPr lang="es-AR" sz="2000" b="1" i="1">
                            <a:latin typeface="Cambria Math"/>
                            <a:sym typeface="Symbol"/>
                          </a:rPr>
                          <m:t>)</m:t>
                        </m:r>
                      </m:den>
                    </m:f>
                  </m:oMath>
                </a14:m>
                <a:r>
                  <a:rPr lang="es-AR" sz="2000" b="1" dirty="0" smtClean="0">
                    <a:sym typeface="Symbo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2000" b="1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s-AR" sz="2000" b="1" i="1" dirty="0" smtClean="0">
                            <a:latin typeface="Cambria Math"/>
                            <a:sym typeface="Symbol"/>
                          </a:rPr>
                          <m:t>𝑫</m:t>
                        </m:r>
                      </m:e>
                      <m:sub>
                        <m:r>
                          <a:rPr lang="es-AR" sz="2000" b="1" i="1" dirty="0" smtClean="0">
                            <a:latin typeface="Cambria Math"/>
                            <a:sym typeface="Symbol"/>
                          </a:rPr>
                          <m:t>𝒆</m:t>
                        </m:r>
                      </m:sub>
                    </m:sSub>
                  </m:oMath>
                </a14:m>
                <a:endParaRPr lang="es-AR" sz="2000" b="1" dirty="0" smtClean="0">
                  <a:sym typeface="Symbol"/>
                </a:endParaRPr>
              </a:p>
            </p:txBody>
          </p:sp>
        </mc:Choice>
        <mc:Fallback xmlns="">
          <p:sp>
            <p:nvSpPr>
              <p:cNvPr id="100" name="9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356" y="5178632"/>
                <a:ext cx="2769448" cy="57682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2" name="111 Conector recto"/>
          <p:cNvCxnSpPr/>
          <p:nvPr/>
        </p:nvCxnSpPr>
        <p:spPr>
          <a:xfrm flipV="1">
            <a:off x="2775519" y="4560310"/>
            <a:ext cx="0" cy="367372"/>
          </a:xfrm>
          <a:prstGeom prst="line">
            <a:avLst/>
          </a:prstGeom>
          <a:ln w="25400">
            <a:solidFill>
              <a:srgbClr val="266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71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98" grpId="0" animBg="1"/>
      <p:bldP spid="72" grpId="0"/>
      <p:bldP spid="18" grpId="0"/>
      <p:bldP spid="97" grpId="0"/>
      <p:bldP spid="10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24864</TotalTime>
  <Words>1217</Words>
  <Application>Microsoft Office PowerPoint</Application>
  <PresentationFormat>Presentación en pantalla (4:3)</PresentationFormat>
  <Paragraphs>497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7" baseType="lpstr">
      <vt:lpstr>Arial</vt:lpstr>
      <vt:lpstr>Calibri</vt:lpstr>
      <vt:lpstr>Cambria Math</vt:lpstr>
      <vt:lpstr>Gill Sans MT</vt:lpstr>
      <vt:lpstr>Symath</vt:lpstr>
      <vt:lpstr>Symbol</vt:lpstr>
      <vt:lpstr>Verdana</vt:lpstr>
      <vt:lpstr>Wingdings</vt:lpstr>
      <vt:lpstr>Wingdings 2</vt:lpstr>
      <vt:lpstr>Solsticio</vt:lpstr>
      <vt:lpstr>ESTATICA Y RESISTENCIA DE LOS MATERIALES</vt:lpstr>
      <vt:lpstr>HIPOTESIS ADOPTADAS</vt:lpstr>
      <vt:lpstr>RESISTENCIA</vt:lpstr>
      <vt:lpstr>RESISTENCIA</vt:lpstr>
      <vt:lpstr>TORSION</vt:lpstr>
      <vt:lpstr>TORSION</vt:lpstr>
      <vt:lpstr>TORSION</vt:lpstr>
      <vt:lpstr>TORSION</vt:lpstr>
      <vt:lpstr>TORSION</vt:lpstr>
      <vt:lpstr>TORSION</vt:lpstr>
      <vt:lpstr>TORSION</vt:lpstr>
      <vt:lpstr>TORSION</vt:lpstr>
      <vt:lpstr>TORSION</vt:lpstr>
      <vt:lpstr>TORSION</vt:lpstr>
      <vt:lpstr>TORSION</vt:lpstr>
      <vt:lpstr>TORSION</vt:lpstr>
      <vt:lpstr>TORSION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ESTATICA Y RESISTENCIA DE LOS MATERIALES</dc:title>
  <dc:creator>Usuario de Windows</dc:creator>
  <cp:lastModifiedBy>USUARIO</cp:lastModifiedBy>
  <cp:revision>522</cp:revision>
  <dcterms:created xsi:type="dcterms:W3CDTF">2020-04-01T20:52:22Z</dcterms:created>
  <dcterms:modified xsi:type="dcterms:W3CDTF">2022-12-01T19:46:56Z</dcterms:modified>
</cp:coreProperties>
</file>