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fhwkXJJcTYNuhJkzZPBVWRkl3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68" autoAdjust="0"/>
  </p:normalViewPr>
  <p:slideViewPr>
    <p:cSldViewPr snapToGrid="0">
      <p:cViewPr varScale="1">
        <p:scale>
          <a:sx n="99" d="100"/>
          <a:sy n="99" d="100"/>
        </p:scale>
        <p:origin x="915" y="4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A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Ejemplo de botellas edición limitada de Evian. Salen un par de decenas de dólares. </a:t>
            </a:r>
            <a:endParaRPr/>
          </a:p>
          <a:p>
            <a:pPr marL="0" lvl="0" indent="0" algn="l" rtl="0">
              <a:spcBef>
                <a:spcPts val="0"/>
              </a:spcBef>
              <a:spcAft>
                <a:spcPts val="0"/>
              </a:spcAft>
              <a:buNone/>
            </a:pPr>
            <a:r>
              <a:rPr lang="es-AR"/>
              <a:t>Se presentan en desfiles. Eventos glamorosos.</a:t>
            </a:r>
            <a:endParaRPr/>
          </a:p>
        </p:txBody>
      </p:sp>
      <p:sp>
        <p:nvSpPr>
          <p:cNvPr id="148" name="Google Shape;14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dirty="0"/>
              <a:t>http://www.brandpackaging.com/articles/85088-four-factors-propelling-growth-for-pouch-packaging</a:t>
            </a:r>
            <a:endParaRPr dirty="0"/>
          </a:p>
          <a:p>
            <a:pPr marL="0" lvl="0" indent="0" algn="l" rtl="0">
              <a:spcBef>
                <a:spcPts val="0"/>
              </a:spcBef>
              <a:spcAft>
                <a:spcPts val="0"/>
              </a:spcAft>
              <a:buNone/>
            </a:pPr>
            <a:r>
              <a:rPr lang="es-AR" dirty="0"/>
              <a:t>http://cybertesis.uach.cl/tesis/uach/2004/fai.29e/pdf/fai.29e.pdf</a:t>
            </a:r>
            <a:endParaRPr dirty="0"/>
          </a:p>
        </p:txBody>
      </p:sp>
      <p:sp>
        <p:nvSpPr>
          <p:cNvPr id="167" name="Google Shape;16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Propiedades de barrera. Apuntado a la funcio´n de proteger. Multicapa cada una con una función específica.</a:t>
            </a:r>
            <a:endParaRPr/>
          </a:p>
        </p:txBody>
      </p:sp>
      <p:sp>
        <p:nvSpPr>
          <p:cNvPr id="174" name="Google Shape;1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Necesidad de transporte y logística. </a:t>
            </a:r>
            <a:endParaRPr/>
          </a:p>
          <a:p>
            <a:pPr marL="0" lvl="0" indent="0" algn="l" rtl="0">
              <a:spcBef>
                <a:spcPts val="0"/>
              </a:spcBef>
              <a:spcAft>
                <a:spcPts val="0"/>
              </a:spcAft>
              <a:buNone/>
            </a:pPr>
            <a:r>
              <a:rPr lang="es-AR"/>
              <a:t>Desde el consumidor lo pensamos en la góndola o en nuestra alacena pero tiene que resistir el traslado y situacones mucho menos “románticas” que la situación de uso final. </a:t>
            </a:r>
            <a:endParaRPr/>
          </a:p>
        </p:txBody>
      </p:sp>
      <p:sp>
        <p:nvSpPr>
          <p:cNvPr id="181" name="Google Shape;1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Freshness label: http://www.bakeryandsnacks.com/Processing-Packaging/Revolutionary-food-freshness-label-will-transform-industry-developer-claims</a:t>
            </a:r>
            <a:endParaRPr/>
          </a:p>
          <a:p>
            <a:pPr marL="0" marR="0" lvl="0" indent="0" algn="l" rtl="0">
              <a:lnSpc>
                <a:spcPct val="100000"/>
              </a:lnSpc>
              <a:spcBef>
                <a:spcPts val="0"/>
              </a:spcBef>
              <a:spcAft>
                <a:spcPts val="0"/>
              </a:spcAft>
              <a:buClr>
                <a:schemeClr val="dk1"/>
              </a:buClr>
              <a:buSzPts val="1200"/>
              <a:buFont typeface="Calibri"/>
              <a:buNone/>
            </a:pPr>
            <a:r>
              <a:rPr lang="es-AR"/>
              <a:t>Tiene dos tipos de tinta, en la del barcode una que reacciona con el amoníaco que libera la carne a medida que se va descomponiendo y hace que no se pueda escanear el producto en el check out.</a:t>
            </a:r>
            <a:endParaRPr/>
          </a:p>
          <a:p>
            <a:pPr marL="0" lvl="0" indent="0" algn="l" rtl="0">
              <a:spcBef>
                <a:spcPts val="0"/>
              </a:spcBef>
              <a:spcAft>
                <a:spcPts val="0"/>
              </a:spcAft>
              <a:buNone/>
            </a:pPr>
            <a:endParaRPr/>
          </a:p>
        </p:txBody>
      </p:sp>
      <p:sp>
        <p:nvSpPr>
          <p:cNvPr id="187" name="Google Shape;18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On vu Technology by Basf&gt; </a:t>
            </a:r>
            <a:r>
              <a:rPr lang="es-AR" sz="1200" b="0" i="0">
                <a:solidFill>
                  <a:schemeClr val="dk1"/>
                </a:solidFill>
                <a:latin typeface="Calibri"/>
                <a:ea typeface="Calibri"/>
                <a:cs typeface="Calibri"/>
                <a:sym typeface="Calibri"/>
              </a:rPr>
              <a:t>The indicator is charged by exposing it to UV light on the packaging line, causing it to turn dark-blue. From that moment on, the indicator monitors the chill or frozen chain. As time passes and/or if the cold chain is interrupted, the color pales. http://www.onvu.de/?page_id=43</a:t>
            </a:r>
            <a:endParaRPr/>
          </a:p>
        </p:txBody>
      </p:sp>
      <p:sp>
        <p:nvSpPr>
          <p:cNvPr id="193" name="Google Shape;19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sz="1200" b="1" i="0" dirty="0">
                <a:solidFill>
                  <a:schemeClr val="dk1"/>
                </a:solidFill>
                <a:latin typeface="Calibri"/>
                <a:ea typeface="Calibri"/>
                <a:cs typeface="Calibri"/>
                <a:sym typeface="Calibri"/>
              </a:rPr>
              <a:t>http://www.packagingdigest.com/smart-packaging/smart-label-secures-fresh-easy-seafood-safety-1510</a:t>
            </a:r>
            <a:endParaRPr dirty="0"/>
          </a:p>
          <a:p>
            <a:pPr marL="0" lvl="0" indent="0" algn="l" rtl="0">
              <a:spcBef>
                <a:spcPts val="0"/>
              </a:spcBef>
              <a:spcAft>
                <a:spcPts val="0"/>
              </a:spcAft>
              <a:buNone/>
            </a:pPr>
            <a:r>
              <a:rPr lang="es-AR" sz="1200" b="1" i="0" dirty="0" err="1">
                <a:solidFill>
                  <a:schemeClr val="dk1"/>
                </a:solidFill>
                <a:latin typeface="Calibri"/>
                <a:ea typeface="Calibri"/>
                <a:cs typeface="Calibri"/>
                <a:sym typeface="Calibri"/>
              </a:rPr>
              <a:t>How</a:t>
            </a:r>
            <a:r>
              <a:rPr lang="es-AR" sz="1200" b="1" i="0" dirty="0">
                <a:solidFill>
                  <a:schemeClr val="dk1"/>
                </a:solidFill>
                <a:latin typeface="Calibri"/>
                <a:ea typeface="Calibri"/>
                <a:cs typeface="Calibri"/>
                <a:sym typeface="Calibri"/>
              </a:rPr>
              <a:t> </a:t>
            </a:r>
            <a:r>
              <a:rPr lang="es-AR" sz="1200" b="1" i="0" dirty="0" err="1">
                <a:solidFill>
                  <a:schemeClr val="dk1"/>
                </a:solidFill>
                <a:latin typeface="Calibri"/>
                <a:ea typeface="Calibri"/>
                <a:cs typeface="Calibri"/>
                <a:sym typeface="Calibri"/>
              </a:rPr>
              <a:t>it</a:t>
            </a:r>
            <a:r>
              <a:rPr lang="es-AR" sz="1200" b="1" i="0" dirty="0">
                <a:solidFill>
                  <a:schemeClr val="dk1"/>
                </a:solidFill>
                <a:latin typeface="Calibri"/>
                <a:ea typeface="Calibri"/>
                <a:cs typeface="Calibri"/>
                <a:sym typeface="Calibri"/>
              </a:rPr>
              <a:t> </a:t>
            </a:r>
            <a:r>
              <a:rPr lang="es-AR" sz="1200" b="1" i="0" dirty="0" err="1">
                <a:solidFill>
                  <a:schemeClr val="dk1"/>
                </a:solidFill>
                <a:latin typeface="Calibri"/>
                <a:ea typeface="Calibri"/>
                <a:cs typeface="Calibri"/>
                <a:sym typeface="Calibri"/>
              </a:rPr>
              <a:t>works</a:t>
            </a:r>
            <a:r>
              <a:rPr lang="es-AR" sz="1200" b="1" i="0" dirty="0">
                <a:solidFill>
                  <a:schemeClr val="dk1"/>
                </a:solidFill>
                <a:latin typeface="Calibri"/>
                <a:ea typeface="Calibri"/>
                <a:cs typeface="Calibri"/>
                <a:sym typeface="Calibri"/>
              </a:rPr>
              <a:t>: </a:t>
            </a:r>
            <a:r>
              <a:rPr lang="es-AR" sz="1200" b="1" i="0" dirty="0" err="1">
                <a:solidFill>
                  <a:schemeClr val="dk1"/>
                </a:solidFill>
                <a:latin typeface="Calibri"/>
                <a:ea typeface="Calibri"/>
                <a:cs typeface="Calibri"/>
                <a:sym typeface="Calibri"/>
              </a:rPr>
              <a:t>Activated</a:t>
            </a:r>
            <a:r>
              <a:rPr lang="es-AR" sz="1200" b="1" i="0" dirty="0">
                <a:solidFill>
                  <a:schemeClr val="dk1"/>
                </a:solidFill>
                <a:latin typeface="Calibri"/>
                <a:ea typeface="Calibri"/>
                <a:cs typeface="Calibri"/>
                <a:sym typeface="Calibri"/>
              </a:rPr>
              <a:t> </a:t>
            </a:r>
            <a:r>
              <a:rPr lang="es-AR" sz="1200" b="1" i="0" dirty="0" err="1">
                <a:solidFill>
                  <a:schemeClr val="dk1"/>
                </a:solidFill>
                <a:latin typeface="Calibri"/>
                <a:ea typeface="Calibri"/>
                <a:cs typeface="Calibri"/>
                <a:sym typeface="Calibri"/>
              </a:rPr>
              <a:t>inline</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s-AR" sz="1200" b="0" i="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s-AR" sz="1200" b="0" i="0" dirty="0" err="1">
                <a:solidFill>
                  <a:schemeClr val="dk1"/>
                </a:solidFill>
                <a:latin typeface="Calibri"/>
                <a:ea typeface="Calibri"/>
                <a:cs typeface="Calibri"/>
                <a:sym typeface="Calibri"/>
              </a:rPr>
              <a:t>Fresh</a:t>
            </a:r>
            <a:r>
              <a:rPr lang="es-AR" sz="1200" b="0" i="0" dirty="0">
                <a:solidFill>
                  <a:schemeClr val="dk1"/>
                </a:solidFill>
                <a:latin typeface="Calibri"/>
                <a:ea typeface="Calibri"/>
                <a:cs typeface="Calibri"/>
                <a:sym typeface="Calibri"/>
              </a:rPr>
              <a:t> Meter </a:t>
            </a:r>
            <a:r>
              <a:rPr lang="es-AR" sz="1200" b="0" i="0" dirty="0" err="1">
                <a:solidFill>
                  <a:schemeClr val="dk1"/>
                </a:solidFill>
                <a:latin typeface="Calibri"/>
                <a:ea typeface="Calibri"/>
                <a:cs typeface="Calibri"/>
                <a:sym typeface="Calibri"/>
              </a:rPr>
              <a:t>is</a:t>
            </a:r>
            <a:r>
              <a:rPr lang="es-AR" sz="1200" b="0" i="0" dirty="0">
                <a:solidFill>
                  <a:schemeClr val="dk1"/>
                </a:solidFill>
                <a:latin typeface="Calibri"/>
                <a:ea typeface="Calibri"/>
                <a:cs typeface="Calibri"/>
                <a:sym typeface="Calibri"/>
              </a:rPr>
              <a:t> a </a:t>
            </a:r>
            <a:r>
              <a:rPr lang="es-AR" sz="1200" b="0" i="0" dirty="0" err="1">
                <a:solidFill>
                  <a:schemeClr val="dk1"/>
                </a:solidFill>
                <a:latin typeface="Calibri"/>
                <a:ea typeface="Calibri"/>
                <a:cs typeface="Calibri"/>
                <a:sym typeface="Calibri"/>
              </a:rPr>
              <a:t>branded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application</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of</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Bizerba’s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OnVu</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technology</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that</a:t>
            </a:r>
            <a:r>
              <a:rPr lang="es-AR" sz="1200" b="0" i="0" dirty="0">
                <a:solidFill>
                  <a:schemeClr val="dk1"/>
                </a:solidFill>
                <a:latin typeface="Calibri"/>
                <a:ea typeface="Calibri"/>
                <a:cs typeface="Calibri"/>
                <a:sym typeface="Calibri"/>
              </a:rPr>
              <a:t> uses “</a:t>
            </a:r>
            <a:r>
              <a:rPr lang="es-AR" sz="1200" b="0" i="0" dirty="0" err="1">
                <a:solidFill>
                  <a:schemeClr val="dk1"/>
                </a:solidFill>
                <a:latin typeface="Calibri"/>
                <a:ea typeface="Calibri"/>
                <a:cs typeface="Calibri"/>
                <a:sym typeface="Calibri"/>
              </a:rPr>
              <a:t>intelligent</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temperature</a:t>
            </a:r>
            <a:r>
              <a:rPr lang="es-AR" sz="1200" b="0" i="0" dirty="0">
                <a:solidFill>
                  <a:schemeClr val="dk1"/>
                </a:solidFill>
                <a:latin typeface="Calibri"/>
                <a:ea typeface="Calibri"/>
                <a:cs typeface="Calibri"/>
                <a:sym typeface="Calibri"/>
              </a:rPr>
              <a:t>-sensitive </a:t>
            </a:r>
            <a:r>
              <a:rPr lang="es-AR" sz="1200" b="0" i="0" dirty="0" err="1">
                <a:solidFill>
                  <a:schemeClr val="dk1"/>
                </a:solidFill>
                <a:latin typeface="Calibri"/>
                <a:ea typeface="Calibri"/>
                <a:cs typeface="Calibri"/>
                <a:sym typeface="Calibri"/>
              </a:rPr>
              <a:t>ink</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to</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print</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dynamic</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indicator</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specialty</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ink</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comprises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bulls-eye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on</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Fresh</a:t>
            </a:r>
            <a:r>
              <a:rPr lang="es-AR" sz="1200" b="0" i="0" dirty="0">
                <a:solidFill>
                  <a:schemeClr val="dk1"/>
                </a:solidFill>
                <a:latin typeface="Calibri"/>
                <a:ea typeface="Calibri"/>
                <a:cs typeface="Calibri"/>
                <a:sym typeface="Calibri"/>
              </a:rPr>
              <a:t> Meter </a:t>
            </a:r>
            <a:r>
              <a:rPr lang="es-AR" sz="1200" b="0" i="0" dirty="0" err="1">
                <a:solidFill>
                  <a:schemeClr val="dk1"/>
                </a:solidFill>
                <a:latin typeface="Calibri"/>
                <a:ea typeface="Calibri"/>
                <a:cs typeface="Calibri"/>
                <a:sym typeface="Calibri"/>
              </a:rPr>
              <a:t>label</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that’s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surrounded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by</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an</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outer</a:t>
            </a:r>
            <a:r>
              <a:rPr lang="es-AR" sz="1200" b="0" i="0" dirty="0">
                <a:solidFill>
                  <a:schemeClr val="dk1"/>
                </a:solidFill>
                <a:latin typeface="Calibri"/>
                <a:ea typeface="Calibri"/>
                <a:cs typeface="Calibri"/>
                <a:sym typeface="Calibri"/>
              </a:rPr>
              <a:t> ring </a:t>
            </a:r>
            <a:r>
              <a:rPr lang="es-AR" sz="1200" b="0" i="0" dirty="0" err="1">
                <a:solidFill>
                  <a:schemeClr val="dk1"/>
                </a:solidFill>
                <a:latin typeface="Calibri"/>
                <a:ea typeface="Calibri"/>
                <a:cs typeface="Calibri"/>
                <a:sym typeface="Calibri"/>
              </a:rPr>
              <a:t>printed</a:t>
            </a:r>
            <a:r>
              <a:rPr lang="es-AR" sz="1200" b="0" i="0" dirty="0">
                <a:solidFill>
                  <a:schemeClr val="dk1"/>
                </a:solidFill>
                <a:latin typeface="Calibri"/>
                <a:ea typeface="Calibri"/>
                <a:cs typeface="Calibri"/>
                <a:sym typeface="Calibri"/>
              </a:rPr>
              <a:t> in regular </a:t>
            </a:r>
            <a:r>
              <a:rPr lang="es-AR" sz="1200" b="0" i="0" dirty="0" err="1">
                <a:solidFill>
                  <a:schemeClr val="dk1"/>
                </a:solidFill>
                <a:latin typeface="Calibri"/>
                <a:ea typeface="Calibri"/>
                <a:cs typeface="Calibri"/>
                <a:sym typeface="Calibri"/>
              </a:rPr>
              <a:t>ink</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that</a:t>
            </a:r>
            <a:r>
              <a:rPr lang="es-AR" sz="1200" b="0" i="0" dirty="0">
                <a:solidFill>
                  <a:schemeClr val="dk1"/>
                </a:solidFill>
                <a:latin typeface="Calibri"/>
                <a:ea typeface="Calibri"/>
                <a:cs typeface="Calibri"/>
                <a:sym typeface="Calibri"/>
              </a:rPr>
              <a:t> serves as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standard.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preprinted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labels</a:t>
            </a:r>
            <a:r>
              <a:rPr lang="es-AR" sz="1200" b="0" i="0" dirty="0">
                <a:solidFill>
                  <a:schemeClr val="dk1"/>
                </a:solidFill>
                <a:latin typeface="Calibri"/>
                <a:ea typeface="Calibri"/>
                <a:cs typeface="Calibri"/>
                <a:sym typeface="Calibri"/>
              </a:rPr>
              <a:t> are </a:t>
            </a:r>
            <a:r>
              <a:rPr lang="es-AR" sz="1200" b="0" i="0" dirty="0" err="1">
                <a:solidFill>
                  <a:schemeClr val="dk1"/>
                </a:solidFill>
                <a:latin typeface="Calibri"/>
                <a:ea typeface="Calibri"/>
                <a:cs typeface="Calibri"/>
                <a:sym typeface="Calibri"/>
              </a:rPr>
              <a:t>provided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to</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processing</a:t>
            </a:r>
            <a:r>
              <a:rPr lang="es-AR" sz="1200" b="0" i="0" dirty="0">
                <a:solidFill>
                  <a:schemeClr val="dk1"/>
                </a:solidFill>
                <a:latin typeface="Calibri"/>
                <a:ea typeface="Calibri"/>
                <a:cs typeface="Calibri"/>
                <a:sym typeface="Calibri"/>
              </a:rPr>
              <a:t> and </a:t>
            </a:r>
            <a:r>
              <a:rPr lang="es-AR" sz="1200" b="0" i="0" dirty="0" err="1">
                <a:solidFill>
                  <a:schemeClr val="dk1"/>
                </a:solidFill>
                <a:latin typeface="Calibri"/>
                <a:ea typeface="Calibri"/>
                <a:cs typeface="Calibri"/>
                <a:sym typeface="Calibri"/>
              </a:rPr>
              <a:t>packaging</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plant</a:t>
            </a:r>
            <a:r>
              <a:rPr lang="es-AR" sz="1200" b="0" i="0" dirty="0">
                <a:solidFill>
                  <a:schemeClr val="dk1"/>
                </a:solidFill>
                <a:latin typeface="Calibri"/>
                <a:ea typeface="Calibri"/>
                <a:cs typeface="Calibri"/>
                <a:sym typeface="Calibri"/>
              </a:rPr>
              <a:t> and are </a:t>
            </a:r>
            <a:r>
              <a:rPr lang="es-AR" sz="1200" b="0" i="0" dirty="0" err="1">
                <a:solidFill>
                  <a:schemeClr val="dk1"/>
                </a:solidFill>
                <a:latin typeface="Calibri"/>
                <a:ea typeface="Calibri"/>
                <a:cs typeface="Calibri"/>
                <a:sym typeface="Calibri"/>
              </a:rPr>
              <a:t>activated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inline</a:t>
            </a:r>
            <a:r>
              <a:rPr lang="es-AR" sz="1200" b="0" i="0" dirty="0">
                <a:solidFill>
                  <a:schemeClr val="dk1"/>
                </a:solidFill>
                <a:latin typeface="Calibri"/>
                <a:ea typeface="Calibri"/>
                <a:cs typeface="Calibri"/>
                <a:sym typeface="Calibri"/>
              </a:rPr>
              <a:t> after </a:t>
            </a:r>
            <a:r>
              <a:rPr lang="es-AR" sz="1200" b="0" i="0" dirty="0" err="1">
                <a:solidFill>
                  <a:schemeClr val="dk1"/>
                </a:solidFill>
                <a:latin typeface="Calibri"/>
                <a:ea typeface="Calibri"/>
                <a:cs typeface="Calibri"/>
                <a:sym typeface="Calibri"/>
              </a:rPr>
              <a:t>tray</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sealing</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That’s</a:t>
            </a:r>
            <a:r>
              <a:rPr lang="es-AR" sz="1200" b="0" i="0" dirty="0">
                <a:solidFill>
                  <a:schemeClr val="dk1"/>
                </a:solidFill>
                <a:latin typeface="Calibri"/>
                <a:ea typeface="Calibri"/>
                <a:cs typeface="Calibri"/>
                <a:sym typeface="Calibri"/>
              </a:rPr>
              <a:t> done </a:t>
            </a:r>
            <a:r>
              <a:rPr lang="es-AR" sz="1200" b="0" i="0" dirty="0" err="1">
                <a:solidFill>
                  <a:schemeClr val="dk1"/>
                </a:solidFill>
                <a:latin typeface="Calibri"/>
                <a:ea typeface="Calibri"/>
                <a:cs typeface="Calibri"/>
                <a:sym typeface="Calibri"/>
              </a:rPr>
              <a:t>by</a:t>
            </a:r>
            <a:r>
              <a:rPr lang="es-AR" sz="1200" b="0" i="0" dirty="0">
                <a:solidFill>
                  <a:schemeClr val="dk1"/>
                </a:solidFill>
                <a:latin typeface="Calibri"/>
                <a:ea typeface="Calibri"/>
                <a:cs typeface="Calibri"/>
                <a:sym typeface="Calibri"/>
              </a:rPr>
              <a:t> a </a:t>
            </a:r>
            <a:r>
              <a:rPr lang="es-AR" sz="1200" b="0" i="0" dirty="0" err="1">
                <a:solidFill>
                  <a:schemeClr val="dk1"/>
                </a:solidFill>
                <a:latin typeface="Calibri"/>
                <a:ea typeface="Calibri"/>
                <a:cs typeface="Calibri"/>
                <a:sym typeface="Calibri"/>
              </a:rPr>
              <a:t>specialized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microwave</a:t>
            </a:r>
            <a:r>
              <a:rPr lang="es-AR" sz="1200" b="0" i="0" dirty="0">
                <a:solidFill>
                  <a:schemeClr val="dk1"/>
                </a:solidFill>
                <a:latin typeface="Calibri"/>
                <a:ea typeface="Calibri"/>
                <a:cs typeface="Calibri"/>
                <a:sym typeface="Calibri"/>
              </a:rPr>
              <a:t>-oven </a:t>
            </a:r>
            <a:r>
              <a:rPr lang="es-AR" sz="1200" b="0" i="0" dirty="0" err="1">
                <a:solidFill>
                  <a:schemeClr val="dk1"/>
                </a:solidFill>
                <a:latin typeface="Calibri"/>
                <a:ea typeface="Calibri"/>
                <a:cs typeface="Calibri"/>
                <a:sym typeface="Calibri"/>
              </a:rPr>
              <a:t>sized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activator</a:t>
            </a:r>
            <a:r>
              <a:rPr lang="es-AR" sz="1200" b="0" i="0" dirty="0">
                <a:solidFill>
                  <a:schemeClr val="dk1"/>
                </a:solidFill>
                <a:latin typeface="Calibri"/>
                <a:ea typeface="Calibri"/>
                <a:cs typeface="Calibri"/>
                <a:sym typeface="Calibri"/>
              </a:rPr>
              <a:t>/</a:t>
            </a:r>
            <a:r>
              <a:rPr lang="es-AR" sz="1200" b="0" i="0" dirty="0" err="1">
                <a:solidFill>
                  <a:schemeClr val="dk1"/>
                </a:solidFill>
                <a:latin typeface="Calibri"/>
                <a:ea typeface="Calibri"/>
                <a:cs typeface="Calibri"/>
                <a:sym typeface="Calibri"/>
              </a:rPr>
              <a:t>labeler</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near</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end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of</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processor’s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packaging</a:t>
            </a:r>
            <a:r>
              <a:rPr lang="es-AR" sz="1200" b="0" i="0" dirty="0">
                <a:solidFill>
                  <a:schemeClr val="dk1"/>
                </a:solidFill>
                <a:latin typeface="Calibri"/>
                <a:ea typeface="Calibri"/>
                <a:cs typeface="Calibri"/>
                <a:sym typeface="Calibri"/>
              </a:rPr>
              <a:t> line </a:t>
            </a:r>
            <a:r>
              <a:rPr lang="es-AR" sz="1200" b="0" i="0" dirty="0" err="1">
                <a:solidFill>
                  <a:schemeClr val="dk1"/>
                </a:solidFill>
                <a:latin typeface="Calibri"/>
                <a:ea typeface="Calibri"/>
                <a:cs typeface="Calibri"/>
                <a:sym typeface="Calibri"/>
              </a:rPr>
              <a:t>that</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activates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Smart Meter </a:t>
            </a:r>
            <a:r>
              <a:rPr lang="es-AR" sz="1200" b="0" i="0" dirty="0" err="1">
                <a:solidFill>
                  <a:schemeClr val="dk1"/>
                </a:solidFill>
                <a:latin typeface="Calibri"/>
                <a:ea typeface="Calibri"/>
                <a:cs typeface="Calibri"/>
                <a:sym typeface="Calibri"/>
              </a:rPr>
              <a:t>using</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ultraviolet</a:t>
            </a:r>
            <a:r>
              <a:rPr lang="es-AR" sz="1200" b="0" i="0" dirty="0">
                <a:solidFill>
                  <a:schemeClr val="dk1"/>
                </a:solidFill>
                <a:latin typeface="Calibri"/>
                <a:ea typeface="Calibri"/>
                <a:cs typeface="Calibri"/>
                <a:sym typeface="Calibri"/>
              </a:rPr>
              <a:t> light. </a:t>
            </a:r>
            <a:r>
              <a:rPr lang="es-AR" sz="1200" b="0" i="0" dirty="0" err="1">
                <a:solidFill>
                  <a:schemeClr val="dk1"/>
                </a:solidFill>
                <a:latin typeface="Calibri"/>
                <a:ea typeface="Calibri"/>
                <a:cs typeface="Calibri"/>
                <a:sym typeface="Calibri"/>
              </a:rPr>
              <a:t>When</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activated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Fresh</a:t>
            </a:r>
            <a:r>
              <a:rPr lang="es-AR" sz="1200" b="0" i="0" dirty="0">
                <a:solidFill>
                  <a:schemeClr val="dk1"/>
                </a:solidFill>
                <a:latin typeface="Calibri"/>
                <a:ea typeface="Calibri"/>
                <a:cs typeface="Calibri"/>
                <a:sym typeface="Calibri"/>
              </a:rPr>
              <a:t> Meter </a:t>
            </a:r>
            <a:r>
              <a:rPr lang="es-AR" sz="1200" b="0" i="0" dirty="0" err="1">
                <a:solidFill>
                  <a:schemeClr val="dk1"/>
                </a:solidFill>
                <a:latin typeface="Calibri"/>
                <a:ea typeface="Calibri"/>
                <a:cs typeface="Calibri"/>
                <a:sym typeface="Calibri"/>
              </a:rPr>
              <a:t>indicator’s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dynamic</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inner</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circle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turns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bright</a:t>
            </a:r>
            <a:r>
              <a:rPr lang="es-AR" sz="1200" b="0" i="0" dirty="0">
                <a:solidFill>
                  <a:schemeClr val="dk1"/>
                </a:solidFill>
                <a:latin typeface="Calibri"/>
                <a:ea typeface="Calibri"/>
                <a:cs typeface="Calibri"/>
                <a:sym typeface="Calibri"/>
              </a:rPr>
              <a:t> blue and </a:t>
            </a:r>
            <a:r>
              <a:rPr lang="es-AR" sz="1200" b="0" i="0" dirty="0" err="1">
                <a:solidFill>
                  <a:schemeClr val="dk1"/>
                </a:solidFill>
                <a:latin typeface="Calibri"/>
                <a:ea typeface="Calibri"/>
                <a:cs typeface="Calibri"/>
                <a:sym typeface="Calibri"/>
              </a:rPr>
              <a:t>immediately</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begins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sensing</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temperature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of</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products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over</a:t>
            </a:r>
            <a:r>
              <a:rPr lang="es-AR" sz="1200" b="0" i="0" dirty="0">
                <a:solidFill>
                  <a:schemeClr val="dk1"/>
                </a:solidFill>
                <a:latin typeface="Calibri"/>
                <a:ea typeface="Calibri"/>
                <a:cs typeface="Calibri"/>
                <a:sym typeface="Calibri"/>
              </a:rPr>
              <a:t> time. </a:t>
            </a:r>
            <a:r>
              <a:rPr lang="es-AR" sz="1200" b="0" i="0" dirty="0" err="1">
                <a:solidFill>
                  <a:schemeClr val="dk1"/>
                </a:solidFill>
                <a:latin typeface="Calibri"/>
                <a:ea typeface="Calibri"/>
                <a:cs typeface="Calibri"/>
                <a:sym typeface="Calibri"/>
              </a:rPr>
              <a:t>Consumers</a:t>
            </a:r>
            <a:r>
              <a:rPr lang="es-AR" sz="1200" b="0" i="0" dirty="0">
                <a:solidFill>
                  <a:schemeClr val="dk1"/>
                </a:solidFill>
                <a:latin typeface="Calibri"/>
                <a:ea typeface="Calibri"/>
                <a:cs typeface="Calibri"/>
                <a:sym typeface="Calibri"/>
              </a:rPr>
              <a:t> can compare </a:t>
            </a:r>
            <a:r>
              <a:rPr lang="es-AR" sz="1200" b="0" i="0" dirty="0" err="1">
                <a:solidFill>
                  <a:schemeClr val="dk1"/>
                </a:solidFill>
                <a:latin typeface="Calibri"/>
                <a:ea typeface="Calibri"/>
                <a:cs typeface="Calibri"/>
                <a:sym typeface="Calibri"/>
              </a:rPr>
              <a:t>that</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dynamic</a:t>
            </a:r>
            <a:r>
              <a:rPr lang="es-AR" sz="1200" b="0" i="0" dirty="0">
                <a:solidFill>
                  <a:schemeClr val="dk1"/>
                </a:solidFill>
                <a:latin typeface="Calibri"/>
                <a:ea typeface="Calibri"/>
                <a:cs typeface="Calibri"/>
                <a:sym typeface="Calibri"/>
              </a:rPr>
              <a:t> center </a:t>
            </a:r>
            <a:r>
              <a:rPr lang="es-AR" sz="1200" b="0" i="0" dirty="0" err="1">
                <a:solidFill>
                  <a:schemeClr val="dk1"/>
                </a:solidFill>
                <a:latin typeface="Calibri"/>
                <a:ea typeface="Calibri"/>
                <a:cs typeface="Calibri"/>
                <a:sym typeface="Calibri"/>
              </a:rPr>
              <a:t>circle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to</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surrounding</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static</a:t>
            </a:r>
            <a:r>
              <a:rPr lang="es-AR" sz="1200" b="0" i="0" dirty="0">
                <a:solidFill>
                  <a:schemeClr val="dk1"/>
                </a:solidFill>
                <a:latin typeface="Calibri"/>
                <a:ea typeface="Calibri"/>
                <a:cs typeface="Calibri"/>
                <a:sym typeface="Calibri"/>
              </a:rPr>
              <a:t>-color ring;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latter</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printed</a:t>
            </a:r>
            <a:r>
              <a:rPr lang="es-AR" sz="1200" b="0" i="0" dirty="0">
                <a:solidFill>
                  <a:schemeClr val="dk1"/>
                </a:solidFill>
                <a:latin typeface="Calibri"/>
                <a:ea typeface="Calibri"/>
                <a:cs typeface="Calibri"/>
                <a:sym typeface="Calibri"/>
              </a:rPr>
              <a:t> blue </a:t>
            </a:r>
            <a:r>
              <a:rPr lang="es-AR" sz="1200" b="0" i="0" dirty="0" err="1">
                <a:solidFill>
                  <a:schemeClr val="dk1"/>
                </a:solidFill>
                <a:latin typeface="Calibri"/>
                <a:ea typeface="Calibri"/>
                <a:cs typeface="Calibri"/>
                <a:sym typeface="Calibri"/>
              </a:rPr>
              <a:t>to</a:t>
            </a:r>
            <a:r>
              <a:rPr lang="es-AR" sz="1200" b="0" i="0" dirty="0">
                <a:solidFill>
                  <a:schemeClr val="dk1"/>
                </a:solidFill>
                <a:latin typeface="Calibri"/>
                <a:ea typeface="Calibri"/>
                <a:cs typeface="Calibri"/>
                <a:sym typeface="Calibri"/>
              </a:rPr>
              <a:t> gray </a:t>
            </a:r>
            <a:r>
              <a:rPr lang="es-AR" sz="1200" b="0" i="0" dirty="0" err="1">
                <a:solidFill>
                  <a:schemeClr val="dk1"/>
                </a:solidFill>
                <a:latin typeface="Calibri"/>
                <a:ea typeface="Calibri"/>
                <a:cs typeface="Calibri"/>
                <a:sym typeface="Calibri"/>
              </a:rPr>
              <a:t>to</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know</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when</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seafood</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fresh</a:t>
            </a:r>
            <a:r>
              <a:rPr lang="es-AR" sz="1200" b="0" i="0" dirty="0">
                <a:solidFill>
                  <a:schemeClr val="dk1"/>
                </a:solidFill>
                <a:latin typeface="Calibri"/>
                <a:ea typeface="Calibri"/>
                <a:cs typeface="Calibri"/>
                <a:sym typeface="Calibri"/>
              </a:rPr>
              <a:t> (blue) and </a:t>
            </a:r>
            <a:r>
              <a:rPr lang="es-AR" sz="1200" b="0" i="0" dirty="0" err="1">
                <a:solidFill>
                  <a:schemeClr val="dk1"/>
                </a:solidFill>
                <a:latin typeface="Calibri"/>
                <a:ea typeface="Calibri"/>
                <a:cs typeface="Calibri"/>
                <a:sym typeface="Calibri"/>
              </a:rPr>
              <a:t>when</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it</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not</a:t>
            </a:r>
            <a:r>
              <a:rPr lang="es-AR" sz="1200" b="0" i="0" dirty="0">
                <a:solidFill>
                  <a:schemeClr val="dk1"/>
                </a:solidFill>
                <a:latin typeface="Calibri"/>
                <a:ea typeface="Calibri"/>
                <a:cs typeface="Calibri"/>
                <a:sym typeface="Calibri"/>
              </a:rPr>
              <a:t> (gray).</a:t>
            </a:r>
            <a:endParaRPr dirty="0"/>
          </a:p>
          <a:p>
            <a:pPr marL="0" lvl="0" indent="0" algn="l" rtl="0">
              <a:spcBef>
                <a:spcPts val="0"/>
              </a:spcBef>
              <a:spcAft>
                <a:spcPts val="0"/>
              </a:spcAft>
              <a:buNone/>
            </a:pPr>
            <a:r>
              <a:rPr lang="es-AR" sz="1200" b="0" i="0" dirty="0" err="1">
                <a:solidFill>
                  <a:schemeClr val="dk1"/>
                </a:solidFill>
                <a:latin typeface="Calibri"/>
                <a:ea typeface="Calibri"/>
                <a:cs typeface="Calibri"/>
                <a:sym typeface="Calibri"/>
              </a:rPr>
              <a:t>Bizerba</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reports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that</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custom</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system</a:t>
            </a:r>
            <a:r>
              <a:rPr lang="es-AR" sz="1200" b="0" i="0" dirty="0">
                <a:solidFill>
                  <a:schemeClr val="dk1"/>
                </a:solidFill>
                <a:latin typeface="Calibri"/>
                <a:ea typeface="Calibri"/>
                <a:cs typeface="Calibri"/>
                <a:sym typeface="Calibri"/>
              </a:rPr>
              <a:t> can </a:t>
            </a:r>
            <a:r>
              <a:rPr lang="es-AR" sz="1200" b="0" i="0" dirty="0" err="1">
                <a:solidFill>
                  <a:schemeClr val="dk1"/>
                </a:solidFill>
                <a:latin typeface="Calibri"/>
                <a:ea typeface="Calibri"/>
                <a:cs typeface="Calibri"/>
                <a:sym typeface="Calibri"/>
              </a:rPr>
              <a:t>apply</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Fresh</a:t>
            </a:r>
            <a:r>
              <a:rPr lang="es-AR" sz="1200" b="0" i="0" dirty="0">
                <a:solidFill>
                  <a:schemeClr val="dk1"/>
                </a:solidFill>
                <a:latin typeface="Calibri"/>
                <a:ea typeface="Calibri"/>
                <a:cs typeface="Calibri"/>
                <a:sym typeface="Calibri"/>
              </a:rPr>
              <a:t> Meter at </a:t>
            </a:r>
            <a:r>
              <a:rPr lang="es-AR" sz="1200" b="0" i="0" dirty="0" err="1">
                <a:solidFill>
                  <a:schemeClr val="dk1"/>
                </a:solidFill>
                <a:latin typeface="Calibri"/>
                <a:ea typeface="Calibri"/>
                <a:cs typeface="Calibri"/>
                <a:sym typeface="Calibri"/>
              </a:rPr>
              <a:t>rates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to</a:t>
            </a:r>
            <a:r>
              <a:rPr lang="es-AR" sz="1200" b="0" i="0" dirty="0">
                <a:solidFill>
                  <a:schemeClr val="dk1"/>
                </a:solidFill>
                <a:latin typeface="Calibri"/>
                <a:ea typeface="Calibri"/>
                <a:cs typeface="Calibri"/>
                <a:sym typeface="Calibri"/>
              </a:rPr>
              <a:t> 120 </a:t>
            </a:r>
            <a:r>
              <a:rPr lang="es-AR" sz="1200" b="0" i="0" dirty="0" err="1">
                <a:solidFill>
                  <a:schemeClr val="dk1"/>
                </a:solidFill>
                <a:latin typeface="Calibri"/>
                <a:ea typeface="Calibri"/>
                <a:cs typeface="Calibri"/>
                <a:sym typeface="Calibri"/>
              </a:rPr>
              <a:t>labels</a:t>
            </a:r>
            <a:r>
              <a:rPr lang="es-AR" sz="1200" b="0" i="0" dirty="0">
                <a:solidFill>
                  <a:schemeClr val="dk1"/>
                </a:solidFill>
                <a:latin typeface="Calibri"/>
                <a:ea typeface="Calibri"/>
                <a:cs typeface="Calibri"/>
                <a:sym typeface="Calibri"/>
              </a:rPr>
              <a:t> per minute.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implementation</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of</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automatic</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inline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activation</a:t>
            </a:r>
            <a:r>
              <a:rPr lang="es-AR" sz="1200" b="0" i="0" dirty="0">
                <a:solidFill>
                  <a:schemeClr val="dk1"/>
                </a:solidFill>
                <a:latin typeface="Calibri"/>
                <a:ea typeface="Calibri"/>
                <a:cs typeface="Calibri"/>
                <a:sym typeface="Calibri"/>
              </a:rPr>
              <a:t> and </a:t>
            </a:r>
            <a:r>
              <a:rPr lang="es-AR" sz="1200" b="0" i="0" dirty="0" err="1">
                <a:solidFill>
                  <a:schemeClr val="dk1"/>
                </a:solidFill>
                <a:latin typeface="Calibri"/>
                <a:ea typeface="Calibri"/>
                <a:cs typeface="Calibri"/>
                <a:sym typeface="Calibri"/>
              </a:rPr>
              <a:t>application</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of</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Fresh</a:t>
            </a:r>
            <a:r>
              <a:rPr lang="es-AR" sz="1200" b="0" i="0" dirty="0">
                <a:solidFill>
                  <a:schemeClr val="dk1"/>
                </a:solidFill>
                <a:latin typeface="Calibri"/>
                <a:ea typeface="Calibri"/>
                <a:cs typeface="Calibri"/>
                <a:sym typeface="Calibri"/>
              </a:rPr>
              <a:t> Meter </a:t>
            </a:r>
            <a:r>
              <a:rPr lang="es-AR" sz="1200" b="0" i="0" dirty="0" err="1">
                <a:solidFill>
                  <a:schemeClr val="dk1"/>
                </a:solidFill>
                <a:latin typeface="Calibri"/>
                <a:ea typeface="Calibri"/>
                <a:cs typeface="Calibri"/>
                <a:sym typeface="Calibri"/>
              </a:rPr>
              <a:t>label</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was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made</a:t>
            </a:r>
            <a:r>
              <a:rPr lang="es-AR" sz="1200" b="0" i="0" dirty="0">
                <a:solidFill>
                  <a:schemeClr val="dk1"/>
                </a:solidFill>
                <a:latin typeface="Calibri"/>
                <a:ea typeface="Calibri"/>
                <a:cs typeface="Calibri"/>
                <a:sym typeface="Calibri"/>
              </a:rPr>
              <a:t> in June.</a:t>
            </a:r>
            <a:endParaRPr dirty="0"/>
          </a:p>
          <a:p>
            <a:pPr marL="0" lvl="0" indent="0" algn="l" rtl="0">
              <a:spcBef>
                <a:spcPts val="0"/>
              </a:spcBef>
              <a:spcAft>
                <a:spcPts val="0"/>
              </a:spcAft>
              <a:buNone/>
            </a:pP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entire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process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begins</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with</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quality</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of</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the</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fresh</a:t>
            </a:r>
            <a:r>
              <a:rPr lang="es-AR" sz="1200" b="0" i="0" dirty="0">
                <a:solidFill>
                  <a:schemeClr val="dk1"/>
                </a:solidFill>
                <a:latin typeface="Calibri"/>
                <a:ea typeface="Calibri"/>
                <a:cs typeface="Calibri"/>
                <a:sym typeface="Calibri"/>
              </a:rPr>
              <a:t> </a:t>
            </a:r>
            <a:r>
              <a:rPr lang="es-AR" sz="1200" b="0" i="0" dirty="0" err="1">
                <a:solidFill>
                  <a:schemeClr val="dk1"/>
                </a:solidFill>
                <a:latin typeface="Calibri"/>
                <a:ea typeface="Calibri"/>
                <a:cs typeface="Calibri"/>
                <a:sym typeface="Calibri"/>
              </a:rPr>
              <a:t>seafood</a:t>
            </a:r>
            <a:r>
              <a:rPr lang="es-AR"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dirty="0"/>
          </a:p>
        </p:txBody>
      </p:sp>
      <p:sp>
        <p:nvSpPr>
          <p:cNvPr id="200" name="Google Shape;20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Proteger al usuario por evidencia de apertura. </a:t>
            </a:r>
            <a:endParaRPr/>
          </a:p>
          <a:p>
            <a:pPr marL="0" lvl="0" indent="0" algn="l" rtl="0">
              <a:spcBef>
                <a:spcPts val="0"/>
              </a:spcBef>
              <a:spcAft>
                <a:spcPts val="0"/>
              </a:spcAft>
              <a:buNone/>
            </a:pPr>
            <a:r>
              <a:rPr lang="es-AR"/>
              <a:t>Proteger a niños para que no lo puedan abrir.</a:t>
            </a:r>
            <a:endParaRPr/>
          </a:p>
          <a:p>
            <a:pPr marL="0" lvl="0" indent="0" algn="l" rtl="0">
              <a:spcBef>
                <a:spcPts val="0"/>
              </a:spcBef>
              <a:spcAft>
                <a:spcPts val="0"/>
              </a:spcAft>
              <a:buNone/>
            </a:pPr>
            <a:r>
              <a:rPr lang="es-AR"/>
              <a:t>Caja para la logística.</a:t>
            </a:r>
            <a:endParaRPr/>
          </a:p>
        </p:txBody>
      </p:sp>
      <p:sp>
        <p:nvSpPr>
          <p:cNvPr id="206" name="Google Shape;20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Empatía. Entendimiento del usario. </a:t>
            </a:r>
            <a:endParaRPr/>
          </a:p>
          <a:p>
            <a:pPr marL="0" lvl="0" indent="0" algn="l" rtl="0">
              <a:spcBef>
                <a:spcPts val="0"/>
              </a:spcBef>
              <a:spcAft>
                <a:spcPts val="0"/>
              </a:spcAft>
              <a:buNone/>
            </a:pPr>
            <a:r>
              <a:rPr lang="es-AR"/>
              <a:t>Leche para bebes. Se puede manipular con una mano. Situación: madre con el bebé estallado en llanto en uan mano pudiendo perpararle la leche con la otra para calmarlo .</a:t>
            </a:r>
            <a:endParaRPr/>
          </a:p>
          <a:p>
            <a:pPr marL="0" lvl="0" indent="0" algn="l" rtl="0">
              <a:spcBef>
                <a:spcPts val="0"/>
              </a:spcBef>
              <a:spcAft>
                <a:spcPts val="0"/>
              </a:spcAft>
              <a:buNone/>
            </a:pPr>
            <a:r>
              <a:rPr lang="es-AR"/>
              <a:t>Creo que tiene un premio al buen diseño. Googelar.</a:t>
            </a:r>
            <a:endParaRPr/>
          </a:p>
        </p:txBody>
      </p:sp>
      <p:sp>
        <p:nvSpPr>
          <p:cNvPr id="218" name="Google Shape;21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Fruta con packaging individual. Carísima la fruta en japón. </a:t>
            </a:r>
            <a:endParaRPr/>
          </a:p>
          <a:p>
            <a:pPr marL="0" lvl="0" indent="0" algn="l" rtl="0">
              <a:spcBef>
                <a:spcPts val="0"/>
              </a:spcBef>
              <a:spcAft>
                <a:spcPts val="0"/>
              </a:spcAft>
              <a:buNone/>
            </a:pPr>
            <a:r>
              <a:rPr lang="es-AR"/>
              <a:t>Valores de 2011. Habrái que hacer la conversión a USD de cuanto sale hoy. </a:t>
            </a:r>
            <a:endParaRPr/>
          </a:p>
        </p:txBody>
      </p:sp>
      <p:sp>
        <p:nvSpPr>
          <p:cNvPr id="224" name="Google Shape;22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https://www.puromarketing.com/32/26890/mas-alla-fragancia-arte-diseno-perfumes-como-estrategia-marketing.html</a:t>
            </a:r>
            <a:endParaRPr/>
          </a:p>
          <a:p>
            <a:pPr marL="0" lvl="0" indent="0" algn="l" rtl="0">
              <a:spcBef>
                <a:spcPts val="0"/>
              </a:spcBef>
              <a:spcAft>
                <a:spcPts val="0"/>
              </a:spcAft>
              <a:buNone/>
            </a:pPr>
            <a:r>
              <a:rPr lang="es-AR"/>
              <a:t>Costo del contenido: 3% del precio</a:t>
            </a:r>
            <a:endParaRPr/>
          </a:p>
          <a:p>
            <a:pPr marL="0" lvl="0" indent="0" algn="l" rtl="0">
              <a:spcBef>
                <a:spcPts val="0"/>
              </a:spcBef>
              <a:spcAft>
                <a:spcPts val="0"/>
              </a:spcAft>
              <a:buNone/>
            </a:pPr>
            <a:r>
              <a:rPr lang="es-AR"/>
              <a:t>https://www.aol.com/2012/05/22/celebrity-perfume-cost-breakdown/ </a:t>
            </a:r>
            <a:endParaRPr/>
          </a:p>
          <a:p>
            <a:pPr marL="0" lvl="0" indent="0" algn="l" rtl="0">
              <a:spcBef>
                <a:spcPts val="0"/>
              </a:spcBef>
              <a:spcAft>
                <a:spcPts val="0"/>
              </a:spcAft>
              <a:buNone/>
            </a:pPr>
            <a:r>
              <a:rPr lang="es-AR"/>
              <a:t>La fragancia sale el 20% de los que sale el packaging. Y el liquido sale el 2% de lo que pagamos por el perfume.</a:t>
            </a:r>
            <a:endParaRPr/>
          </a:p>
        </p:txBody>
      </p:sp>
      <p:sp>
        <p:nvSpPr>
          <p:cNvPr id="230" name="Google Shape;23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Pouch packaging </a:t>
            </a:r>
            <a:endParaRPr/>
          </a:p>
        </p:txBody>
      </p:sp>
      <p:sp>
        <p:nvSpPr>
          <p:cNvPr id="237" name="Google Shape;23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461998ee8a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461998ee8a_0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1461998ee8a_0_1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A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http://www.liquibox.com/about/sustainability/</a:t>
            </a:r>
            <a:endParaRPr/>
          </a:p>
        </p:txBody>
      </p:sp>
      <p:sp>
        <p:nvSpPr>
          <p:cNvPr id="250" name="Google Shape;25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Protección.</a:t>
            </a:r>
            <a:endParaRPr/>
          </a:p>
        </p:txBody>
      </p:sp>
      <p:sp>
        <p:nvSpPr>
          <p:cNvPr id="264" name="Google Shape;26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http://www.packagingdigest.com/sustainable-packaging/walmarts-cleanpath-concentrates-advance-replenish-refill-packaging150327</a:t>
            </a:r>
            <a:endParaRPr/>
          </a:p>
        </p:txBody>
      </p:sp>
      <p:sp>
        <p:nvSpPr>
          <p:cNvPr id="271" name="Google Shape;27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Original Unverpakt Berlin. En su momento en argentina no había.</a:t>
            </a:r>
            <a:endParaRPr/>
          </a:p>
        </p:txBody>
      </p:sp>
      <p:sp>
        <p:nvSpPr>
          <p:cNvPr id="293" name="Google Shape;29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https://www.youtube.com/watch?v=WWUmfu-HQp4</a:t>
            </a:r>
            <a:endParaRPr/>
          </a:p>
        </p:txBody>
      </p:sp>
      <p:sp>
        <p:nvSpPr>
          <p:cNvPr id="299" name="Google Shape;29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Decisión de compra: http://www.tipon.eu/es/comunicacion-e-imagen/publicidad/merchandising-mejorar-la-presentacion-del-producto-en-el-lugar-de-venta.html</a:t>
            </a:r>
            <a:endParaRPr/>
          </a:p>
          <a:p>
            <a:pPr marL="0" lvl="0" indent="0" algn="l" rtl="0">
              <a:spcBef>
                <a:spcPts val="0"/>
              </a:spcBef>
              <a:spcAft>
                <a:spcPts val="0"/>
              </a:spcAft>
              <a:buNone/>
            </a:pPr>
            <a:r>
              <a:rPr lang="es-AR"/>
              <a:t>http://www.iprofesional.com/notas/135914-Tips-para-vender-a-primera-vista-cmo-seducir-al-consumidor-a-travs-del-packaging-de-un-producto</a:t>
            </a:r>
            <a:endParaRPr/>
          </a:p>
          <a:p>
            <a:pPr marL="0" lvl="0" indent="0" algn="l" rtl="0">
              <a:spcBef>
                <a:spcPts val="0"/>
              </a:spcBef>
              <a:spcAft>
                <a:spcPts val="0"/>
              </a:spcAft>
              <a:buNone/>
            </a:pPr>
            <a:endParaRPr/>
          </a:p>
        </p:txBody>
      </p:sp>
      <p:sp>
        <p:nvSpPr>
          <p:cNvPr id="113" name="Google Shape;11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NAVEGACIÖN - </a:t>
            </a:r>
            <a:endParaRPr/>
          </a:p>
          <a:p>
            <a:pPr marL="0" lvl="0" indent="0" algn="l" rtl="0">
              <a:spcBef>
                <a:spcPts val="0"/>
              </a:spcBef>
              <a:spcAft>
                <a:spcPts val="0"/>
              </a:spcAft>
              <a:buNone/>
            </a:pPr>
            <a:r>
              <a:rPr lang="es-AR"/>
              <a:t>Destacar en góndola creando “mancha/isla” pero de múltiples productos. </a:t>
            </a:r>
            <a:endParaRPr/>
          </a:p>
        </p:txBody>
      </p:sp>
      <p:sp>
        <p:nvSpPr>
          <p:cNvPr id="119" name="Google Shape;11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Ventajas: para el fabricante y para el consumidor que puede experimentar en la góndola.</a:t>
            </a:r>
            <a:endParaRPr/>
          </a:p>
          <a:p>
            <a:pPr marL="0" lvl="0" indent="0" algn="l" rtl="0">
              <a:spcBef>
                <a:spcPts val="0"/>
              </a:spcBef>
              <a:spcAft>
                <a:spcPts val="0"/>
              </a:spcAft>
              <a:buNone/>
            </a:pPr>
            <a:r>
              <a:rPr lang="es-AR"/>
              <a:t>Funciones de la válvula: https://www.pacificbag.com/blog/2015/7/8/one-way-degassing-valve-what-is-it</a:t>
            </a:r>
            <a:endParaRPr/>
          </a:p>
          <a:p>
            <a:pPr marL="0" lvl="0" indent="0" algn="l" rtl="0">
              <a:spcBef>
                <a:spcPts val="0"/>
              </a:spcBef>
              <a:spcAft>
                <a:spcPts val="0"/>
              </a:spcAft>
              <a:buNone/>
            </a:pPr>
            <a:r>
              <a:rPr lang="es-AR"/>
              <a:t>Otro: http://beanfruit.com/blogs/news/15152773-whats-that-thing-on-my-coffee-bag</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s-AR" sz="1200" b="0" i="0">
                <a:solidFill>
                  <a:schemeClr val="dk1"/>
                </a:solidFill>
                <a:latin typeface="Calibri"/>
                <a:ea typeface="Calibri"/>
                <a:cs typeface="Calibri"/>
                <a:sym typeface="Calibri"/>
              </a:rPr>
              <a:t>Freshly roasted coffee beans emit carbon dioxide for at least 24 hours after they've been packaged. Our patented one-way degassing valve allows coffee to be packaged immediately after roasting without the concern of coffee degradation. The freshness of your coffee is kept intact as the valve releasees carbon dioxide while keeping oxygen away from the beans. Your customers will never be faced with stale coffee again. Installing our one-way degassing valve is a must for coffee packaging. This allows roasters to pack freshly roasted coffee immediately without the worry of having the bag burst open due to trapped air. You see, freshly roasted coffee releases gas and continue to do so for up to 7 days. Our one-way valve will help release the gas while preventing air in—keeping freshness intact.</a:t>
            </a:r>
            <a:endParaRPr/>
          </a:p>
        </p:txBody>
      </p:sp>
      <p:sp>
        <p:nvSpPr>
          <p:cNvPr id="125" name="Google Shape;12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Precio: http://www.telegraph.co.uk/foodanddrink/11214920/Saffron-the-spice-beyond-price.html</a:t>
            </a:r>
            <a:endParaRPr/>
          </a:p>
          <a:p>
            <a:pPr marL="0" lvl="0" indent="0" algn="l" rtl="0">
              <a:spcBef>
                <a:spcPts val="0"/>
              </a:spcBef>
              <a:spcAft>
                <a:spcPts val="0"/>
              </a:spcAft>
              <a:buNone/>
            </a:pPr>
            <a:r>
              <a:rPr lang="es-AR"/>
              <a:t>Frenteo en góndola, 1g de producto</a:t>
            </a:r>
            <a:endParaRPr/>
          </a:p>
          <a:p>
            <a:pPr marL="0" lvl="0" indent="0" algn="l" rtl="0">
              <a:spcBef>
                <a:spcPts val="0"/>
              </a:spcBef>
              <a:spcAft>
                <a:spcPts val="0"/>
              </a:spcAft>
              <a:buNone/>
            </a:pPr>
            <a:r>
              <a:rPr lang="es-AR"/>
              <a:t>Necesida de packaging prorque sino sería inencontrable en la góndola. </a:t>
            </a:r>
            <a:endParaRPr/>
          </a:p>
        </p:txBody>
      </p:sp>
      <p:sp>
        <p:nvSpPr>
          <p:cNvPr id="132" name="Google Shape;13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Al 10/05/2018: </a:t>
            </a:r>
            <a:endParaRPr/>
          </a:p>
          <a:p>
            <a:pPr marL="171450" lvl="0" indent="-171450" algn="l" rtl="0">
              <a:spcBef>
                <a:spcPts val="0"/>
              </a:spcBef>
              <a:spcAft>
                <a:spcPts val="0"/>
              </a:spcAft>
              <a:buClr>
                <a:schemeClr val="dk1"/>
              </a:buClr>
              <a:buSzPts val="1200"/>
              <a:buFont typeface="Calibri"/>
              <a:buChar char="-"/>
            </a:pPr>
            <a:r>
              <a:rPr lang="es-AR"/>
              <a:t>Gota 500ml: $69</a:t>
            </a:r>
            <a:endParaRPr/>
          </a:p>
          <a:p>
            <a:pPr marL="171450" lvl="0" indent="-171450" algn="l" rtl="0">
              <a:spcBef>
                <a:spcPts val="0"/>
              </a:spcBef>
              <a:spcAft>
                <a:spcPts val="0"/>
              </a:spcAft>
              <a:buClr>
                <a:schemeClr val="dk1"/>
              </a:buClr>
              <a:buSzPts val="1200"/>
              <a:buFont typeface="Calibri"/>
              <a:buChar char="-"/>
            </a:pPr>
            <a:r>
              <a:rPr lang="es-AR"/>
              <a:t>Villavicencio 500ml: $12</a:t>
            </a:r>
            <a:endParaRPr/>
          </a:p>
          <a:p>
            <a:pPr marL="171450" lvl="0" indent="-171450" algn="l" rtl="0">
              <a:spcBef>
                <a:spcPts val="0"/>
              </a:spcBef>
              <a:spcAft>
                <a:spcPts val="0"/>
              </a:spcAft>
              <a:buClr>
                <a:schemeClr val="dk1"/>
              </a:buClr>
              <a:buSzPts val="1200"/>
              <a:buFont typeface="Calibri"/>
              <a:buChar char="-"/>
            </a:pPr>
            <a:r>
              <a:rPr lang="es-AR"/>
              <a:t>Evian limited edition anual: entre 25 y 35 USD</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s-AR"/>
              <a:t>Mismo producto o no? El packaging como producto en sí mismo.</a:t>
            </a:r>
            <a:endParaRPr/>
          </a:p>
        </p:txBody>
      </p:sp>
      <p:sp>
        <p:nvSpPr>
          <p:cNvPr id="139" name="Google Shape;13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6012656" y="771526"/>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821656" y="-1209674"/>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1"/>
        <p:cNvGrpSpPr/>
        <p:nvPr/>
      </p:nvGrpSpPr>
      <p:grpSpPr>
        <a:xfrm>
          <a:off x="0" y="0"/>
          <a:ext cx="0" cy="0"/>
          <a:chOff x="0" y="0"/>
          <a:chExt cx="0" cy="0"/>
        </a:xfrm>
      </p:grpSpPr>
      <p:sp>
        <p:nvSpPr>
          <p:cNvPr id="22" name="Google Shape;22;p3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900114"/>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6"/>
          <p:cNvSpPr txBox="1">
            <a:spLocks noGrp="1"/>
          </p:cNvSpPr>
          <p:nvPr>
            <p:ph type="body" idx="2"/>
          </p:nvPr>
        </p:nvSpPr>
        <p:spPr>
          <a:xfrm>
            <a:off x="4648200" y="900114"/>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7"/>
          <p:cNvSpPr txBox="1">
            <a:spLocks noGrp="1"/>
          </p:cNvSpPr>
          <p:nvPr>
            <p:ph type="body" idx="3"/>
          </p:nvPr>
        </p:nvSpPr>
        <p:spPr>
          <a:xfrm>
            <a:off x="4645028"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4645028"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3"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3" y="1076327"/>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459581"/>
            <a:ext cx="5486400" cy="3086100"/>
          </a:xfrm>
          <a:prstGeom prst="rect">
            <a:avLst/>
          </a:prstGeom>
          <a:noFill/>
          <a:ln>
            <a:noFill/>
          </a:ln>
        </p:spPr>
      </p:sp>
      <p:sp>
        <p:nvSpPr>
          <p:cNvPr id="68" name="Google Shape;68;p40"/>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AZmO3Pw6ka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gjIT7sCLhh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WWUmfu-HQp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35640" y="-82153"/>
            <a:ext cx="9216152" cy="5225653"/>
          </a:xfrm>
          <a:prstGeom prst="rect">
            <a:avLst/>
          </a:prstGeom>
          <a:noFill/>
          <a:ln>
            <a:noFill/>
          </a:ln>
        </p:spPr>
      </p:pic>
      <p:sp>
        <p:nvSpPr>
          <p:cNvPr id="89" name="Google Shape;89;p1"/>
          <p:cNvSpPr txBox="1"/>
          <p:nvPr/>
        </p:nvSpPr>
        <p:spPr>
          <a:xfrm>
            <a:off x="-468560" y="1491630"/>
            <a:ext cx="9937104"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500" b="1" i="0" u="none" strike="noStrike" cap="none">
                <a:solidFill>
                  <a:schemeClr val="lt1"/>
                </a:solidFill>
                <a:latin typeface="Arial"/>
                <a:ea typeface="Arial"/>
                <a:cs typeface="Arial"/>
                <a:sym typeface="Arial"/>
              </a:rPr>
              <a:t>PACKAGING</a:t>
            </a:r>
            <a:endParaRPr sz="11500" b="1"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0" descr="Image result for evian limited edition"/>
          <p:cNvPicPr preferRelativeResize="0"/>
          <p:nvPr/>
        </p:nvPicPr>
        <p:blipFill rotWithShape="1">
          <a:blip r:embed="rId3">
            <a:alphaModFix/>
          </a:blip>
          <a:srcRect/>
          <a:stretch/>
        </p:blipFill>
        <p:spPr>
          <a:xfrm>
            <a:off x="3419872" y="1203598"/>
            <a:ext cx="4688311" cy="3027357"/>
          </a:xfrm>
          <a:prstGeom prst="rect">
            <a:avLst/>
          </a:prstGeom>
          <a:noFill/>
          <a:ln>
            <a:noFill/>
          </a:ln>
        </p:spPr>
      </p:pic>
      <p:pic>
        <p:nvPicPr>
          <p:cNvPr id="151" name="Google Shape;151;p10" descr="Image result for evian limited edition 2014"/>
          <p:cNvPicPr preferRelativeResize="0"/>
          <p:nvPr/>
        </p:nvPicPr>
        <p:blipFill rotWithShape="1">
          <a:blip r:embed="rId4">
            <a:alphaModFix/>
          </a:blip>
          <a:srcRect l="40189" r="38659"/>
          <a:stretch/>
        </p:blipFill>
        <p:spPr>
          <a:xfrm>
            <a:off x="2699792" y="1491630"/>
            <a:ext cx="720080" cy="2270681"/>
          </a:xfrm>
          <a:prstGeom prst="rect">
            <a:avLst/>
          </a:prstGeom>
          <a:noFill/>
          <a:ln>
            <a:noFill/>
          </a:ln>
        </p:spPr>
      </p:pic>
      <p:pic>
        <p:nvPicPr>
          <p:cNvPr id="152" name="Google Shape;152;p10" descr="Related image"/>
          <p:cNvPicPr preferRelativeResize="0"/>
          <p:nvPr/>
        </p:nvPicPr>
        <p:blipFill rotWithShape="1">
          <a:blip r:embed="rId5">
            <a:alphaModFix/>
          </a:blip>
          <a:srcRect l="32056" r="33216"/>
          <a:stretch/>
        </p:blipFill>
        <p:spPr>
          <a:xfrm>
            <a:off x="1907704" y="1131590"/>
            <a:ext cx="688415" cy="2801888"/>
          </a:xfrm>
          <a:prstGeom prst="rect">
            <a:avLst/>
          </a:prstGeom>
          <a:noFill/>
          <a:ln>
            <a:noFill/>
          </a:ln>
        </p:spPr>
      </p:pic>
      <p:pic>
        <p:nvPicPr>
          <p:cNvPr id="153" name="Google Shape;153;p10" descr="Image result for evian limited edition 2016"/>
          <p:cNvPicPr preferRelativeResize="0"/>
          <p:nvPr/>
        </p:nvPicPr>
        <p:blipFill rotWithShape="1">
          <a:blip r:embed="rId6">
            <a:alphaModFix/>
          </a:blip>
          <a:srcRect l="38981" r="39757"/>
          <a:stretch/>
        </p:blipFill>
        <p:spPr>
          <a:xfrm>
            <a:off x="1101566" y="1431244"/>
            <a:ext cx="720943" cy="2198673"/>
          </a:xfrm>
          <a:prstGeom prst="rect">
            <a:avLst/>
          </a:prstGeom>
          <a:noFill/>
          <a:ln>
            <a:noFill/>
          </a:ln>
        </p:spPr>
      </p:pic>
      <p:sp>
        <p:nvSpPr>
          <p:cNvPr id="154" name="Google Shape;154;p10"/>
          <p:cNvSpPr txBox="1"/>
          <p:nvPr/>
        </p:nvSpPr>
        <p:spPr>
          <a:xfrm>
            <a:off x="1009894" y="4004567"/>
            <a:ext cx="90443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Christian</a:t>
            </a:r>
            <a:endParaRPr/>
          </a:p>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Lacroix</a:t>
            </a:r>
            <a:endParaRPr sz="1100" b="0" i="0" u="none" strike="noStrike" cap="none">
              <a:solidFill>
                <a:schemeClr val="dk1"/>
              </a:solidFill>
              <a:latin typeface="Calibri"/>
              <a:ea typeface="Calibri"/>
              <a:cs typeface="Calibri"/>
              <a:sym typeface="Calibri"/>
            </a:endParaRPr>
          </a:p>
        </p:txBody>
      </p:sp>
      <p:sp>
        <p:nvSpPr>
          <p:cNvPr id="155" name="Google Shape;155;p10"/>
          <p:cNvSpPr txBox="1"/>
          <p:nvPr/>
        </p:nvSpPr>
        <p:spPr>
          <a:xfrm>
            <a:off x="1763688" y="4011910"/>
            <a:ext cx="90443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Alexander</a:t>
            </a:r>
            <a:endParaRPr/>
          </a:p>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Wang</a:t>
            </a:r>
            <a:endParaRPr sz="1100" b="0" i="0" u="none" strike="noStrike" cap="none">
              <a:solidFill>
                <a:schemeClr val="dk1"/>
              </a:solidFill>
              <a:latin typeface="Calibri"/>
              <a:ea typeface="Calibri"/>
              <a:cs typeface="Calibri"/>
              <a:sym typeface="Calibri"/>
            </a:endParaRPr>
          </a:p>
        </p:txBody>
      </p:sp>
      <p:sp>
        <p:nvSpPr>
          <p:cNvPr id="156" name="Google Shape;156;p10"/>
          <p:cNvSpPr txBox="1"/>
          <p:nvPr/>
        </p:nvSpPr>
        <p:spPr>
          <a:xfrm>
            <a:off x="2659449" y="4013071"/>
            <a:ext cx="904439"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Kenzo</a:t>
            </a:r>
            <a:endParaRPr sz="1100" b="0" i="0" u="none" strike="noStrike" cap="none">
              <a:solidFill>
                <a:schemeClr val="dk1"/>
              </a:solidFill>
              <a:latin typeface="Calibri"/>
              <a:ea typeface="Calibri"/>
              <a:cs typeface="Calibri"/>
              <a:sym typeface="Calibri"/>
            </a:endParaRPr>
          </a:p>
        </p:txBody>
      </p:sp>
      <p:sp>
        <p:nvSpPr>
          <p:cNvPr id="157" name="Google Shape;157;p10"/>
          <p:cNvSpPr txBox="1"/>
          <p:nvPr/>
        </p:nvSpPr>
        <p:spPr>
          <a:xfrm>
            <a:off x="5796136" y="4011910"/>
            <a:ext cx="90443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Paul</a:t>
            </a:r>
            <a:endParaRPr/>
          </a:p>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Smith</a:t>
            </a:r>
            <a:endParaRPr sz="1100" b="0" i="0" u="none" strike="noStrike" cap="none">
              <a:solidFill>
                <a:schemeClr val="dk1"/>
              </a:solidFill>
              <a:latin typeface="Calibri"/>
              <a:ea typeface="Calibri"/>
              <a:cs typeface="Calibri"/>
              <a:sym typeface="Calibri"/>
            </a:endParaRPr>
          </a:p>
        </p:txBody>
      </p:sp>
      <p:sp>
        <p:nvSpPr>
          <p:cNvPr id="158" name="Google Shape;158;p10"/>
          <p:cNvSpPr txBox="1"/>
          <p:nvPr/>
        </p:nvSpPr>
        <p:spPr>
          <a:xfrm>
            <a:off x="6547881" y="4013071"/>
            <a:ext cx="90443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Jean Paul</a:t>
            </a:r>
            <a:endParaRPr/>
          </a:p>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Gautier</a:t>
            </a:r>
            <a:endParaRPr sz="1100" b="0" i="0" u="none" strike="noStrike" cap="none">
              <a:solidFill>
                <a:schemeClr val="dk1"/>
              </a:solidFill>
              <a:latin typeface="Calibri"/>
              <a:ea typeface="Calibri"/>
              <a:cs typeface="Calibri"/>
              <a:sym typeface="Calibri"/>
            </a:endParaRPr>
          </a:p>
        </p:txBody>
      </p:sp>
      <p:sp>
        <p:nvSpPr>
          <p:cNvPr id="159" name="Google Shape;159;p10"/>
          <p:cNvSpPr txBox="1"/>
          <p:nvPr/>
        </p:nvSpPr>
        <p:spPr>
          <a:xfrm>
            <a:off x="7411977" y="4011910"/>
            <a:ext cx="90443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Christian</a:t>
            </a:r>
            <a:endParaRPr/>
          </a:p>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Lacroix</a:t>
            </a:r>
            <a:endParaRPr sz="1100" b="0" i="0" u="none" strike="noStrike" cap="none">
              <a:solidFill>
                <a:schemeClr val="dk1"/>
              </a:solidFill>
              <a:latin typeface="Calibri"/>
              <a:ea typeface="Calibri"/>
              <a:cs typeface="Calibri"/>
              <a:sym typeface="Calibri"/>
            </a:endParaRPr>
          </a:p>
        </p:txBody>
      </p:sp>
      <p:sp>
        <p:nvSpPr>
          <p:cNvPr id="160" name="Google Shape;160;p10"/>
          <p:cNvSpPr txBox="1"/>
          <p:nvPr/>
        </p:nvSpPr>
        <p:spPr>
          <a:xfrm>
            <a:off x="3203848" y="4011910"/>
            <a:ext cx="1224136"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Diane</a:t>
            </a:r>
            <a:endParaRPr/>
          </a:p>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Von Furstenberg</a:t>
            </a:r>
            <a:endParaRPr sz="1100" b="0" i="0" u="none" strike="noStrike" cap="none">
              <a:solidFill>
                <a:schemeClr val="dk1"/>
              </a:solidFill>
              <a:latin typeface="Calibri"/>
              <a:ea typeface="Calibri"/>
              <a:cs typeface="Calibri"/>
              <a:sym typeface="Calibri"/>
            </a:endParaRPr>
          </a:p>
        </p:txBody>
      </p:sp>
      <p:sp>
        <p:nvSpPr>
          <p:cNvPr id="161" name="Google Shape;161;p10"/>
          <p:cNvSpPr txBox="1"/>
          <p:nvPr/>
        </p:nvSpPr>
        <p:spPr>
          <a:xfrm>
            <a:off x="4067944" y="4013071"/>
            <a:ext cx="122413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Courreges</a:t>
            </a:r>
            <a:endParaRPr sz="1100" b="0" i="0" u="none" strike="noStrike" cap="none">
              <a:solidFill>
                <a:schemeClr val="dk1"/>
              </a:solidFill>
              <a:latin typeface="Calibri"/>
              <a:ea typeface="Calibri"/>
              <a:cs typeface="Calibri"/>
              <a:sym typeface="Calibri"/>
            </a:endParaRPr>
          </a:p>
        </p:txBody>
      </p:sp>
      <p:sp>
        <p:nvSpPr>
          <p:cNvPr id="162" name="Google Shape;162;p10"/>
          <p:cNvSpPr txBox="1"/>
          <p:nvPr/>
        </p:nvSpPr>
        <p:spPr>
          <a:xfrm>
            <a:off x="4860032" y="4011910"/>
            <a:ext cx="1224136"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Issey </a:t>
            </a:r>
            <a:endParaRPr/>
          </a:p>
          <a:p>
            <a:pPr marL="0" marR="0" lvl="0" indent="0" algn="ctr" rtl="0">
              <a:spcBef>
                <a:spcPts val="0"/>
              </a:spcBef>
              <a:spcAft>
                <a:spcPts val="0"/>
              </a:spcAft>
              <a:buNone/>
            </a:pPr>
            <a:r>
              <a:rPr lang="es-AR" sz="1100" b="0" i="0" u="none" strike="noStrike" cap="none">
                <a:solidFill>
                  <a:schemeClr val="dk1"/>
                </a:solidFill>
                <a:latin typeface="Calibri"/>
                <a:ea typeface="Calibri"/>
                <a:cs typeface="Calibri"/>
                <a:sym typeface="Calibri"/>
              </a:rPr>
              <a:t>Miyake</a:t>
            </a:r>
            <a:endParaRPr sz="1100" b="0" i="0" u="none" strike="noStrike" cap="none">
              <a:solidFill>
                <a:schemeClr val="dk1"/>
              </a:solidFill>
              <a:latin typeface="Calibri"/>
              <a:ea typeface="Calibri"/>
              <a:cs typeface="Calibri"/>
              <a:sym typeface="Calibri"/>
            </a:endParaRPr>
          </a:p>
        </p:txBody>
      </p:sp>
      <p:sp>
        <p:nvSpPr>
          <p:cNvPr id="163" name="Google Shape;163;p10"/>
          <p:cNvSpPr/>
          <p:nvPr/>
        </p:nvSpPr>
        <p:spPr>
          <a:xfrm>
            <a:off x="395536" y="3723878"/>
            <a:ext cx="8432727" cy="2160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1400" b="1" i="0" u="none" strike="noStrike" cap="none">
                <a:solidFill>
                  <a:schemeClr val="dk1"/>
                </a:solidFill>
                <a:latin typeface="Calibri"/>
                <a:ea typeface="Calibri"/>
                <a:cs typeface="Calibri"/>
                <a:sym typeface="Calibri"/>
              </a:rPr>
              <a:t>2016           2015           2014           2013           2012           2011           2010           2009           2008</a:t>
            </a:r>
            <a:endParaRPr sz="1400" b="1"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1" descr="https://images-na.ssl-images-amazon.com/images/I/71jWnhZoN0L._SL1454_.jpg"/>
          <p:cNvPicPr preferRelativeResize="0"/>
          <p:nvPr/>
        </p:nvPicPr>
        <p:blipFill rotWithShape="1">
          <a:blip r:embed="rId3">
            <a:alphaModFix/>
          </a:blip>
          <a:srcRect/>
          <a:stretch/>
        </p:blipFill>
        <p:spPr>
          <a:xfrm>
            <a:off x="734326" y="195486"/>
            <a:ext cx="3693658" cy="4786612"/>
          </a:xfrm>
          <a:prstGeom prst="rect">
            <a:avLst/>
          </a:prstGeom>
          <a:noFill/>
          <a:ln>
            <a:noFill/>
          </a:ln>
        </p:spPr>
      </p:pic>
      <p:pic>
        <p:nvPicPr>
          <p:cNvPr id="170" name="Google Shape;170;p11" descr="http://s3-ap-southeast-2.amazonaws.com/wc-prod-pim/JPEG_1000x1000/GH5468407_cocacola_yk_coca_cola_600ml_n_a.jpg"/>
          <p:cNvPicPr preferRelativeResize="0"/>
          <p:nvPr/>
        </p:nvPicPr>
        <p:blipFill rotWithShape="1">
          <a:blip r:embed="rId4">
            <a:alphaModFix/>
          </a:blip>
          <a:srcRect l="30408" r="27575"/>
          <a:stretch/>
        </p:blipFill>
        <p:spPr>
          <a:xfrm>
            <a:off x="5676495" y="329727"/>
            <a:ext cx="1919841" cy="45693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2" descr="http://treadingmyownpath.com/wp-content/uploads/2014/09/tetrapak.jpg"/>
          <p:cNvPicPr preferRelativeResize="0"/>
          <p:nvPr/>
        </p:nvPicPr>
        <p:blipFill rotWithShape="1">
          <a:blip r:embed="rId3">
            <a:alphaModFix/>
          </a:blip>
          <a:srcRect/>
          <a:stretch/>
        </p:blipFill>
        <p:spPr>
          <a:xfrm>
            <a:off x="683568" y="0"/>
            <a:ext cx="7925269" cy="5143500"/>
          </a:xfrm>
          <a:prstGeom prst="rect">
            <a:avLst/>
          </a:prstGeom>
          <a:noFill/>
          <a:ln>
            <a:noFill/>
          </a:ln>
        </p:spPr>
      </p:pic>
      <p:pic>
        <p:nvPicPr>
          <p:cNvPr id="177" name="Google Shape;177;p12" descr="https://qph.ec.quoracdn.net/main-qimg-ec38aad6d4d753b9ae8ba6038674098f?convert_to_webp=true"/>
          <p:cNvPicPr preferRelativeResize="0"/>
          <p:nvPr/>
        </p:nvPicPr>
        <p:blipFill rotWithShape="1">
          <a:blip r:embed="rId4">
            <a:alphaModFix/>
          </a:blip>
          <a:srcRect r="4465"/>
          <a:stretch/>
        </p:blipFill>
        <p:spPr>
          <a:xfrm rot="-741487">
            <a:off x="2133293" y="862013"/>
            <a:ext cx="4877421" cy="3419475"/>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3" descr="http://i0.wp.com/gcaptain.com/wp-content/uploads/2016/08/1x-1-6.jpg"/>
          <p:cNvPicPr preferRelativeResize="0"/>
          <p:nvPr/>
        </p:nvPicPr>
        <p:blipFill rotWithShape="1">
          <a:blip r:embed="rId3">
            <a:alphaModFix/>
          </a:blip>
          <a:srcRect/>
          <a:stretch/>
        </p:blipFill>
        <p:spPr>
          <a:xfrm>
            <a:off x="0" y="-684345"/>
            <a:ext cx="9169263" cy="61128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4" descr="http://blog.monty.de/wp-content/uploads/2009/09/freshness-label.jpg"/>
          <p:cNvPicPr preferRelativeResize="0"/>
          <p:nvPr/>
        </p:nvPicPr>
        <p:blipFill rotWithShape="1">
          <a:blip r:embed="rId3">
            <a:alphaModFix/>
          </a:blip>
          <a:srcRect/>
          <a:stretch/>
        </p:blipFill>
        <p:spPr>
          <a:xfrm>
            <a:off x="0" y="0"/>
            <a:ext cx="9144000" cy="5173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5" descr="http://www.plastech.biz/images/news/1428/Etiketten_OnVu_Fleisch.jpg"/>
          <p:cNvPicPr preferRelativeResize="0"/>
          <p:nvPr/>
        </p:nvPicPr>
        <p:blipFill rotWithShape="1">
          <a:blip r:embed="rId3">
            <a:alphaModFix/>
          </a:blip>
          <a:srcRect/>
          <a:stretch/>
        </p:blipFill>
        <p:spPr>
          <a:xfrm>
            <a:off x="-180528" y="-524594"/>
            <a:ext cx="9467378" cy="6150268"/>
          </a:xfrm>
          <a:prstGeom prst="rect">
            <a:avLst/>
          </a:prstGeom>
          <a:noFill/>
          <a:ln>
            <a:noFill/>
          </a:ln>
        </p:spPr>
      </p:pic>
      <p:pic>
        <p:nvPicPr>
          <p:cNvPr id="196" name="Google Shape;196;p15" descr="http://www.onvu.de/wp-content/uploads/2013/06/indicator_color_change1.png"/>
          <p:cNvPicPr preferRelativeResize="0"/>
          <p:nvPr/>
        </p:nvPicPr>
        <p:blipFill rotWithShape="1">
          <a:blip r:embed="rId4">
            <a:alphaModFix/>
          </a:blip>
          <a:srcRect/>
          <a:stretch/>
        </p:blipFill>
        <p:spPr>
          <a:xfrm>
            <a:off x="395536" y="195486"/>
            <a:ext cx="2914650" cy="13144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6" descr="http://www.packagingdigest.com/sites/default/files/styles/featured_image_750x422/public/ToPost-FullSizeRender-2.jpg?itok=-wdE_3B4"/>
          <p:cNvPicPr preferRelativeResize="0"/>
          <p:nvPr/>
        </p:nvPicPr>
        <p:blipFill rotWithShape="1">
          <a:blip r:embed="rId3">
            <a:alphaModFix/>
          </a:blip>
          <a:srcRect l="10080" r="11297"/>
          <a:stretch/>
        </p:blipFill>
        <p:spPr>
          <a:xfrm>
            <a:off x="1403648" y="339502"/>
            <a:ext cx="6238359" cy="44644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7" descr="http://secondblooming.typepad.com/.a/6a01156faec925970c0134881f62e2970c-800wi"/>
          <p:cNvPicPr preferRelativeResize="0"/>
          <p:nvPr/>
        </p:nvPicPr>
        <p:blipFill rotWithShape="1">
          <a:blip r:embed="rId3">
            <a:alphaModFix/>
          </a:blip>
          <a:srcRect/>
          <a:stretch/>
        </p:blipFill>
        <p:spPr>
          <a:xfrm>
            <a:off x="827584" y="627534"/>
            <a:ext cx="2914650" cy="3810000"/>
          </a:xfrm>
          <a:prstGeom prst="rect">
            <a:avLst/>
          </a:prstGeom>
          <a:noFill/>
          <a:ln>
            <a:noFill/>
          </a:ln>
        </p:spPr>
      </p:pic>
      <p:pic>
        <p:nvPicPr>
          <p:cNvPr id="209" name="Google Shape;209;p17" descr="http://www.case-badges.com/images/destructible-custom-tamper-proof-labels-before-after.jpg"/>
          <p:cNvPicPr preferRelativeResize="0"/>
          <p:nvPr/>
        </p:nvPicPr>
        <p:blipFill rotWithShape="1">
          <a:blip r:embed="rId4">
            <a:alphaModFix/>
          </a:blip>
          <a:srcRect/>
          <a:stretch/>
        </p:blipFill>
        <p:spPr>
          <a:xfrm>
            <a:off x="4716016" y="1414009"/>
            <a:ext cx="3456384" cy="22370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8" descr="https://s-media-cache-ak0.pinimg.com/564x/a7/de/0b/a7de0bd7bdbed2564f739cd4fa414084.jpg"/>
          <p:cNvPicPr preferRelativeResize="0"/>
          <p:nvPr/>
        </p:nvPicPr>
        <p:blipFill rotWithShape="1">
          <a:blip r:embed="rId3">
            <a:alphaModFix/>
          </a:blip>
          <a:srcRect/>
          <a:stretch/>
        </p:blipFill>
        <p:spPr>
          <a:xfrm>
            <a:off x="1907704" y="1131590"/>
            <a:ext cx="5276850" cy="3371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9" descr="http://i1117.photobucket.com/albums/k600/giapham33/Sua%20bot%20cac%20nuoc/Similac_Go___Gro_4c6cfe7e9ab6f.jpg"/>
          <p:cNvPicPr preferRelativeResize="0"/>
          <p:nvPr/>
        </p:nvPicPr>
        <p:blipFill rotWithShape="1">
          <a:blip r:embed="rId3">
            <a:alphaModFix/>
          </a:blip>
          <a:srcRect/>
          <a:stretch/>
        </p:blipFill>
        <p:spPr>
          <a:xfrm>
            <a:off x="2267743" y="123478"/>
            <a:ext cx="4779231" cy="48965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0" y="1156418"/>
            <a:ext cx="9144000" cy="28306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0" descr="C:\Users\Martina\Pictures\Fotos\11082011 - Japon\0813\IMG_0460.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1" descr="https://www.perfumery.com.au/media/catalog/product/a/d/ad_leaudissey_1.jpg"/>
          <p:cNvPicPr preferRelativeResize="0"/>
          <p:nvPr/>
        </p:nvPicPr>
        <p:blipFill rotWithShape="1">
          <a:blip r:embed="rId3">
            <a:alphaModFix/>
          </a:blip>
          <a:srcRect/>
          <a:stretch/>
        </p:blipFill>
        <p:spPr>
          <a:xfrm>
            <a:off x="-36512" y="0"/>
            <a:ext cx="5127407" cy="5127407"/>
          </a:xfrm>
          <a:prstGeom prst="rect">
            <a:avLst/>
          </a:prstGeom>
          <a:noFill/>
          <a:ln>
            <a:noFill/>
          </a:ln>
        </p:spPr>
      </p:pic>
      <p:pic>
        <p:nvPicPr>
          <p:cNvPr id="233" name="Google Shape;233;p21"/>
          <p:cNvPicPr preferRelativeResize="0"/>
          <p:nvPr/>
        </p:nvPicPr>
        <p:blipFill rotWithShape="1">
          <a:blip r:embed="rId4">
            <a:alphaModFix/>
          </a:blip>
          <a:srcRect l="39691" r="10596"/>
          <a:stretch/>
        </p:blipFill>
        <p:spPr>
          <a:xfrm>
            <a:off x="5508104" y="915566"/>
            <a:ext cx="1993751" cy="45585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2" descr="https://www.lider.cl/dys/productImages/g/2164823ga.jpg"/>
          <p:cNvPicPr preferRelativeResize="0"/>
          <p:nvPr/>
        </p:nvPicPr>
        <p:blipFill rotWithShape="1">
          <a:blip r:embed="rId3">
            <a:alphaModFix/>
          </a:blip>
          <a:srcRect l="21096" r="26790"/>
          <a:stretch/>
        </p:blipFill>
        <p:spPr>
          <a:xfrm>
            <a:off x="4702628" y="195486"/>
            <a:ext cx="2481943" cy="4762500"/>
          </a:xfrm>
          <a:prstGeom prst="rect">
            <a:avLst/>
          </a:prstGeom>
          <a:noFill/>
          <a:ln>
            <a:noFill/>
          </a:ln>
        </p:spPr>
      </p:pic>
      <p:pic>
        <p:nvPicPr>
          <p:cNvPr id="240" name="Google Shape;240;p22" descr="http://aromatessen.com/limpiezaprofesional/wp-content/uploads/2016/08/cif-vidrios-doypack.jpg"/>
          <p:cNvPicPr preferRelativeResize="0"/>
          <p:nvPr/>
        </p:nvPicPr>
        <p:blipFill rotWithShape="1">
          <a:blip r:embed="rId4">
            <a:alphaModFix/>
          </a:blip>
          <a:srcRect l="20044" t="4789" r="23147"/>
          <a:stretch/>
        </p:blipFill>
        <p:spPr>
          <a:xfrm>
            <a:off x="1403648" y="195486"/>
            <a:ext cx="2952328" cy="49480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1461998ee8a_0_111"/>
          <p:cNvPicPr preferRelativeResize="0"/>
          <p:nvPr/>
        </p:nvPicPr>
        <p:blipFill>
          <a:blip r:embed="rId3">
            <a:alphaModFix/>
          </a:blip>
          <a:stretch>
            <a:fillRect/>
          </a:stretch>
        </p:blipFill>
        <p:spPr>
          <a:xfrm>
            <a:off x="1407925" y="152400"/>
            <a:ext cx="6606438"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3" descr="http://www.liquibox.com/wp-content/uploads/2014/09/comparison-1030x600.png"/>
          <p:cNvPicPr preferRelativeResize="0"/>
          <p:nvPr/>
        </p:nvPicPr>
        <p:blipFill rotWithShape="1">
          <a:blip r:embed="rId3">
            <a:alphaModFix/>
          </a:blip>
          <a:srcRect/>
          <a:stretch/>
        </p:blipFill>
        <p:spPr>
          <a:xfrm>
            <a:off x="0" y="-162563"/>
            <a:ext cx="9144000" cy="5326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4" descr="https://sc01.alicdn.com/kf/HTB1FLLqJFXXXXaFXFXXq6xXFXXXf/200394530/HTB1FLLqJFXXXXaFXFXXq6xXFXXXf.jpg"/>
          <p:cNvPicPr preferRelativeResize="0"/>
          <p:nvPr/>
        </p:nvPicPr>
        <p:blipFill rotWithShape="1">
          <a:blip r:embed="rId3">
            <a:alphaModFix/>
          </a:blip>
          <a:srcRect l="22149" t="7188" r="3513" b="10981"/>
          <a:stretch/>
        </p:blipFill>
        <p:spPr>
          <a:xfrm>
            <a:off x="539552" y="-11777"/>
            <a:ext cx="4680520" cy="5152350"/>
          </a:xfrm>
          <a:prstGeom prst="rect">
            <a:avLst/>
          </a:prstGeom>
          <a:noFill/>
          <a:ln>
            <a:noFill/>
          </a:ln>
        </p:spPr>
      </p:pic>
      <p:pic>
        <p:nvPicPr>
          <p:cNvPr id="259" name="Google Shape;259;p24" descr="https://sc01.alicdn.com/kf/HTB1jevLMpXXXXcUXVXXq6xXFXXXy/Mini-Sachet-Heat-Seal-Laminated-Foil-Meet.jpg_350x350.jpg"/>
          <p:cNvPicPr preferRelativeResize="0"/>
          <p:nvPr/>
        </p:nvPicPr>
        <p:blipFill rotWithShape="1">
          <a:blip r:embed="rId4">
            <a:alphaModFix/>
          </a:blip>
          <a:srcRect/>
          <a:stretch/>
        </p:blipFill>
        <p:spPr>
          <a:xfrm>
            <a:off x="5292080" y="627534"/>
            <a:ext cx="3333750" cy="3333750"/>
          </a:xfrm>
          <a:prstGeom prst="rect">
            <a:avLst/>
          </a:prstGeom>
          <a:noFill/>
          <a:ln>
            <a:noFill/>
          </a:ln>
        </p:spPr>
      </p:pic>
      <p:sp>
        <p:nvSpPr>
          <p:cNvPr id="260" name="Google Shape;260;p24"/>
          <p:cNvSpPr/>
          <p:nvPr/>
        </p:nvSpPr>
        <p:spPr>
          <a:xfrm>
            <a:off x="5004048" y="483518"/>
            <a:ext cx="1224136" cy="864096"/>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5" descr="Image result for airbags toner"/>
          <p:cNvPicPr preferRelativeResize="0"/>
          <p:nvPr/>
        </p:nvPicPr>
        <p:blipFill rotWithShape="1">
          <a:blip r:embed="rId3">
            <a:alphaModFix/>
          </a:blip>
          <a:srcRect/>
          <a:stretch/>
        </p:blipFill>
        <p:spPr>
          <a:xfrm>
            <a:off x="5148064" y="987574"/>
            <a:ext cx="3692352" cy="3692352"/>
          </a:xfrm>
          <a:prstGeom prst="rect">
            <a:avLst/>
          </a:prstGeom>
          <a:noFill/>
          <a:ln>
            <a:noFill/>
          </a:ln>
        </p:spPr>
      </p:pic>
      <p:pic>
        <p:nvPicPr>
          <p:cNvPr id="267" name="Google Shape;267;p25" descr="Image result for toner laserjet"/>
          <p:cNvPicPr preferRelativeResize="0"/>
          <p:nvPr/>
        </p:nvPicPr>
        <p:blipFill rotWithShape="1">
          <a:blip r:embed="rId4">
            <a:alphaModFix/>
          </a:blip>
          <a:srcRect b="21079"/>
          <a:stretch/>
        </p:blipFill>
        <p:spPr>
          <a:xfrm>
            <a:off x="0" y="195486"/>
            <a:ext cx="5112568" cy="46621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6" descr="https://s-media-cache-ak0.pinimg.com/736x/72/f7/4c/72f74c712f1d7e8a7ce1b01d07f054d9.jpg">
            <a:hlinkClick r:id="rId3"/>
          </p:cNvPr>
          <p:cNvPicPr preferRelativeResize="0"/>
          <p:nvPr/>
        </p:nvPicPr>
        <p:blipFill>
          <a:blip r:embed="rId4">
            <a:alphaModFix/>
          </a:blip>
          <a:stretch>
            <a:fillRect/>
          </a:stretch>
        </p:blipFill>
        <p:spPr>
          <a:xfrm>
            <a:off x="2863778" y="34756"/>
            <a:ext cx="3389556" cy="5084334"/>
          </a:xfrm>
          <a:prstGeom prst="rect">
            <a:avLst/>
          </a:prstGeom>
          <a:noFill/>
          <a:ln>
            <a:noFill/>
          </a:ln>
        </p:spPr>
      </p:pic>
      <p:sp>
        <p:nvSpPr>
          <p:cNvPr id="274" name="Google Shape;274;p26">
            <a:hlinkClick r:id="rId3"/>
          </p:cNvPr>
          <p:cNvSpPr txBox="1"/>
          <p:nvPr/>
        </p:nvSpPr>
        <p:spPr>
          <a:xfrm>
            <a:off x="4211960" y="4659982"/>
            <a:ext cx="48245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AR" sz="1200" b="0" i="0" u="none" strike="noStrike" cap="none">
                <a:solidFill>
                  <a:srgbClr val="7F7F7F"/>
                </a:solidFill>
                <a:latin typeface="Arial"/>
                <a:ea typeface="Arial"/>
                <a:cs typeface="Arial"/>
                <a:sym typeface="Arial"/>
              </a:rPr>
              <a:t>https://www.youtube.com/watch?v=AZmO3Pw6ka8</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7" descr="https://i.ytimg.com/vi/OqzgyaLI89c/maxresdefault.jpg">
            <a:hlinkClick r:id="rId3"/>
          </p:cNvPr>
          <p:cNvPicPr preferRelativeResize="0"/>
          <p:nvPr/>
        </p:nvPicPr>
        <p:blipFill rotWithShape="1">
          <a:blip r:embed="rId4">
            <a:alphaModFix/>
          </a:blip>
          <a:srcRect/>
          <a:stretch/>
        </p:blipFill>
        <p:spPr>
          <a:xfrm>
            <a:off x="756" y="-84493"/>
            <a:ext cx="9251764" cy="5204118"/>
          </a:xfrm>
          <a:prstGeom prst="rect">
            <a:avLst/>
          </a:prstGeom>
          <a:noFill/>
          <a:ln>
            <a:noFill/>
          </a:ln>
        </p:spPr>
      </p:pic>
      <p:grpSp>
        <p:nvGrpSpPr>
          <p:cNvPr id="280" name="Google Shape;280;p27"/>
          <p:cNvGrpSpPr/>
          <p:nvPr/>
        </p:nvGrpSpPr>
        <p:grpSpPr>
          <a:xfrm>
            <a:off x="1547664" y="123478"/>
            <a:ext cx="1281134" cy="1152128"/>
            <a:chOff x="2039845" y="123478"/>
            <a:chExt cx="1281134" cy="1152128"/>
          </a:xfrm>
        </p:grpSpPr>
        <p:sp>
          <p:nvSpPr>
            <p:cNvPr id="281" name="Google Shape;281;p27"/>
            <p:cNvSpPr/>
            <p:nvPr/>
          </p:nvSpPr>
          <p:spPr>
            <a:xfrm>
              <a:off x="2051720" y="123478"/>
              <a:ext cx="1224136" cy="1152128"/>
            </a:xfrm>
            <a:prstGeom prst="teardrop">
              <a:avLst>
                <a:gd name="adj" fmla="val 100000"/>
              </a:avLst>
            </a:prstGeom>
            <a:solidFill>
              <a:srgbClr val="92D050"/>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Calibri"/>
                <a:ea typeface="Calibri"/>
                <a:cs typeface="Calibri"/>
                <a:sym typeface="Calibri"/>
              </a:endParaRPr>
            </a:p>
          </p:txBody>
        </p:sp>
        <p:sp>
          <p:nvSpPr>
            <p:cNvPr id="282" name="Google Shape;282;p27"/>
            <p:cNvSpPr/>
            <p:nvPr/>
          </p:nvSpPr>
          <p:spPr>
            <a:xfrm>
              <a:off x="2039845" y="228585"/>
              <a:ext cx="128113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800" b="1" i="0" u="none" strike="noStrike" cap="none">
                  <a:solidFill>
                    <a:schemeClr val="lt1"/>
                  </a:solidFill>
                  <a:latin typeface="Arial"/>
                  <a:ea typeface="Arial"/>
                  <a:cs typeface="Arial"/>
                  <a:sym typeface="Arial"/>
                </a:rPr>
                <a:t>30% </a:t>
              </a:r>
              <a:endParaRPr/>
            </a:p>
            <a:p>
              <a:pPr marL="0" marR="0" lvl="0" indent="0" algn="ctr" rtl="0">
                <a:spcBef>
                  <a:spcPts val="0"/>
                </a:spcBef>
                <a:spcAft>
                  <a:spcPts val="0"/>
                </a:spcAft>
                <a:buNone/>
              </a:pPr>
              <a:r>
                <a:rPr lang="es-AR" sz="1600" b="0" i="0" u="none" strike="noStrike" cap="none">
                  <a:solidFill>
                    <a:schemeClr val="lt1"/>
                  </a:solidFill>
                  <a:latin typeface="Arial"/>
                  <a:ea typeface="Arial"/>
                  <a:cs typeface="Arial"/>
                  <a:sym typeface="Arial"/>
                </a:rPr>
                <a:t>MENOS</a:t>
              </a:r>
              <a:endParaRPr/>
            </a:p>
            <a:p>
              <a:pPr marL="0" marR="0" lvl="0" indent="0" algn="ctr" rtl="0">
                <a:spcBef>
                  <a:spcPts val="0"/>
                </a:spcBef>
                <a:spcAft>
                  <a:spcPts val="0"/>
                </a:spcAft>
                <a:buNone/>
              </a:pPr>
              <a:r>
                <a:rPr lang="es-AR" sz="1400" b="1" i="0" u="none" strike="noStrike" cap="none">
                  <a:solidFill>
                    <a:schemeClr val="lt1"/>
                  </a:solidFill>
                  <a:latin typeface="Arial"/>
                  <a:ea typeface="Arial"/>
                  <a:cs typeface="Arial"/>
                  <a:sym typeface="Arial"/>
                </a:rPr>
                <a:t>ALUMINIO</a:t>
              </a:r>
              <a:endParaRPr sz="1400" b="1" i="0" u="none" strike="noStrike" cap="none">
                <a:solidFill>
                  <a:schemeClr val="lt1"/>
                </a:solidFill>
                <a:latin typeface="Arial"/>
                <a:ea typeface="Arial"/>
                <a:cs typeface="Arial"/>
                <a:sym typeface="Arial"/>
              </a:endParaRPr>
            </a:p>
          </p:txBody>
        </p:sp>
      </p:grpSp>
      <p:grpSp>
        <p:nvGrpSpPr>
          <p:cNvPr id="283" name="Google Shape;283;p27"/>
          <p:cNvGrpSpPr/>
          <p:nvPr/>
        </p:nvGrpSpPr>
        <p:grpSpPr>
          <a:xfrm>
            <a:off x="3866930" y="124177"/>
            <a:ext cx="1281134" cy="1152128"/>
            <a:chOff x="2192245" y="275878"/>
            <a:chExt cx="1281134" cy="1152128"/>
          </a:xfrm>
        </p:grpSpPr>
        <p:sp>
          <p:nvSpPr>
            <p:cNvPr id="284" name="Google Shape;284;p27"/>
            <p:cNvSpPr/>
            <p:nvPr/>
          </p:nvSpPr>
          <p:spPr>
            <a:xfrm>
              <a:off x="2204120" y="275878"/>
              <a:ext cx="1224136" cy="1152128"/>
            </a:xfrm>
            <a:prstGeom prst="teardrop">
              <a:avLst>
                <a:gd name="adj" fmla="val 100000"/>
              </a:avLst>
            </a:prstGeom>
            <a:solidFill>
              <a:srgbClr val="92D050"/>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Calibri"/>
                <a:ea typeface="Calibri"/>
                <a:cs typeface="Calibri"/>
                <a:sym typeface="Calibri"/>
              </a:endParaRPr>
            </a:p>
          </p:txBody>
        </p:sp>
        <p:sp>
          <p:nvSpPr>
            <p:cNvPr id="285" name="Google Shape;285;p27"/>
            <p:cNvSpPr/>
            <p:nvPr/>
          </p:nvSpPr>
          <p:spPr>
            <a:xfrm>
              <a:off x="2192245" y="380985"/>
              <a:ext cx="128113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800" b="1" i="0" u="none" strike="noStrike" cap="none">
                  <a:solidFill>
                    <a:schemeClr val="lt1"/>
                  </a:solidFill>
                  <a:latin typeface="Arial"/>
                  <a:ea typeface="Arial"/>
                  <a:cs typeface="Arial"/>
                  <a:sym typeface="Arial"/>
                </a:rPr>
                <a:t>50% </a:t>
              </a:r>
              <a:endParaRPr/>
            </a:p>
            <a:p>
              <a:pPr marL="0" marR="0" lvl="0" indent="0" algn="ctr" rtl="0">
                <a:spcBef>
                  <a:spcPts val="0"/>
                </a:spcBef>
                <a:spcAft>
                  <a:spcPts val="0"/>
                </a:spcAft>
                <a:buNone/>
              </a:pPr>
              <a:r>
                <a:rPr lang="es-AR" sz="1600" b="0" i="0" u="none" strike="noStrike" cap="none">
                  <a:solidFill>
                    <a:schemeClr val="lt1"/>
                  </a:solidFill>
                  <a:latin typeface="Arial"/>
                  <a:ea typeface="Arial"/>
                  <a:cs typeface="Arial"/>
                  <a:sym typeface="Arial"/>
                </a:rPr>
                <a:t>MENOS</a:t>
              </a:r>
              <a:endParaRPr/>
            </a:p>
            <a:p>
              <a:pPr marL="0" marR="0" lvl="0" indent="0" algn="ctr" rtl="0">
                <a:spcBef>
                  <a:spcPts val="0"/>
                </a:spcBef>
                <a:spcAft>
                  <a:spcPts val="0"/>
                </a:spcAft>
                <a:buNone/>
              </a:pPr>
              <a:r>
                <a:rPr lang="es-AR" sz="1400" b="1" i="0" u="none" strike="noStrike" cap="none">
                  <a:solidFill>
                    <a:schemeClr val="lt1"/>
                  </a:solidFill>
                  <a:latin typeface="Arial"/>
                  <a:ea typeface="Arial"/>
                  <a:cs typeface="Arial"/>
                  <a:sym typeface="Arial"/>
                </a:rPr>
                <a:t>GAS</a:t>
              </a:r>
              <a:endParaRPr sz="1400" b="1" i="0" u="none" strike="noStrike" cap="none">
                <a:solidFill>
                  <a:schemeClr val="lt1"/>
                </a:solidFill>
                <a:latin typeface="Arial"/>
                <a:ea typeface="Arial"/>
                <a:cs typeface="Arial"/>
                <a:sym typeface="Arial"/>
              </a:endParaRPr>
            </a:p>
          </p:txBody>
        </p:sp>
      </p:grpSp>
      <p:grpSp>
        <p:nvGrpSpPr>
          <p:cNvPr id="286" name="Google Shape;286;p27"/>
          <p:cNvGrpSpPr/>
          <p:nvPr/>
        </p:nvGrpSpPr>
        <p:grpSpPr>
          <a:xfrm>
            <a:off x="6099178" y="144023"/>
            <a:ext cx="1425150" cy="1152128"/>
            <a:chOff x="2120237" y="275878"/>
            <a:chExt cx="1425150" cy="1152128"/>
          </a:xfrm>
        </p:grpSpPr>
        <p:sp>
          <p:nvSpPr>
            <p:cNvPr id="287" name="Google Shape;287;p27"/>
            <p:cNvSpPr/>
            <p:nvPr/>
          </p:nvSpPr>
          <p:spPr>
            <a:xfrm>
              <a:off x="2204120" y="275878"/>
              <a:ext cx="1224136" cy="1152128"/>
            </a:xfrm>
            <a:prstGeom prst="teardrop">
              <a:avLst>
                <a:gd name="adj" fmla="val 100000"/>
              </a:avLst>
            </a:prstGeom>
            <a:solidFill>
              <a:srgbClr val="92D050"/>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Calibri"/>
                <a:ea typeface="Calibri"/>
                <a:cs typeface="Calibri"/>
                <a:sym typeface="Calibri"/>
              </a:endParaRPr>
            </a:p>
          </p:txBody>
        </p:sp>
        <p:sp>
          <p:nvSpPr>
            <p:cNvPr id="288" name="Google Shape;288;p27"/>
            <p:cNvSpPr/>
            <p:nvPr/>
          </p:nvSpPr>
          <p:spPr>
            <a:xfrm>
              <a:off x="2120237" y="380985"/>
              <a:ext cx="1425150" cy="9156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800" b="1" i="0" u="none" strike="noStrike" cap="none">
                  <a:solidFill>
                    <a:schemeClr val="lt1"/>
                  </a:solidFill>
                  <a:latin typeface="Arial"/>
                  <a:ea typeface="Arial"/>
                  <a:cs typeface="Arial"/>
                  <a:sym typeface="Arial"/>
                </a:rPr>
                <a:t>30% </a:t>
              </a:r>
              <a:endParaRPr/>
            </a:p>
            <a:p>
              <a:pPr marL="0" marR="0" lvl="0" indent="0" algn="ctr" rtl="0">
                <a:spcBef>
                  <a:spcPts val="0"/>
                </a:spcBef>
                <a:spcAft>
                  <a:spcPts val="0"/>
                </a:spcAft>
                <a:buNone/>
              </a:pPr>
              <a:r>
                <a:rPr lang="es-AR" sz="1100" b="0" i="0" u="none" strike="noStrike" cap="none">
                  <a:solidFill>
                    <a:schemeClr val="lt1"/>
                  </a:solidFill>
                  <a:latin typeface="Arial"/>
                  <a:ea typeface="Arial"/>
                  <a:cs typeface="Arial"/>
                  <a:sym typeface="Arial"/>
                </a:rPr>
                <a:t>MENOS </a:t>
              </a:r>
              <a:endParaRPr/>
            </a:p>
            <a:p>
              <a:pPr marL="0" marR="0" lvl="0" indent="0" algn="ctr" rtl="0">
                <a:spcBef>
                  <a:spcPts val="0"/>
                </a:spcBef>
                <a:spcAft>
                  <a:spcPts val="0"/>
                </a:spcAft>
                <a:buNone/>
              </a:pPr>
              <a:r>
                <a:rPr lang="es-AR" sz="1050" b="1" i="0" u="none" strike="noStrike" cap="none">
                  <a:solidFill>
                    <a:schemeClr val="lt1"/>
                  </a:solidFill>
                  <a:latin typeface="Arial"/>
                  <a:ea typeface="Arial"/>
                  <a:cs typeface="Arial"/>
                  <a:sym typeface="Arial"/>
                </a:rPr>
                <a:t>IMPACTO </a:t>
              </a:r>
              <a:r>
                <a:rPr lang="es-AR" sz="1300" b="1" i="0" u="none" strike="noStrike" cap="none">
                  <a:solidFill>
                    <a:schemeClr val="lt1"/>
                  </a:solidFill>
                  <a:latin typeface="Arial"/>
                  <a:ea typeface="Arial"/>
                  <a:cs typeface="Arial"/>
                  <a:sym typeface="Arial"/>
                </a:rPr>
                <a:t>AMBIENTAL</a:t>
              </a:r>
              <a:endParaRPr sz="1300" b="1" i="0" u="none" strike="noStrike" cap="none">
                <a:solidFill>
                  <a:schemeClr val="lt1"/>
                </a:solidFill>
                <a:latin typeface="Arial"/>
                <a:ea typeface="Arial"/>
                <a:cs typeface="Arial"/>
                <a:sym typeface="Arial"/>
              </a:endParaRPr>
            </a:p>
          </p:txBody>
        </p:sp>
      </p:grpSp>
      <p:sp>
        <p:nvSpPr>
          <p:cNvPr id="289" name="Google Shape;289;p27">
            <a:hlinkClick r:id="rId3"/>
          </p:cNvPr>
          <p:cNvSpPr txBox="1"/>
          <p:nvPr/>
        </p:nvSpPr>
        <p:spPr>
          <a:xfrm>
            <a:off x="4211960" y="4659982"/>
            <a:ext cx="48245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AR" sz="1200" b="0" i="0" u="none" strike="noStrike" cap="none">
                <a:solidFill>
                  <a:srgbClr val="7F7F7F"/>
                </a:solidFill>
                <a:latin typeface="Arial"/>
                <a:ea typeface="Arial"/>
                <a:cs typeface="Arial"/>
                <a:sym typeface="Arial"/>
              </a:rPr>
              <a:t>https://www.youtube.com/watch?v=gjIT7sCLhhk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8" descr="http://www.fhshh.com/upload/3/f3/3f33fb683b6ffea1.jpg"/>
          <p:cNvPicPr preferRelativeResize="0"/>
          <p:nvPr/>
        </p:nvPicPr>
        <p:blipFill rotWithShape="1">
          <a:blip r:embed="rId3">
            <a:alphaModFix/>
          </a:blip>
          <a:srcRect/>
          <a:stretch/>
        </p:blipFill>
        <p:spPr>
          <a:xfrm>
            <a:off x="-30556" y="-469713"/>
            <a:ext cx="9174555" cy="5633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3"/>
          <p:cNvPicPr preferRelativeResize="0"/>
          <p:nvPr/>
        </p:nvPicPr>
        <p:blipFill rotWithShape="1">
          <a:blip r:embed="rId3">
            <a:alphaModFix/>
          </a:blip>
          <a:srcRect/>
          <a:stretch/>
        </p:blipFill>
        <p:spPr>
          <a:xfrm>
            <a:off x="1832908" y="-20538"/>
            <a:ext cx="5403388" cy="1672889"/>
          </a:xfrm>
          <a:prstGeom prst="rect">
            <a:avLst/>
          </a:prstGeom>
          <a:noFill/>
          <a:ln>
            <a:noFill/>
          </a:ln>
        </p:spPr>
      </p:pic>
      <p:pic>
        <p:nvPicPr>
          <p:cNvPr id="100" name="Google Shape;100;p3"/>
          <p:cNvPicPr preferRelativeResize="0"/>
          <p:nvPr/>
        </p:nvPicPr>
        <p:blipFill rotWithShape="1">
          <a:blip r:embed="rId4">
            <a:alphaModFix/>
          </a:blip>
          <a:srcRect/>
          <a:stretch/>
        </p:blipFill>
        <p:spPr>
          <a:xfrm>
            <a:off x="1832908" y="694122"/>
            <a:ext cx="5403388" cy="1672889"/>
          </a:xfrm>
          <a:prstGeom prst="rect">
            <a:avLst/>
          </a:prstGeom>
          <a:noFill/>
          <a:ln>
            <a:noFill/>
          </a:ln>
        </p:spPr>
      </p:pic>
      <p:pic>
        <p:nvPicPr>
          <p:cNvPr id="101" name="Google Shape;101;p3"/>
          <p:cNvPicPr preferRelativeResize="0"/>
          <p:nvPr/>
        </p:nvPicPr>
        <p:blipFill rotWithShape="1">
          <a:blip r:embed="rId5">
            <a:alphaModFix/>
          </a:blip>
          <a:srcRect/>
          <a:stretch/>
        </p:blipFill>
        <p:spPr>
          <a:xfrm>
            <a:off x="1832908" y="1388244"/>
            <a:ext cx="5403388" cy="1672889"/>
          </a:xfrm>
          <a:prstGeom prst="rect">
            <a:avLst/>
          </a:prstGeom>
          <a:noFill/>
          <a:ln>
            <a:noFill/>
          </a:ln>
        </p:spPr>
      </p:pic>
      <p:pic>
        <p:nvPicPr>
          <p:cNvPr id="102" name="Google Shape;102;p3"/>
          <p:cNvPicPr preferRelativeResize="0"/>
          <p:nvPr/>
        </p:nvPicPr>
        <p:blipFill rotWithShape="1">
          <a:blip r:embed="rId6">
            <a:alphaModFix/>
          </a:blip>
          <a:srcRect/>
          <a:stretch/>
        </p:blipFill>
        <p:spPr>
          <a:xfrm>
            <a:off x="1832908" y="2082366"/>
            <a:ext cx="5403388" cy="1672889"/>
          </a:xfrm>
          <a:prstGeom prst="rect">
            <a:avLst/>
          </a:prstGeom>
          <a:noFill/>
          <a:ln>
            <a:noFill/>
          </a:ln>
        </p:spPr>
      </p:pic>
      <p:pic>
        <p:nvPicPr>
          <p:cNvPr id="103" name="Google Shape;103;p3"/>
          <p:cNvPicPr preferRelativeResize="0"/>
          <p:nvPr/>
        </p:nvPicPr>
        <p:blipFill rotWithShape="1">
          <a:blip r:embed="rId7">
            <a:alphaModFix/>
          </a:blip>
          <a:srcRect/>
          <a:stretch/>
        </p:blipFill>
        <p:spPr>
          <a:xfrm>
            <a:off x="1832908" y="2776488"/>
            <a:ext cx="5403388" cy="1672889"/>
          </a:xfrm>
          <a:prstGeom prst="rect">
            <a:avLst/>
          </a:prstGeom>
          <a:noFill/>
          <a:ln>
            <a:noFill/>
          </a:ln>
        </p:spPr>
      </p:pic>
      <p:pic>
        <p:nvPicPr>
          <p:cNvPr id="104" name="Google Shape;104;p3"/>
          <p:cNvPicPr preferRelativeResize="0"/>
          <p:nvPr/>
        </p:nvPicPr>
        <p:blipFill rotWithShape="1">
          <a:blip r:embed="rId8">
            <a:alphaModFix/>
          </a:blip>
          <a:srcRect/>
          <a:stretch/>
        </p:blipFill>
        <p:spPr>
          <a:xfrm>
            <a:off x="1832908" y="3470611"/>
            <a:ext cx="5403388" cy="167288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9" descr="http://biggeststuff.com/wp-content/uploads/2014/03/best-selling-beer-heineken.jpg">
            <a:hlinkClick r:id="rId3"/>
          </p:cNvPr>
          <p:cNvPicPr preferRelativeResize="0"/>
          <p:nvPr/>
        </p:nvPicPr>
        <p:blipFill rotWithShape="1">
          <a:blip r:embed="rId4">
            <a:alphaModFix/>
          </a:blip>
          <a:srcRect/>
          <a:stretch/>
        </p:blipFill>
        <p:spPr>
          <a:xfrm>
            <a:off x="-108520" y="-501709"/>
            <a:ext cx="9252520" cy="5645210"/>
          </a:xfrm>
          <a:prstGeom prst="rect">
            <a:avLst/>
          </a:prstGeom>
          <a:noFill/>
          <a:ln>
            <a:noFill/>
          </a:ln>
        </p:spPr>
      </p:pic>
      <p:sp>
        <p:nvSpPr>
          <p:cNvPr id="302" name="Google Shape;302;p29">
            <a:hlinkClick r:id="rId3"/>
          </p:cNvPr>
          <p:cNvSpPr txBox="1"/>
          <p:nvPr/>
        </p:nvSpPr>
        <p:spPr>
          <a:xfrm>
            <a:off x="4211960" y="4659982"/>
            <a:ext cx="48245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AR" sz="1200" b="0" i="0" u="none" strike="noStrike" cap="none">
                <a:solidFill>
                  <a:schemeClr val="dk1"/>
                </a:solidFill>
                <a:latin typeface="Arial"/>
                <a:ea typeface="Arial"/>
                <a:cs typeface="Arial"/>
                <a:sym typeface="Arial"/>
              </a:rPr>
              <a:t>https://www.youtube.com/watch?v=WWUmfu-HQp4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Shape 307"/>
        <p:cNvGrpSpPr/>
        <p:nvPr/>
      </p:nvGrpSpPr>
      <p:grpSpPr>
        <a:xfrm>
          <a:off x="0" y="0"/>
          <a:ext cx="0" cy="0"/>
          <a:chOff x="0" y="0"/>
          <a:chExt cx="0" cy="0"/>
        </a:xfrm>
      </p:grpSpPr>
      <p:sp>
        <p:nvSpPr>
          <p:cNvPr id="308" name="Google Shape;308;p30"/>
          <p:cNvSpPr txBox="1"/>
          <p:nvPr/>
        </p:nvSpPr>
        <p:spPr>
          <a:xfrm>
            <a:off x="-468560" y="1491630"/>
            <a:ext cx="9937104"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1500" b="1" i="0" u="none" strike="noStrike" cap="none">
                <a:solidFill>
                  <a:schemeClr val="lt1"/>
                </a:solidFill>
                <a:latin typeface="Arial"/>
                <a:ea typeface="Arial"/>
                <a:cs typeface="Arial"/>
                <a:sym typeface="Arial"/>
              </a:rPr>
              <a:t>GRACIAS</a:t>
            </a:r>
            <a:endParaRPr sz="11500" b="1" i="0" u="none" strike="noStrike" cap="none">
              <a:solidFill>
                <a:schemeClr val="lt1"/>
              </a:solidFill>
              <a:latin typeface="Arial"/>
              <a:ea typeface="Arial"/>
              <a:cs typeface="Arial"/>
              <a:sym typeface="Arial"/>
            </a:endParaRPr>
          </a:p>
        </p:txBody>
      </p:sp>
      <p:sp>
        <p:nvSpPr>
          <p:cNvPr id="309" name="Google Shape;309;p30"/>
          <p:cNvSpPr txBox="1"/>
          <p:nvPr/>
        </p:nvSpPr>
        <p:spPr>
          <a:xfrm>
            <a:off x="1763688" y="3357555"/>
            <a:ext cx="6201072" cy="948721"/>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s-AR" sz="2000" b="0" i="0" u="none" strike="noStrike" cap="none">
                <a:solidFill>
                  <a:schemeClr val="lt1"/>
                </a:solidFill>
                <a:latin typeface="Arial"/>
                <a:ea typeface="Arial"/>
                <a:cs typeface="Arial"/>
                <a:sym typeface="Arial"/>
              </a:rPr>
              <a:t>martina.dinezio@fase4.com.ar</a:t>
            </a:r>
            <a:endParaRPr/>
          </a:p>
          <a:p>
            <a:pPr marL="0" marR="0" lvl="0" indent="0" algn="r" rtl="0">
              <a:lnSpc>
                <a:spcPct val="150000"/>
              </a:lnSpc>
              <a:spcBef>
                <a:spcPts val="0"/>
              </a:spcBef>
              <a:spcAft>
                <a:spcPts val="0"/>
              </a:spcAft>
              <a:buNone/>
            </a:pPr>
            <a:r>
              <a:rPr lang="es-AR" sz="2000" b="0" i="0" u="none" strike="noStrike" cap="none">
                <a:solidFill>
                  <a:schemeClr val="lt1"/>
                </a:solidFill>
                <a:latin typeface="Arial"/>
                <a:ea typeface="Arial"/>
                <a:cs typeface="Arial"/>
                <a:sym typeface="Arial"/>
              </a:rPr>
              <a:t>martinadinezio@gmail.com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4" descr="http://media.idownloadblog.com/wp-content/uploads/2016/09/iPhone-7-in-the-Box.png"/>
          <p:cNvPicPr preferRelativeResize="0"/>
          <p:nvPr/>
        </p:nvPicPr>
        <p:blipFill rotWithShape="1">
          <a:blip r:embed="rId3">
            <a:alphaModFix/>
          </a:blip>
          <a:srcRect/>
          <a:stretch/>
        </p:blipFill>
        <p:spPr>
          <a:xfrm>
            <a:off x="48649" y="2100045"/>
            <a:ext cx="9059855" cy="30639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5" descr="http://www.seriouseats.com/images/2016/01/20160115-things-never-to-but-at-supermarket-.jpg"/>
          <p:cNvPicPr preferRelativeResize="0"/>
          <p:nvPr/>
        </p:nvPicPr>
        <p:blipFill rotWithShape="1">
          <a:blip r:embed="rId3">
            <a:alphaModFix/>
          </a:blip>
          <a:srcRect/>
          <a:stretch/>
        </p:blipFill>
        <p:spPr>
          <a:xfrm>
            <a:off x="-36512" y="-308570"/>
            <a:ext cx="9180512" cy="67050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8" descr="http://infokioscos.com.ar/wp-content/uploads22/L%C3%ADnea-Levit%C3%A9.jpg"/>
          <p:cNvPicPr preferRelativeResize="0"/>
          <p:nvPr/>
        </p:nvPicPr>
        <p:blipFill rotWithShape="1">
          <a:blip r:embed="rId3">
            <a:alphaModFix/>
          </a:blip>
          <a:srcRect t="12159"/>
          <a:stretch/>
        </p:blipFill>
        <p:spPr>
          <a:xfrm>
            <a:off x="-61912" y="0"/>
            <a:ext cx="9267825" cy="5162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6" descr="https://s-media-cache-ak0.pinimg.com/originals/dd/d2/9e/ddd29ec5e97852524171d01be642a86d.jpg"/>
          <p:cNvPicPr preferRelativeResize="0"/>
          <p:nvPr/>
        </p:nvPicPr>
        <p:blipFill rotWithShape="1">
          <a:blip r:embed="rId3">
            <a:alphaModFix/>
          </a:blip>
          <a:srcRect/>
          <a:stretch/>
        </p:blipFill>
        <p:spPr>
          <a:xfrm>
            <a:off x="35496" y="51470"/>
            <a:ext cx="7001425" cy="4844550"/>
          </a:xfrm>
          <a:prstGeom prst="rect">
            <a:avLst/>
          </a:prstGeom>
          <a:noFill/>
          <a:ln>
            <a:noFill/>
          </a:ln>
        </p:spPr>
      </p:pic>
      <p:pic>
        <p:nvPicPr>
          <p:cNvPr id="128" name="Google Shape;128;p6" descr="http://image.made-in-china.com/43f34j00yCZtwGLPkKgm/One-Way-Degassing-Valve.jpg"/>
          <p:cNvPicPr preferRelativeResize="0"/>
          <p:nvPr/>
        </p:nvPicPr>
        <p:blipFill rotWithShape="1">
          <a:blip r:embed="rId4">
            <a:alphaModFix/>
          </a:blip>
          <a:srcRect/>
          <a:stretch/>
        </p:blipFill>
        <p:spPr>
          <a:xfrm>
            <a:off x="7054449" y="1600150"/>
            <a:ext cx="2051720" cy="2051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7" descr="http://www.eurovanille.com/images/Saffronthreads.jpg"/>
          <p:cNvPicPr preferRelativeResize="0"/>
          <p:nvPr/>
        </p:nvPicPr>
        <p:blipFill rotWithShape="1">
          <a:blip r:embed="rId3">
            <a:alphaModFix/>
          </a:blip>
          <a:srcRect/>
          <a:stretch/>
        </p:blipFill>
        <p:spPr>
          <a:xfrm>
            <a:off x="-18367" y="771550"/>
            <a:ext cx="6566532" cy="4377688"/>
          </a:xfrm>
          <a:prstGeom prst="rect">
            <a:avLst/>
          </a:prstGeom>
          <a:noFill/>
          <a:ln>
            <a:noFill/>
          </a:ln>
        </p:spPr>
      </p:pic>
      <p:pic>
        <p:nvPicPr>
          <p:cNvPr id="135" name="Google Shape;135;p7" descr="http://www.carmencitashop.com/166-282-thickbox_default/azafr%C3%A1n-molido-1g.jpg"/>
          <p:cNvPicPr preferRelativeResize="0"/>
          <p:nvPr/>
        </p:nvPicPr>
        <p:blipFill rotWithShape="1">
          <a:blip r:embed="rId4">
            <a:alphaModFix/>
          </a:blip>
          <a:srcRect t="3210" b="4323"/>
          <a:stretch/>
        </p:blipFill>
        <p:spPr>
          <a:xfrm>
            <a:off x="5932035" y="83126"/>
            <a:ext cx="3104461" cy="50603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9" descr="http://static.flickr.com/3048/2610778577_5e703bb8de.jpg"/>
          <p:cNvPicPr preferRelativeResize="0"/>
          <p:nvPr/>
        </p:nvPicPr>
        <p:blipFill rotWithShape="1">
          <a:blip r:embed="rId3">
            <a:alphaModFix/>
          </a:blip>
          <a:srcRect/>
          <a:stretch/>
        </p:blipFill>
        <p:spPr>
          <a:xfrm>
            <a:off x="3635896" y="169950"/>
            <a:ext cx="3202177" cy="4866530"/>
          </a:xfrm>
          <a:prstGeom prst="rect">
            <a:avLst/>
          </a:prstGeom>
          <a:noFill/>
          <a:ln>
            <a:noFill/>
          </a:ln>
        </p:spPr>
      </p:pic>
      <p:pic>
        <p:nvPicPr>
          <p:cNvPr id="142" name="Google Shape;142;p9" descr="http://www.muncom.com/bambootuc/agua-mineral-sin-gas-120894-1.jpg"/>
          <p:cNvPicPr preferRelativeResize="0"/>
          <p:nvPr/>
        </p:nvPicPr>
        <p:blipFill rotWithShape="1">
          <a:blip r:embed="rId4">
            <a:alphaModFix/>
          </a:blip>
          <a:srcRect/>
          <a:stretch/>
        </p:blipFill>
        <p:spPr>
          <a:xfrm>
            <a:off x="109072" y="627534"/>
            <a:ext cx="1438592" cy="4194359"/>
          </a:xfrm>
          <a:prstGeom prst="rect">
            <a:avLst/>
          </a:prstGeom>
          <a:noFill/>
          <a:ln>
            <a:noFill/>
          </a:ln>
        </p:spPr>
      </p:pic>
      <p:pic>
        <p:nvPicPr>
          <p:cNvPr id="143" name="Google Shape;143;p9" descr="http://popsop.ru/wp-content/uploads/tap_water_ny_02.jpg"/>
          <p:cNvPicPr preferRelativeResize="0"/>
          <p:nvPr/>
        </p:nvPicPr>
        <p:blipFill rotWithShape="1">
          <a:blip r:embed="rId5">
            <a:alphaModFix/>
          </a:blip>
          <a:srcRect/>
          <a:stretch/>
        </p:blipFill>
        <p:spPr>
          <a:xfrm>
            <a:off x="1797098" y="771550"/>
            <a:ext cx="1982814" cy="3977937"/>
          </a:xfrm>
          <a:prstGeom prst="rect">
            <a:avLst/>
          </a:prstGeom>
          <a:noFill/>
          <a:ln>
            <a:noFill/>
          </a:ln>
        </p:spPr>
      </p:pic>
      <p:pic>
        <p:nvPicPr>
          <p:cNvPr id="144" name="Google Shape;144;p9"/>
          <p:cNvPicPr preferRelativeResize="0"/>
          <p:nvPr/>
        </p:nvPicPr>
        <p:blipFill rotWithShape="1">
          <a:blip r:embed="rId6">
            <a:alphaModFix/>
          </a:blip>
          <a:srcRect/>
          <a:stretch/>
        </p:blipFill>
        <p:spPr>
          <a:xfrm>
            <a:off x="6804248" y="888593"/>
            <a:ext cx="2243877" cy="3483357"/>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On-screen Show (16:9)</PresentationFormat>
  <Paragraphs>110</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OwnerPC</dc:creator>
  <cp:lastModifiedBy>Pablo Groglopo</cp:lastModifiedBy>
  <cp:revision>1</cp:revision>
  <dcterms:created xsi:type="dcterms:W3CDTF">2016-12-04T23:37:35Z</dcterms:created>
  <dcterms:modified xsi:type="dcterms:W3CDTF">2022-08-22T12:48:05Z</dcterms:modified>
</cp:coreProperties>
</file>