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60" r:id="rId4"/>
    <p:sldId id="330" r:id="rId5"/>
    <p:sldId id="332" r:id="rId6"/>
    <p:sldId id="340" r:id="rId7"/>
    <p:sldId id="347" r:id="rId8"/>
    <p:sldId id="346" r:id="rId9"/>
    <p:sldId id="350" r:id="rId10"/>
    <p:sldId id="352" r:id="rId11"/>
    <p:sldId id="353" r:id="rId12"/>
    <p:sldId id="354" r:id="rId13"/>
    <p:sldId id="355" r:id="rId14"/>
    <p:sldId id="356" r:id="rId1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697A"/>
    <a:srgbClr val="33CC33"/>
    <a:srgbClr val="0CD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00" autoAdjust="0"/>
    <p:restoredTop sz="94680" autoAdjust="0"/>
  </p:normalViewPr>
  <p:slideViewPr>
    <p:cSldViewPr>
      <p:cViewPr>
        <p:scale>
          <a:sx n="100" d="100"/>
          <a:sy n="100" d="100"/>
        </p:scale>
        <p:origin x="-139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B6103-6365-43C3-869D-5A73235107DF}" type="datetimeFigureOut">
              <a:rPr lang="es-AR" smtClean="0"/>
              <a:t>16/7/2020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AR" smtClean="0"/>
              <a:t>Inga. Graciela Ladaga</a:t>
            </a: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1A787-C627-4AF8-B049-5E2239F0C1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337753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2F878-C0A3-4E98-9846-F7731612121E}" type="datetimeFigureOut">
              <a:rPr lang="es-AR" smtClean="0"/>
              <a:t>16/7/2020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AR" smtClean="0"/>
              <a:t>Inga. Graciela Ladaga</a:t>
            </a: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CB5A9-18AF-412C-A964-CCAE5A8093D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558052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CB5A9-18AF-412C-A964-CCAE5A8093D5}" type="slidenum">
              <a:rPr lang="es-AR" smtClean="0"/>
              <a:t>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Inga. Graciela Ladaga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7990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B91578-2BF9-4A45-A1A2-4DD05ADB696F}" type="datetime1">
              <a:rPr lang="es-AR" smtClean="0"/>
              <a:t>16/7/2020</a:t>
            </a:fld>
            <a:endParaRPr lang="es-AR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791F49-A69B-48A0-9916-E9CD7992D2E8}" type="datetime1">
              <a:rPr lang="es-AR" smtClean="0"/>
              <a:t>16/7/2020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FC5D52-36E1-41A5-8C03-36A33390D230}" type="datetime1">
              <a:rPr lang="es-AR" smtClean="0"/>
              <a:t>16/7/2020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A051D3-78C6-4E36-B5C9-DEBD62138ABB}" type="datetime1">
              <a:rPr lang="es-AR" smtClean="0"/>
              <a:t>16/7/2020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661F54-155E-46B6-BDB0-C82F2966E991}" type="datetime1">
              <a:rPr lang="es-AR" smtClean="0"/>
              <a:t>16/7/2020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9AD56-5962-4B75-886D-0AFA48799211}" type="datetime1">
              <a:rPr lang="es-AR" smtClean="0"/>
              <a:t>16/7/2020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2365F-D6FD-422A-A007-BA3323840E91}" type="datetime1">
              <a:rPr lang="es-AR" smtClean="0"/>
              <a:t>16/7/2020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EF8EF9-0C01-4971-8C17-FEDE88A4E99E}" type="datetime1">
              <a:rPr lang="es-AR" smtClean="0"/>
              <a:t>16/7/2020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3CA511-E16D-4D93-B50C-30D55A56C498}" type="datetime1">
              <a:rPr lang="es-AR" smtClean="0"/>
              <a:t>16/7/2020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F46434-6EED-4C56-8CF0-EBB6A7A8BB5D}" type="datetime1">
              <a:rPr lang="es-AR" smtClean="0"/>
              <a:t>16/7/2020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62E739-DA7B-44DD-88E9-497EEE903531}" type="datetime1">
              <a:rPr lang="es-AR" smtClean="0"/>
              <a:t>16/7/2020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82000">
              <a:schemeClr val="bg2">
                <a:tint val="85000"/>
                <a:satMod val="320000"/>
              </a:schemeClr>
            </a:gs>
            <a:gs pos="100000">
              <a:schemeClr val="bg2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869E993-100E-4086-BB27-01FD6422DCDB}" type="datetime1">
              <a:rPr lang="es-AR" smtClean="0"/>
              <a:t>16/7/2020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10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1.png"/><Relationship Id="rId7" Type="http://schemas.openxmlformats.org/officeDocument/2006/relationships/image" Target="../media/image3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67.png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12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6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18.png"/><Relationship Id="rId21" Type="http://schemas.openxmlformats.org/officeDocument/2006/relationships/image" Target="../media/image49.png"/><Relationship Id="rId34" Type="http://schemas.openxmlformats.org/officeDocument/2006/relationships/image" Target="../media/image62.png"/><Relationship Id="rId7" Type="http://schemas.openxmlformats.org/officeDocument/2006/relationships/image" Target="../media/image32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33" Type="http://schemas.openxmlformats.org/officeDocument/2006/relationships/image" Target="../media/image61.png"/><Relationship Id="rId2" Type="http://schemas.openxmlformats.org/officeDocument/2006/relationships/image" Target="../media/image23.png"/><Relationship Id="rId20" Type="http://schemas.openxmlformats.org/officeDocument/2006/relationships/image" Target="../media/image48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32" Type="http://schemas.openxmlformats.org/officeDocument/2006/relationships/image" Target="../media/image60.png"/><Relationship Id="rId5" Type="http://schemas.openxmlformats.org/officeDocument/2006/relationships/image" Target="../media/image36.png"/><Relationship Id="rId15" Type="http://schemas.openxmlformats.org/officeDocument/2006/relationships/image" Target="../media/image43.png"/><Relationship Id="rId36" Type="http://schemas.openxmlformats.org/officeDocument/2006/relationships/image" Target="../media/image142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31" Type="http://schemas.openxmlformats.org/officeDocument/2006/relationships/image" Target="../media/image59.png"/><Relationship Id="rId4" Type="http://schemas.openxmlformats.org/officeDocument/2006/relationships/image" Target="../media/image19.png"/><Relationship Id="rId9" Type="http://schemas.openxmlformats.org/officeDocument/2006/relationships/image" Target="../media/image37.png"/><Relationship Id="rId35" Type="http://schemas.openxmlformats.org/officeDocument/2006/relationships/image" Target="../media/image141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Relationship Id="rId30" Type="http://schemas.openxmlformats.org/officeDocument/2006/relationships/image" Target="../media/image58.png"/><Relationship Id="rId8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06.png"/><Relationship Id="rId3" Type="http://schemas.openxmlformats.org/officeDocument/2006/relationships/image" Target="../media/image92.png"/><Relationship Id="rId7" Type="http://schemas.openxmlformats.org/officeDocument/2006/relationships/image" Target="../media/image33.png"/><Relationship Id="rId17" Type="http://schemas.openxmlformats.org/officeDocument/2006/relationships/image" Target="../media/image105.png"/><Relationship Id="rId25" Type="http://schemas.openxmlformats.org/officeDocument/2006/relationships/image" Target="../media/image149.png"/><Relationship Id="rId2" Type="http://schemas.openxmlformats.org/officeDocument/2006/relationships/image" Target="../media/image95.png"/><Relationship Id="rId20" Type="http://schemas.openxmlformats.org/officeDocument/2006/relationships/image" Target="../media/image144.png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99.png"/><Relationship Id="rId24" Type="http://schemas.openxmlformats.org/officeDocument/2006/relationships/image" Target="../media/image148.png"/><Relationship Id="rId5" Type="http://schemas.openxmlformats.org/officeDocument/2006/relationships/image" Target="../media/image21.png"/><Relationship Id="rId23" Type="http://schemas.openxmlformats.org/officeDocument/2006/relationships/image" Target="../media/image147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4" Type="http://schemas.openxmlformats.org/officeDocument/2006/relationships/image" Target="../media/image12.png"/><Relationship Id="rId22" Type="http://schemas.openxmlformats.org/officeDocument/2006/relationships/image" Target="../media/image146.png"/><Relationship Id="rId9" Type="http://schemas.openxmlformats.org/officeDocument/2006/relationships/image" Target="../media/image8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29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32" Type="http://schemas.openxmlformats.org/officeDocument/2006/relationships/image" Target="../media/image164.png"/><Relationship Id="rId28" Type="http://schemas.openxmlformats.org/officeDocument/2006/relationships/image" Target="../media/image160.png"/><Relationship Id="rId30" Type="http://schemas.openxmlformats.org/officeDocument/2006/relationships/image" Target="../media/image162.png"/></Relationships>
</file>

<file path=ppt/slides/_rels/slide9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98.png"/><Relationship Id="rId42" Type="http://schemas.openxmlformats.org/officeDocument/2006/relationships/image" Target="../media/image201.png"/><Relationship Id="rId12" Type="http://schemas.openxmlformats.org/officeDocument/2006/relationships/image" Target="../media/image171.png"/><Relationship Id="rId38" Type="http://schemas.openxmlformats.org/officeDocument/2006/relationships/image" Target="../media/image197.png"/><Relationship Id="rId2" Type="http://schemas.openxmlformats.org/officeDocument/2006/relationships/image" Target="../media/image8.jpg"/><Relationship Id="rId29" Type="http://schemas.openxmlformats.org/officeDocument/2006/relationships/image" Target="../media/image187.png"/><Relationship Id="rId41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0" Type="http://schemas.openxmlformats.org/officeDocument/2006/relationships/image" Target="../media/image199.png"/><Relationship Id="rId45" Type="http://schemas.openxmlformats.org/officeDocument/2006/relationships/image" Target="../media/image204.png"/><Relationship Id="rId28" Type="http://schemas.openxmlformats.org/officeDocument/2006/relationships/image" Target="../media/image9.jpg"/><Relationship Id="rId10" Type="http://schemas.openxmlformats.org/officeDocument/2006/relationships/image" Target="../media/image169.png"/><Relationship Id="rId31" Type="http://schemas.openxmlformats.org/officeDocument/2006/relationships/image" Target="../media/image189.png"/><Relationship Id="rId44" Type="http://schemas.openxmlformats.org/officeDocument/2006/relationships/image" Target="../media/image203.png"/><Relationship Id="rId27" Type="http://schemas.openxmlformats.org/officeDocument/2006/relationships/image" Target="../media/image186.png"/><Relationship Id="rId30" Type="http://schemas.openxmlformats.org/officeDocument/2006/relationships/image" Target="../media/image188.png"/><Relationship Id="rId43" Type="http://schemas.openxmlformats.org/officeDocument/2006/relationships/image" Target="../media/image20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AR" b="1" dirty="0" smtClean="0"/>
              <a:t>ESTATICA Y RESISTENCIA DE LOS MATERIALES</a:t>
            </a:r>
            <a:endParaRPr lang="es-AR" b="1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876256" y="6525344"/>
            <a:ext cx="2895600" cy="256456"/>
          </a:xfrm>
        </p:spPr>
        <p:txBody>
          <a:bodyPr/>
          <a:lstStyle/>
          <a:p>
            <a:r>
              <a:rPr lang="es-AR" sz="1000" dirty="0" smtClean="0"/>
              <a:t>ERM CURSO 2 - LADAGA</a:t>
            </a:r>
            <a:endParaRPr lang="es-AR" sz="1000" dirty="0"/>
          </a:p>
        </p:txBody>
      </p:sp>
      <p:sp>
        <p:nvSpPr>
          <p:cNvPr id="6" name="AutoShape 2" descr="Ensay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1"/>
          <a:stretch/>
        </p:blipFill>
        <p:spPr>
          <a:xfrm>
            <a:off x="1187625" y="1844823"/>
            <a:ext cx="4689462" cy="280874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44823"/>
            <a:ext cx="2924160" cy="251332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4725144"/>
            <a:ext cx="4689463" cy="1977008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25144"/>
            <a:ext cx="5328654" cy="1977008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833" y="4771980"/>
            <a:ext cx="2564058" cy="14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4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146 Rectángulo"/>
          <p:cNvSpPr/>
          <p:nvPr/>
        </p:nvSpPr>
        <p:spPr>
          <a:xfrm>
            <a:off x="2067628" y="3265444"/>
            <a:ext cx="792087" cy="726095"/>
          </a:xfrm>
          <a:prstGeom prst="rect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89622" y="804329"/>
            <a:ext cx="7498080" cy="518457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27016" y="-124412"/>
            <a:ext cx="7498080" cy="1143000"/>
          </a:xfrm>
        </p:spPr>
        <p:txBody>
          <a:bodyPr>
            <a:normAutofit/>
          </a:bodyPr>
          <a:lstStyle/>
          <a:p>
            <a:r>
              <a:rPr lang="es-AR" sz="2800" dirty="0" smtClean="0">
                <a:effectLst/>
              </a:rPr>
              <a:t>FLEXION TRANSVERSAL O FLEXION Y CORTE </a:t>
            </a:r>
            <a:endParaRPr lang="es-AR" sz="2800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399897" y="6562640"/>
            <a:ext cx="2895600" cy="301800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52" name="51 CuadroTexto"/>
          <p:cNvSpPr txBox="1"/>
          <p:nvPr/>
        </p:nvSpPr>
        <p:spPr>
          <a:xfrm>
            <a:off x="1129802" y="742761"/>
            <a:ext cx="7769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AR" sz="2100" b="1" dirty="0" smtClean="0">
                <a:sym typeface="Symbol"/>
              </a:rPr>
              <a:t>DISTRIBUCION TENSIONES </a:t>
            </a:r>
            <a:r>
              <a:rPr lang="es-AR" sz="2800" b="1" dirty="0" smtClean="0">
                <a:sym typeface="Symbol"/>
              </a:rPr>
              <a:t>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72 CuadroTexto"/>
              <p:cNvSpPr txBox="1"/>
              <p:nvPr/>
            </p:nvSpPr>
            <p:spPr>
              <a:xfrm>
                <a:off x="1619672" y="1340768"/>
                <a:ext cx="1710303" cy="65447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AR" b="1" dirty="0" smtClean="0">
                          <a:sym typeface="Symbol"/>
                        </a:rPr>
                        <m:t></m:t>
                      </m:r>
                      <m:r>
                        <a:rPr lang="es-AR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AR" b="1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AR" b="1" i="1" dirty="0" smtClean="0">
                              <a:latin typeface="Cambria Math"/>
                            </a:rPr>
                            <m:t>𝑸</m:t>
                          </m:r>
                          <m:r>
                            <a:rPr lang="es-AR" b="1" i="1" dirty="0" smtClean="0">
                              <a:latin typeface="Cambria Math"/>
                            </a:rPr>
                            <m:t>.</m:t>
                          </m:r>
                          <m:r>
                            <a:rPr lang="es-AR" b="1" i="1" dirty="0" smtClean="0">
                              <a:latin typeface="Cambria Math"/>
                            </a:rPr>
                            <m:t>𝑺𝒙</m:t>
                          </m:r>
                        </m:num>
                        <m:den>
                          <m:r>
                            <a:rPr lang="es-AR" b="1" i="1" dirty="0">
                              <a:latin typeface="Cambria Math"/>
                            </a:rPr>
                            <m:t>𝑱𝒙</m:t>
                          </m:r>
                          <m:r>
                            <m:rPr>
                              <m:nor/>
                            </m:rPr>
                            <a:rPr lang="es-AR" b="1" i="0" dirty="0" smtClean="0">
                              <a:latin typeface="Cambria Math"/>
                            </a:rPr>
                            <m:t>. </m:t>
                          </m:r>
                          <m:r>
                            <m:rPr>
                              <m:nor/>
                            </m:rPr>
                            <a:rPr lang="es-AR" b="1" dirty="0">
                              <a:sym typeface="Symbol"/>
                            </a:rPr>
                            <m:t>b</m:t>
                          </m:r>
                        </m:den>
                      </m:f>
                    </m:oMath>
                  </m:oMathPara>
                </a14:m>
                <a:endParaRPr lang="es-AR" b="1" dirty="0"/>
              </a:p>
            </p:txBody>
          </p:sp>
        </mc:Choice>
        <mc:Fallback xmlns="">
          <p:sp>
            <p:nvSpPr>
              <p:cNvPr id="73" name="7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340768"/>
                <a:ext cx="1710303" cy="6544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73 CuadroTexto"/>
              <p:cNvSpPr txBox="1"/>
              <p:nvPr/>
            </p:nvSpPr>
            <p:spPr>
              <a:xfrm>
                <a:off x="3419872" y="1256579"/>
                <a:ext cx="5544616" cy="132343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AR" sz="1600" b="1" dirty="0" smtClean="0">
                        <a:sym typeface="Symbol"/>
                      </a:rPr>
                      <m:t></m:t>
                    </m:r>
                    <m:r>
                      <a:rPr lang="es-AR" sz="1600" b="1" i="1" dirty="0" smtClean="0">
                        <a:latin typeface="Cambria Math"/>
                        <a:sym typeface="Symbol"/>
                      </a:rPr>
                      <m:t>:</m:t>
                    </m:r>
                  </m:oMath>
                </a14:m>
                <a:r>
                  <a:rPr lang="es-AR" sz="1600" b="1" i="1" dirty="0" smtClean="0">
                    <a:latin typeface="Cambria Math"/>
                    <a:sym typeface="Symbol"/>
                  </a:rPr>
                  <a:t> </a:t>
                </a:r>
                <a:r>
                  <a:rPr lang="es-AR" sz="1600" dirty="0" smtClean="0">
                    <a:latin typeface="Cambria Math"/>
                    <a:sym typeface="Symbol"/>
                  </a:rPr>
                  <a:t>Tensión tangencial de trabajo</a:t>
                </a:r>
              </a:p>
              <a:p>
                <a:r>
                  <a:rPr lang="es-AR" sz="1600" b="1" dirty="0" smtClean="0">
                    <a:latin typeface="Cambria Math"/>
                    <a:sym typeface="Symbol"/>
                  </a:rPr>
                  <a:t>Q: </a:t>
                </a:r>
                <a:r>
                  <a:rPr lang="es-AR" sz="1600" dirty="0" smtClean="0">
                    <a:latin typeface="Cambria Math"/>
                    <a:sym typeface="Symbol"/>
                  </a:rPr>
                  <a:t>Corte en sección de análisis  de la barra</a:t>
                </a:r>
              </a:p>
              <a:p>
                <a:r>
                  <a:rPr lang="es-AR" sz="1600" b="1" dirty="0" err="1" smtClean="0">
                    <a:latin typeface="Cambria Math"/>
                    <a:sym typeface="Symbol"/>
                  </a:rPr>
                  <a:t>Sx</a:t>
                </a:r>
                <a:r>
                  <a:rPr lang="es-AR" sz="1600" b="1" dirty="0" smtClean="0">
                    <a:latin typeface="Cambria Math"/>
                    <a:sym typeface="Symbol"/>
                  </a:rPr>
                  <a:t>: </a:t>
                </a:r>
                <a:r>
                  <a:rPr lang="es-AR" sz="1600" dirty="0" smtClean="0">
                    <a:latin typeface="Cambria Math"/>
                    <a:sym typeface="Symbol"/>
                  </a:rPr>
                  <a:t>Momento estático de la “sección que resbala”</a:t>
                </a:r>
              </a:p>
              <a:p>
                <a:r>
                  <a:rPr lang="es-AR" sz="1600" b="1" dirty="0" err="1" smtClean="0">
                    <a:latin typeface="Cambria Math"/>
                    <a:sym typeface="Symbol"/>
                  </a:rPr>
                  <a:t>Jx</a:t>
                </a:r>
                <a:r>
                  <a:rPr lang="es-AR" sz="1600" b="1" dirty="0" smtClean="0">
                    <a:latin typeface="Cambria Math"/>
                    <a:sym typeface="Symbol"/>
                  </a:rPr>
                  <a:t>: </a:t>
                </a:r>
                <a:r>
                  <a:rPr lang="es-AR" sz="1600" dirty="0" smtClean="0">
                    <a:latin typeface="Cambria Math"/>
                    <a:sym typeface="Symbol"/>
                  </a:rPr>
                  <a:t>Momento de Inercia con respecto al eje neutro.</a:t>
                </a:r>
              </a:p>
              <a:p>
                <a:r>
                  <a:rPr lang="es-AR" sz="1600" b="1" dirty="0">
                    <a:latin typeface="Cambria Math"/>
                    <a:sym typeface="Symbol"/>
                  </a:rPr>
                  <a:t>b</a:t>
                </a:r>
                <a:r>
                  <a:rPr lang="es-AR" sz="1600" b="1" dirty="0" smtClean="0">
                    <a:latin typeface="Cambria Math"/>
                    <a:sym typeface="Symbol"/>
                  </a:rPr>
                  <a:t>: </a:t>
                </a:r>
                <a:r>
                  <a:rPr lang="es-AR" sz="1600" dirty="0" smtClean="0">
                    <a:latin typeface="Cambria Math"/>
                    <a:sym typeface="Symbol"/>
                  </a:rPr>
                  <a:t>ancho de la </a:t>
                </a:r>
                <a:r>
                  <a:rPr lang="es-AR" sz="1600" dirty="0">
                    <a:latin typeface="Cambria Math"/>
                    <a:sym typeface="Symbol"/>
                  </a:rPr>
                  <a:t>“sección que resbala</a:t>
                </a:r>
                <a:r>
                  <a:rPr lang="es-AR" sz="1600" dirty="0" smtClean="0">
                    <a:latin typeface="Cambria Math"/>
                    <a:sym typeface="Symbol"/>
                  </a:rPr>
                  <a:t>”</a:t>
                </a:r>
                <a:endParaRPr lang="es-AR" sz="1600" dirty="0">
                  <a:latin typeface="Cambria Math"/>
                  <a:sym typeface="Symbol"/>
                </a:endParaRPr>
              </a:p>
            </p:txBody>
          </p:sp>
        </mc:Choice>
        <mc:Fallback xmlns="">
          <p:sp>
            <p:nvSpPr>
              <p:cNvPr id="74" name="7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256579"/>
                <a:ext cx="5544616" cy="1323439"/>
              </a:xfrm>
              <a:prstGeom prst="rect">
                <a:avLst/>
              </a:prstGeom>
              <a:blipFill rotWithShape="1">
                <a:blip r:embed="rId3"/>
                <a:stretch>
                  <a:fillRect l="-549" t="-1843" b="-460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CuadroTexto"/>
          <p:cNvSpPr txBox="1"/>
          <p:nvPr/>
        </p:nvSpPr>
        <p:spPr>
          <a:xfrm>
            <a:off x="1619672" y="258001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1. Sección Rectangular</a:t>
            </a:r>
            <a:endParaRPr lang="es-AR" b="1" dirty="0"/>
          </a:p>
        </p:txBody>
      </p:sp>
      <p:sp>
        <p:nvSpPr>
          <p:cNvPr id="77" name="76 Rectángulo"/>
          <p:cNvSpPr/>
          <p:nvPr/>
        </p:nvSpPr>
        <p:spPr>
          <a:xfrm>
            <a:off x="2073755" y="3267236"/>
            <a:ext cx="792087" cy="14486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78" name="77 Conector recto"/>
          <p:cNvCxnSpPr/>
          <p:nvPr/>
        </p:nvCxnSpPr>
        <p:spPr>
          <a:xfrm>
            <a:off x="1755767" y="4010887"/>
            <a:ext cx="15162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78 CuadroTexto"/>
          <p:cNvSpPr txBox="1"/>
          <p:nvPr/>
        </p:nvSpPr>
        <p:spPr>
          <a:xfrm>
            <a:off x="1620581" y="3998585"/>
            <a:ext cx="596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/>
              <a:t>n</a:t>
            </a:r>
            <a:r>
              <a:rPr lang="es-AR" sz="1600" dirty="0" smtClean="0"/>
              <a:t>-n</a:t>
            </a:r>
            <a:endParaRPr lang="es-AR" sz="1600" dirty="0"/>
          </a:p>
        </p:txBody>
      </p:sp>
      <p:sp>
        <p:nvSpPr>
          <p:cNvPr id="80" name="79 CuadroTexto"/>
          <p:cNvSpPr txBox="1"/>
          <p:nvPr/>
        </p:nvSpPr>
        <p:spPr>
          <a:xfrm>
            <a:off x="1718974" y="3639060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y</a:t>
            </a:r>
            <a:endParaRPr lang="es-AR" sz="1600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2469798" y="2996952"/>
            <a:ext cx="0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"/>
          <p:cNvCxnSpPr/>
          <p:nvPr/>
        </p:nvCxnSpPr>
        <p:spPr>
          <a:xfrm>
            <a:off x="1757275" y="3267236"/>
            <a:ext cx="0" cy="743651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1596245" y="3267236"/>
            <a:ext cx="183529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90 CuadroTexto"/>
          <p:cNvSpPr txBox="1"/>
          <p:nvPr/>
        </p:nvSpPr>
        <p:spPr>
          <a:xfrm>
            <a:off x="1298125" y="2983071"/>
            <a:ext cx="596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1-1</a:t>
            </a:r>
            <a:endParaRPr lang="es-A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CuadroTexto"/>
              <p:cNvSpPr txBox="1"/>
              <p:nvPr/>
            </p:nvSpPr>
            <p:spPr>
              <a:xfrm>
                <a:off x="5292080" y="2897115"/>
                <a:ext cx="2340260" cy="1323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600" u="sng" dirty="0" smtClean="0"/>
                  <a:t>Sección 1-1</a:t>
                </a:r>
              </a:p>
              <a:p>
                <a14:m>
                  <m:oMath xmlns:m="http://schemas.openxmlformats.org/officeDocument/2006/math">
                    <m:r>
                      <a:rPr lang="es-AR" sz="1600" b="0" i="1" smtClean="0">
                        <a:latin typeface="Cambria Math"/>
                      </a:rPr>
                      <m:t>𝑆𝑥</m:t>
                    </m:r>
                  </m:oMath>
                </a14:m>
                <a:r>
                  <a:rPr lang="es-AR" sz="1600" dirty="0" smtClean="0"/>
                  <a:t>=</a:t>
                </a:r>
                <a14:m>
                  <m:oMath xmlns:m="http://schemas.openxmlformats.org/officeDocument/2006/math">
                    <m:r>
                      <a:rPr lang="es-AR" sz="1600" b="0" i="1" dirty="0" smtClean="0">
                        <a:latin typeface="Cambria Math"/>
                      </a:rPr>
                      <m:t>𝐴𝑠</m:t>
                    </m:r>
                    <m:r>
                      <a:rPr lang="es-AR" sz="1600" b="0" i="1" dirty="0" smtClean="0">
                        <a:latin typeface="Cambria Math"/>
                      </a:rPr>
                      <m:t>. </m:t>
                    </m:r>
                    <m:sSub>
                      <m:sSubPr>
                        <m:ctrlPr>
                          <a:rPr lang="es-AR" sz="1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AR" sz="1600" b="0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s-AR" sz="1600" b="0" i="1" dirty="0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s-AR" sz="1600" b="0" i="1" dirty="0" smtClean="0">
                        <a:latin typeface="Cambria Math"/>
                      </a:rPr>
                      <m:t>=0. </m:t>
                    </m:r>
                    <m:r>
                      <a:rPr lang="es-AR" sz="1600" b="0" i="1" dirty="0" smtClean="0">
                        <a:latin typeface="Cambria Math"/>
                      </a:rPr>
                      <m:t>h</m:t>
                    </m:r>
                    <m:r>
                      <a:rPr lang="es-AR" sz="1600" b="0" i="1" dirty="0" smtClean="0">
                        <a:latin typeface="Cambria Math"/>
                      </a:rPr>
                      <m:t>/2</m:t>
                    </m:r>
                  </m:oMath>
                </a14:m>
                <a:r>
                  <a:rPr lang="es-AR" sz="1600" dirty="0" smtClean="0"/>
                  <a:t>=0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1600" b="0" i="1" smtClean="0">
                          <a:latin typeface="Cambria Math"/>
                        </a:rPr>
                        <m:t>𝐽𝑥</m:t>
                      </m:r>
                      <m:r>
                        <a:rPr lang="es-AR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AR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AR" sz="1600" b="0" i="1" smtClean="0">
                              <a:latin typeface="Cambria Math"/>
                            </a:rPr>
                            <m:t>𝑏</m:t>
                          </m:r>
                          <m:sSup>
                            <m:sSupPr>
                              <m:ctrlPr>
                                <a:rPr lang="es-AR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AR" sz="16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s-AR" sz="16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AR" sz="1600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s-AR" sz="1600" dirty="0" smtClean="0"/>
              </a:p>
              <a:p>
                <a:r>
                  <a:rPr lang="es-AR" sz="1600" dirty="0" smtClean="0"/>
                  <a:t>b=b</a:t>
                </a:r>
                <a:endParaRPr lang="es-AR" sz="1600" dirty="0"/>
              </a:p>
            </p:txBody>
          </p:sp>
        </mc:Choice>
        <mc:Fallback xmlns="">
          <p:sp>
            <p:nvSpPr>
              <p:cNvPr id="15" name="1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897115"/>
                <a:ext cx="2340260" cy="1323504"/>
              </a:xfrm>
              <a:prstGeom prst="rect">
                <a:avLst/>
              </a:prstGeom>
              <a:blipFill rotWithShape="1">
                <a:blip r:embed="rId4"/>
                <a:stretch>
                  <a:fillRect l="-1302" t="-1382" b="-506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16 Conector recto de flecha"/>
          <p:cNvCxnSpPr/>
          <p:nvPr/>
        </p:nvCxnSpPr>
        <p:spPr>
          <a:xfrm>
            <a:off x="2474969" y="2900999"/>
            <a:ext cx="1" cy="366237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93 CuadroTexto"/>
          <p:cNvSpPr txBox="1"/>
          <p:nvPr/>
        </p:nvSpPr>
        <p:spPr>
          <a:xfrm>
            <a:off x="2575643" y="2900999"/>
            <a:ext cx="596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Q</a:t>
            </a:r>
            <a:endParaRPr lang="es-AR" sz="1600" dirty="0"/>
          </a:p>
        </p:txBody>
      </p:sp>
      <p:cxnSp>
        <p:nvCxnSpPr>
          <p:cNvPr id="95" name="94 Conector recto"/>
          <p:cNvCxnSpPr/>
          <p:nvPr/>
        </p:nvCxnSpPr>
        <p:spPr>
          <a:xfrm>
            <a:off x="2067628" y="5031050"/>
            <a:ext cx="804339" cy="0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105 CuadroTexto"/>
          <p:cNvSpPr txBox="1"/>
          <p:nvPr/>
        </p:nvSpPr>
        <p:spPr>
          <a:xfrm>
            <a:off x="2301958" y="4726757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b</a:t>
            </a:r>
            <a:endParaRPr lang="es-AR" sz="1600" dirty="0"/>
          </a:p>
        </p:txBody>
      </p:sp>
      <p:cxnSp>
        <p:nvCxnSpPr>
          <p:cNvPr id="107" name="106 Conector recto"/>
          <p:cNvCxnSpPr/>
          <p:nvPr/>
        </p:nvCxnSpPr>
        <p:spPr>
          <a:xfrm>
            <a:off x="3137047" y="3254063"/>
            <a:ext cx="2945" cy="1448845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107 CuadroTexto"/>
          <p:cNvSpPr txBox="1"/>
          <p:nvPr/>
        </p:nvSpPr>
        <p:spPr>
          <a:xfrm>
            <a:off x="2859500" y="3654442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h</a:t>
            </a:r>
            <a:endParaRPr lang="es-AR" sz="1600" dirty="0"/>
          </a:p>
        </p:txBody>
      </p:sp>
      <p:sp>
        <p:nvSpPr>
          <p:cNvPr id="111" name="110 CuadroTexto"/>
          <p:cNvSpPr txBox="1"/>
          <p:nvPr/>
        </p:nvSpPr>
        <p:spPr>
          <a:xfrm>
            <a:off x="1298125" y="3344455"/>
            <a:ext cx="596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2-2</a:t>
            </a:r>
            <a:endParaRPr lang="es-AR" sz="1600" dirty="0"/>
          </a:p>
        </p:txBody>
      </p:sp>
      <p:cxnSp>
        <p:nvCxnSpPr>
          <p:cNvPr id="112" name="111 Conector recto"/>
          <p:cNvCxnSpPr/>
          <p:nvPr/>
        </p:nvCxnSpPr>
        <p:spPr>
          <a:xfrm>
            <a:off x="1757275" y="3639061"/>
            <a:ext cx="0" cy="382502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114 CuadroTexto"/>
              <p:cNvSpPr txBox="1"/>
              <p:nvPr/>
            </p:nvSpPr>
            <p:spPr>
              <a:xfrm>
                <a:off x="5258286" y="4167862"/>
                <a:ext cx="3850218" cy="1849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600" u="sng" dirty="0" smtClean="0"/>
                  <a:t>Sección 2-2</a:t>
                </a:r>
              </a:p>
              <a:p>
                <a14:m>
                  <m:oMath xmlns:m="http://schemas.openxmlformats.org/officeDocument/2006/math">
                    <m:r>
                      <a:rPr lang="es-AR" sz="1600" b="0" i="1" smtClean="0">
                        <a:latin typeface="Cambria Math"/>
                      </a:rPr>
                      <m:t>𝑆𝑥</m:t>
                    </m:r>
                  </m:oMath>
                </a14:m>
                <a:r>
                  <a:rPr lang="es-AR" sz="1600" dirty="0" smtClean="0"/>
                  <a:t>=</a:t>
                </a:r>
                <a14:m>
                  <m:oMath xmlns:m="http://schemas.openxmlformats.org/officeDocument/2006/math">
                    <m:r>
                      <a:rPr lang="es-AR" sz="1600" b="0" i="1" dirty="0" smtClean="0">
                        <a:latin typeface="Cambria Math"/>
                      </a:rPr>
                      <m:t>𝐴𝑠</m:t>
                    </m:r>
                    <m:r>
                      <a:rPr lang="es-AR" sz="1600" b="0" i="1" dirty="0" smtClean="0">
                        <a:latin typeface="Cambria Math"/>
                      </a:rPr>
                      <m:t>. </m:t>
                    </m:r>
                    <m:sSub>
                      <m:sSubPr>
                        <m:ctrlPr>
                          <a:rPr lang="es-AR" sz="1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AR" sz="1600" b="0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s-AR" sz="1600" b="0" i="1" dirty="0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s-AR" sz="1600" b="0" i="1" dirty="0" smtClean="0">
                        <a:latin typeface="Cambria Math"/>
                      </a:rPr>
                      <m:t>=</m:t>
                    </m:r>
                    <m:r>
                      <a:rPr lang="es-AR" sz="1600" b="0" i="1" dirty="0" smtClean="0">
                        <a:latin typeface="Cambria Math"/>
                      </a:rPr>
                      <m:t>𝑏</m:t>
                    </m:r>
                    <m:r>
                      <a:rPr lang="es-AR" sz="1600" b="0" i="1" dirty="0" smtClean="0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s-AR" sz="1600" b="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AR" sz="1600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AR" sz="1600" b="0" i="1" dirty="0" smtClean="0">
                                <a:latin typeface="Cambria Math"/>
                              </a:rPr>
                              <m:t>h</m:t>
                            </m:r>
                          </m:num>
                          <m:den>
                            <m:r>
                              <a:rPr lang="es-AR" sz="1600" b="0" i="1" dirty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s-AR" sz="16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s-AR" sz="1600" b="0" i="1" dirty="0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s-AR" sz="1600" b="0" i="1" dirty="0" smtClean="0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s-AR" sz="1600" b="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AR" sz="16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AR" sz="1600" b="0" i="1" dirty="0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AR" sz="16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s-AR" sz="1600" i="1" dirty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AR" sz="16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AR" sz="1600" i="1" dirty="0">
                                    <a:latin typeface="Cambria Math"/>
                                  </a:rPr>
                                  <m:t>h</m:t>
                                </m:r>
                              </m:num>
                              <m:den>
                                <m:r>
                                  <a:rPr lang="es-AR" sz="1600" i="1" dirty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s-AR" sz="1600" i="1" dirty="0">
                                <a:latin typeface="Cambria Math"/>
                              </a:rPr>
                              <m:t>−</m:t>
                            </m:r>
                            <m:r>
                              <a:rPr lang="es-AR" sz="1600" i="1" dirty="0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s-AR" sz="1600" b="0" i="1" dirty="0" smtClean="0">
                            <a:latin typeface="Cambria Math"/>
                          </a:rPr>
                          <m:t>+</m:t>
                        </m:r>
                        <m:r>
                          <a:rPr lang="es-AR" sz="1600" b="0" i="1" dirty="0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s-AR" sz="1600" b="0" i="1" dirty="0" smtClean="0">
                        <a:latin typeface="Cambria Math"/>
                      </a:rPr>
                      <m:t>=</m:t>
                    </m:r>
                  </m:oMath>
                </a14:m>
                <a:endParaRPr lang="es-AR" sz="1600" b="0" dirty="0" smtClean="0"/>
              </a:p>
              <a:p>
                <a:r>
                  <a:rPr lang="es-AR" sz="16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AR" sz="1600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s-AR" sz="16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s-AR" sz="1600" b="0" i="1" smtClean="0">
                        <a:latin typeface="Cambria Math"/>
                      </a:rPr>
                      <m:t>.(</m:t>
                    </m:r>
                    <m:f>
                      <m:fPr>
                        <m:ctrlPr>
                          <a:rPr lang="es-AR" sz="16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AR" sz="1600" b="0" i="1" smtClean="0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s-AR" sz="1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s-AR" sz="16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s-AR" sz="16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s-AR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AR" sz="16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s-AR" sz="1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s-AR" sz="1600" b="0" i="1" smtClean="0">
                        <a:latin typeface="Cambria Math"/>
                      </a:rPr>
                      <m:t>)</m:t>
                    </m:r>
                  </m:oMath>
                </a14:m>
                <a:endParaRPr lang="es-AR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1600" b="0" i="1" smtClean="0">
                          <a:latin typeface="Cambria Math"/>
                        </a:rPr>
                        <m:t>𝐽𝑥</m:t>
                      </m:r>
                      <m:r>
                        <a:rPr lang="es-AR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AR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AR" sz="1600" b="0" i="1" smtClean="0">
                              <a:latin typeface="Cambria Math"/>
                            </a:rPr>
                            <m:t>𝑏</m:t>
                          </m:r>
                          <m:sSup>
                            <m:sSupPr>
                              <m:ctrlPr>
                                <a:rPr lang="es-AR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AR" sz="16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s-AR" sz="16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AR" sz="1600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s-AR" sz="1600" dirty="0" smtClean="0"/>
              </a:p>
              <a:p>
                <a:r>
                  <a:rPr lang="es-AR" sz="1600" dirty="0" smtClean="0"/>
                  <a:t>b=b</a:t>
                </a:r>
                <a:endParaRPr lang="es-AR" sz="1600" dirty="0"/>
              </a:p>
            </p:txBody>
          </p:sp>
        </mc:Choice>
        <mc:Fallback xmlns="">
          <p:sp>
            <p:nvSpPr>
              <p:cNvPr id="115" name="11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286" y="4167862"/>
                <a:ext cx="3850218" cy="1849674"/>
              </a:xfrm>
              <a:prstGeom prst="rect">
                <a:avLst/>
              </a:prstGeom>
              <a:blipFill rotWithShape="1">
                <a:blip r:embed="rId5"/>
                <a:stretch>
                  <a:fillRect l="-951" t="-990" b="-231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22 Rectángulo"/>
          <p:cNvSpPr/>
          <p:nvPr/>
        </p:nvSpPr>
        <p:spPr>
          <a:xfrm>
            <a:off x="2073755" y="3267236"/>
            <a:ext cx="792087" cy="371825"/>
          </a:xfrm>
          <a:prstGeom prst="rect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115 CuadroTexto"/>
              <p:cNvSpPr txBox="1"/>
              <p:nvPr/>
            </p:nvSpPr>
            <p:spPr>
              <a:xfrm>
                <a:off x="3193235" y="3642698"/>
                <a:ext cx="4116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6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AR" sz="1600" b="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s-AR" sz="1600" b="0" i="1" dirty="0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s-AR" sz="1600" dirty="0"/>
              </a:p>
            </p:txBody>
          </p:sp>
        </mc:Choice>
        <mc:Fallback xmlns="">
          <p:sp>
            <p:nvSpPr>
              <p:cNvPr id="116" name="1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235" y="3642698"/>
                <a:ext cx="411616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116 Conector recto"/>
          <p:cNvCxnSpPr/>
          <p:nvPr/>
        </p:nvCxnSpPr>
        <p:spPr>
          <a:xfrm>
            <a:off x="3271116" y="3442472"/>
            <a:ext cx="0" cy="568415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118 Conector recto"/>
          <p:cNvCxnSpPr/>
          <p:nvPr/>
        </p:nvCxnSpPr>
        <p:spPr>
          <a:xfrm>
            <a:off x="1511517" y="4010887"/>
            <a:ext cx="183529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119 CuadroTexto"/>
          <p:cNvSpPr txBox="1"/>
          <p:nvPr/>
        </p:nvSpPr>
        <p:spPr>
          <a:xfrm>
            <a:off x="1358959" y="3759863"/>
            <a:ext cx="596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3-3</a:t>
            </a:r>
            <a:endParaRPr lang="es-AR" sz="1600" dirty="0"/>
          </a:p>
        </p:txBody>
      </p:sp>
      <p:cxnSp>
        <p:nvCxnSpPr>
          <p:cNvPr id="109" name="108 Conector recto"/>
          <p:cNvCxnSpPr/>
          <p:nvPr/>
        </p:nvCxnSpPr>
        <p:spPr>
          <a:xfrm>
            <a:off x="1626662" y="3639061"/>
            <a:ext cx="183529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7" name="156 CuadroTexto"/>
              <p:cNvSpPr txBox="1"/>
              <p:nvPr/>
            </p:nvSpPr>
            <p:spPr>
              <a:xfrm>
                <a:off x="1404866" y="5103112"/>
                <a:ext cx="3850218" cy="1357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600" u="sng" dirty="0" smtClean="0"/>
                  <a:t>Sección </a:t>
                </a:r>
                <a:r>
                  <a:rPr lang="es-AR" sz="1600" u="sng" dirty="0" smtClean="0"/>
                  <a:t>3-3</a:t>
                </a:r>
                <a:endParaRPr lang="es-AR" sz="1600" u="sng" dirty="0" smtClean="0"/>
              </a:p>
              <a:p>
                <a14:m>
                  <m:oMath xmlns:m="http://schemas.openxmlformats.org/officeDocument/2006/math">
                    <m:r>
                      <a:rPr lang="es-AR" sz="1600" b="0" i="1" smtClean="0">
                        <a:latin typeface="Cambria Math"/>
                      </a:rPr>
                      <m:t>𝑆𝑥</m:t>
                    </m:r>
                  </m:oMath>
                </a14:m>
                <a:r>
                  <a:rPr lang="es-AR" sz="1600" dirty="0" smtClean="0"/>
                  <a:t>=</a:t>
                </a:r>
                <a14:m>
                  <m:oMath xmlns:m="http://schemas.openxmlformats.org/officeDocument/2006/math">
                    <m:r>
                      <a:rPr lang="es-AR" sz="1600" b="0" i="1" dirty="0" smtClean="0">
                        <a:latin typeface="Cambria Math"/>
                      </a:rPr>
                      <m:t>𝐴𝑠</m:t>
                    </m:r>
                    <m:r>
                      <a:rPr lang="es-AR" sz="1600" b="0" i="1" dirty="0" smtClean="0">
                        <a:latin typeface="Cambria Math"/>
                      </a:rPr>
                      <m:t>. </m:t>
                    </m:r>
                    <m:sSub>
                      <m:sSubPr>
                        <m:ctrlPr>
                          <a:rPr lang="es-AR" sz="1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AR" sz="1600" b="0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s-AR" sz="1600" b="0" i="1" dirty="0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s-AR" sz="1600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AR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s-AR" sz="1600" i="1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s-AR" sz="16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s-AR" sz="1600" i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s-AR" sz="16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AR" sz="16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AR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s-AR" sz="1600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s-AR" sz="1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s-AR" sz="16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s-AR" sz="16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s-AR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AR" sz="16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s-AR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s-AR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AR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s-AR" sz="1600" i="1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s-AR" sz="16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s-AR" sz="1600" b="0" i="1" smtClean="0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s-AR" sz="16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AR" sz="1600" i="1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s-AR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s-AR" sz="16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s-AR" sz="1600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AR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s-AR" sz="1600" b="0" i="1" smtClean="0">
                            <a:latin typeface="Cambria Math"/>
                          </a:rPr>
                          <m:t>𝑏</m:t>
                        </m:r>
                        <m:r>
                          <a:rPr lang="es-AR" sz="1600" b="0" i="1" smtClean="0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s-AR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AR" sz="1600" i="1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s-AR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s-AR" sz="1600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s-AR" sz="1600" b="0" dirty="0" smtClean="0"/>
              </a:p>
              <a:p>
                <a:r>
                  <a:rPr lang="es-AR" sz="1600" dirty="0" smtClean="0"/>
                  <a:t>= </a:t>
                </a:r>
                <a14:m>
                  <m:oMath xmlns:m="http://schemas.openxmlformats.org/officeDocument/2006/math">
                    <m:r>
                      <a:rPr lang="es-AR" sz="1600" b="0" i="1" smtClean="0">
                        <a:latin typeface="Cambria Math"/>
                      </a:rPr>
                      <m:t>𝐽𝑥</m:t>
                    </m:r>
                    <m:r>
                      <a:rPr lang="es-AR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AR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AR" sz="1600" b="0" i="1" smtClean="0">
                            <a:latin typeface="Cambria Math"/>
                          </a:rPr>
                          <m:t>𝑏</m:t>
                        </m:r>
                        <m:sSup>
                          <m:sSupPr>
                            <m:ctrlPr>
                              <a:rPr lang="es-AR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AR" sz="1600" b="0" i="1" smtClean="0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s-AR" sz="16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s-AR" sz="1600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es-AR" sz="1600" dirty="0" smtClean="0"/>
              </a:p>
              <a:p>
                <a:r>
                  <a:rPr lang="es-AR" sz="1600" dirty="0" smtClean="0"/>
                  <a:t>b=b</a:t>
                </a:r>
                <a:endParaRPr lang="es-AR" sz="1600" dirty="0"/>
              </a:p>
            </p:txBody>
          </p:sp>
        </mc:Choice>
        <mc:Fallback>
          <p:sp>
            <p:nvSpPr>
              <p:cNvPr id="157" name="15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866" y="5103112"/>
                <a:ext cx="3850218" cy="1357423"/>
              </a:xfrm>
              <a:prstGeom prst="rect">
                <a:avLst/>
              </a:prstGeom>
              <a:blipFill rotWithShape="1">
                <a:blip r:embed="rId7"/>
                <a:stretch>
                  <a:fillRect l="-791" t="-1345" b="-493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32 CuadroTexto"/>
          <p:cNvSpPr txBox="1"/>
          <p:nvPr/>
        </p:nvSpPr>
        <p:spPr>
          <a:xfrm>
            <a:off x="7524328" y="308411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ym typeface="Symbol"/>
              </a:rPr>
              <a:t>=0</a:t>
            </a:r>
            <a:endParaRPr lang="es-A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164 CuadroTexto"/>
              <p:cNvSpPr txBox="1"/>
              <p:nvPr/>
            </p:nvSpPr>
            <p:spPr>
              <a:xfrm>
                <a:off x="6513884" y="5517232"/>
                <a:ext cx="1874540" cy="810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b="1" dirty="0" smtClean="0">
                    <a:sym typeface="Symbol"/>
                  </a:rPr>
                  <a:t></a:t>
                </a:r>
                <a14:m>
                  <m:oMath xmlns:m="http://schemas.openxmlformats.org/officeDocument/2006/math">
                    <m:r>
                      <a:rPr lang="es-AR" b="1" i="1" smtClean="0">
                        <a:latin typeface="Cambria Math"/>
                        <a:sym typeface="Symbol"/>
                      </a:rPr>
                      <m:t>=</m:t>
                    </m:r>
                    <m:f>
                      <m:fPr>
                        <m:ctrlPr>
                          <a:rPr lang="es-AR" b="1" i="1" smtClean="0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s-AR" b="1" i="1" smtClean="0">
                            <a:latin typeface="Cambria Math"/>
                            <a:sym typeface="Symbol"/>
                          </a:rPr>
                          <m:t>𝟔</m:t>
                        </m:r>
                        <m:r>
                          <a:rPr lang="es-AR" b="1" i="1" smtClean="0">
                            <a:latin typeface="Cambria Math"/>
                            <a:sym typeface="Symbol"/>
                          </a:rPr>
                          <m:t>.</m:t>
                        </m:r>
                        <m:r>
                          <a:rPr lang="es-AR" b="1" i="1" smtClean="0">
                            <a:latin typeface="Cambria Math"/>
                            <a:sym typeface="Symbol"/>
                          </a:rPr>
                          <m:t>𝑸</m:t>
                        </m:r>
                      </m:num>
                      <m:den>
                        <m:r>
                          <a:rPr lang="es-AR" b="1" i="1" smtClean="0">
                            <a:latin typeface="Cambria Math"/>
                            <a:sym typeface="Symbol"/>
                          </a:rPr>
                          <m:t>𝒃</m:t>
                        </m:r>
                        <m:r>
                          <a:rPr lang="es-AR" b="1" i="1" smtClean="0">
                            <a:latin typeface="Cambria Math"/>
                            <a:sym typeface="Symbol"/>
                          </a:rPr>
                          <m:t>.</m:t>
                        </m:r>
                        <m:sSup>
                          <m:sSupPr>
                            <m:ctrlPr>
                              <a:rPr lang="es-AR" b="1" i="1" smtClean="0">
                                <a:latin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s-AR" b="1" i="1" smtClean="0">
                                <a:latin typeface="Cambria Math"/>
                                <a:sym typeface="Symbol"/>
                              </a:rPr>
                              <m:t>𝒉</m:t>
                            </m:r>
                          </m:e>
                          <m:sup>
                            <m:r>
                              <a:rPr lang="es-AR" b="1" i="1" smtClean="0">
                                <a:latin typeface="Cambria Math"/>
                                <a:sym typeface="Symbol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s-AR" b="1" i="1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s-AR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AR" b="1" i="1">
                                <a:latin typeface="Cambria Math"/>
                              </a:rPr>
                              <m:t>𝒉</m:t>
                            </m:r>
                          </m:e>
                          <m:sup>
                            <m:r>
                              <a:rPr lang="es-AR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s-AR" b="1" i="1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s-AR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s-AR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s-AR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s-AR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AR" b="1" i="1">
                        <a:latin typeface="Cambria Math"/>
                      </a:rPr>
                      <m:t>)</m:t>
                    </m:r>
                  </m:oMath>
                </a14:m>
                <a:endParaRPr lang="es-AR" b="1" dirty="0"/>
              </a:p>
              <a:p>
                <a:endParaRPr lang="es-AR" b="1" dirty="0"/>
              </a:p>
            </p:txBody>
          </p:sp>
        </mc:Choice>
        <mc:Fallback xmlns="">
          <p:sp>
            <p:nvSpPr>
              <p:cNvPr id="165" name="16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884" y="5517232"/>
                <a:ext cx="1874540" cy="810671"/>
              </a:xfrm>
              <a:prstGeom prst="rect">
                <a:avLst/>
              </a:prstGeom>
              <a:blipFill rotWithShape="1">
                <a:blip r:embed="rId8"/>
                <a:stretch>
                  <a:fillRect l="-293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6" name="165 CuadroTexto"/>
              <p:cNvSpPr txBox="1"/>
              <p:nvPr/>
            </p:nvSpPr>
            <p:spPr>
              <a:xfrm>
                <a:off x="2886738" y="5877272"/>
                <a:ext cx="1874540" cy="769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2200" b="1" dirty="0" smtClean="0">
                    <a:sym typeface="Symbol"/>
                  </a:rPr>
                  <a:t></a:t>
                </a:r>
                <a:r>
                  <a:rPr lang="es-AR" b="1" dirty="0" smtClean="0">
                    <a:sym typeface="Symbol"/>
                  </a:rPr>
                  <a:t>max</a:t>
                </a:r>
                <a14:m>
                  <m:oMath xmlns:m="http://schemas.openxmlformats.org/officeDocument/2006/math">
                    <m:r>
                      <a:rPr lang="es-AR" b="1" i="1" smtClean="0">
                        <a:latin typeface="Cambria Math"/>
                        <a:sym typeface="Symbol"/>
                      </a:rPr>
                      <m:t>=</m:t>
                    </m:r>
                    <m:f>
                      <m:fPr>
                        <m:ctrlPr>
                          <a:rPr lang="es-AR" b="1" i="1" smtClean="0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s-AR" b="1" i="1" smtClean="0">
                            <a:latin typeface="Cambria Math"/>
                            <a:sym typeface="Symbol"/>
                          </a:rPr>
                          <m:t>𝟑</m:t>
                        </m:r>
                        <m:r>
                          <a:rPr lang="es-AR" b="1" i="1" smtClean="0">
                            <a:latin typeface="Cambria Math"/>
                            <a:sym typeface="Symbol"/>
                          </a:rPr>
                          <m:t>.</m:t>
                        </m:r>
                        <m:r>
                          <a:rPr lang="es-AR" b="1" i="1" smtClean="0">
                            <a:latin typeface="Cambria Math"/>
                            <a:sym typeface="Symbol"/>
                          </a:rPr>
                          <m:t>𝑸</m:t>
                        </m:r>
                      </m:num>
                      <m:den>
                        <m:r>
                          <a:rPr lang="es-AR" b="1" i="1" smtClean="0">
                            <a:latin typeface="Cambria Math"/>
                            <a:sym typeface="Symbol"/>
                          </a:rPr>
                          <m:t>𝟐</m:t>
                        </m:r>
                        <m:r>
                          <a:rPr lang="es-AR" b="1" i="1" smtClean="0">
                            <a:latin typeface="Cambria Math"/>
                            <a:sym typeface="Symbol"/>
                          </a:rPr>
                          <m:t>.</m:t>
                        </m:r>
                        <m:r>
                          <a:rPr lang="es-AR" b="1" i="1" smtClean="0">
                            <a:latin typeface="Cambria Math"/>
                            <a:sym typeface="Symbol"/>
                          </a:rPr>
                          <m:t>𝒃</m:t>
                        </m:r>
                        <m:r>
                          <a:rPr lang="es-AR" b="1" i="1" smtClean="0">
                            <a:latin typeface="Cambria Math"/>
                            <a:sym typeface="Symbol"/>
                          </a:rPr>
                          <m:t>. </m:t>
                        </m:r>
                        <m:r>
                          <a:rPr lang="es-AR" b="1" i="1" smtClean="0">
                            <a:latin typeface="Cambria Math"/>
                            <a:sym typeface="Symbol"/>
                          </a:rPr>
                          <m:t>𝒉</m:t>
                        </m:r>
                      </m:den>
                    </m:f>
                  </m:oMath>
                </a14:m>
                <a:endParaRPr lang="es-AR" b="1" dirty="0"/>
              </a:p>
              <a:p>
                <a:endParaRPr lang="es-AR" b="1" dirty="0"/>
              </a:p>
            </p:txBody>
          </p:sp>
        </mc:Choice>
        <mc:Fallback>
          <p:sp>
            <p:nvSpPr>
              <p:cNvPr id="166" name="16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738" y="5877272"/>
                <a:ext cx="1874540" cy="769378"/>
              </a:xfrm>
              <a:prstGeom prst="rect">
                <a:avLst/>
              </a:prstGeom>
              <a:blipFill rotWithShape="1">
                <a:blip r:embed="rId9"/>
                <a:stretch>
                  <a:fillRect l="-4235" t="-396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29 Grupo"/>
          <p:cNvGrpSpPr/>
          <p:nvPr/>
        </p:nvGrpSpPr>
        <p:grpSpPr>
          <a:xfrm>
            <a:off x="3776353" y="3277912"/>
            <a:ext cx="435607" cy="1448606"/>
            <a:chOff x="3776353" y="3277912"/>
            <a:chExt cx="291591" cy="1448606"/>
          </a:xfrm>
        </p:grpSpPr>
        <p:cxnSp>
          <p:nvCxnSpPr>
            <p:cNvPr id="44" name="43 Conector recto"/>
            <p:cNvCxnSpPr/>
            <p:nvPr/>
          </p:nvCxnSpPr>
          <p:spPr>
            <a:xfrm>
              <a:off x="3776353" y="4012381"/>
              <a:ext cx="291591" cy="385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28 Grupo"/>
            <p:cNvGrpSpPr/>
            <p:nvPr/>
          </p:nvGrpSpPr>
          <p:grpSpPr>
            <a:xfrm>
              <a:off x="3776353" y="3277912"/>
              <a:ext cx="247495" cy="1448606"/>
              <a:chOff x="3776353" y="3277912"/>
              <a:chExt cx="247495" cy="1448606"/>
            </a:xfrm>
          </p:grpSpPr>
          <p:cxnSp>
            <p:nvCxnSpPr>
              <p:cNvPr id="21" name="20 Conector recto"/>
              <p:cNvCxnSpPr/>
              <p:nvPr/>
            </p:nvCxnSpPr>
            <p:spPr>
              <a:xfrm>
                <a:off x="3779912" y="3277912"/>
                <a:ext cx="0" cy="144860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19 Conector recto"/>
              <p:cNvCxnSpPr/>
              <p:nvPr/>
            </p:nvCxnSpPr>
            <p:spPr>
              <a:xfrm>
                <a:off x="3779912" y="3647805"/>
                <a:ext cx="216024" cy="0"/>
              </a:xfrm>
              <a:prstGeom prst="line">
                <a:avLst/>
              </a:prstGeom>
              <a:ln w="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55 Conector recto"/>
              <p:cNvCxnSpPr/>
              <p:nvPr/>
            </p:nvCxnSpPr>
            <p:spPr>
              <a:xfrm>
                <a:off x="3779912" y="3830312"/>
                <a:ext cx="243936" cy="0"/>
              </a:xfrm>
              <a:prstGeom prst="line">
                <a:avLst/>
              </a:prstGeom>
              <a:ln w="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59 Conector recto"/>
              <p:cNvCxnSpPr/>
              <p:nvPr/>
            </p:nvCxnSpPr>
            <p:spPr>
              <a:xfrm>
                <a:off x="3779912" y="4221088"/>
                <a:ext cx="243936" cy="0"/>
              </a:xfrm>
              <a:prstGeom prst="line">
                <a:avLst/>
              </a:prstGeom>
              <a:ln w="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60 Conector recto"/>
              <p:cNvCxnSpPr/>
              <p:nvPr/>
            </p:nvCxnSpPr>
            <p:spPr>
              <a:xfrm>
                <a:off x="3776353" y="4365104"/>
                <a:ext cx="216024" cy="0"/>
              </a:xfrm>
              <a:prstGeom prst="line">
                <a:avLst/>
              </a:prstGeom>
              <a:ln w="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61 CuadroTexto"/>
              <p:cNvSpPr txBox="1"/>
              <p:nvPr/>
            </p:nvSpPr>
            <p:spPr>
              <a:xfrm>
                <a:off x="4403134" y="3769549"/>
                <a:ext cx="1710303" cy="33855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AR" sz="1600" b="1" dirty="0" smtClean="0">
                        <a:sym typeface="Symbol"/>
                      </a:rPr>
                      <m:t></m:t>
                    </m:r>
                  </m:oMath>
                </a14:m>
                <a:r>
                  <a:rPr lang="es-AR" sz="1600" b="1" dirty="0" smtClean="0"/>
                  <a:t> </a:t>
                </a:r>
                <a:r>
                  <a:rPr lang="es-AR" sz="1400" b="1" dirty="0" smtClean="0"/>
                  <a:t>max</a:t>
                </a:r>
                <a:endParaRPr lang="es-AR" sz="1400" b="1" dirty="0"/>
              </a:p>
            </p:txBody>
          </p:sp>
        </mc:Choice>
        <mc:Fallback>
          <p:sp>
            <p:nvSpPr>
              <p:cNvPr id="62" name="6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134" y="3769549"/>
                <a:ext cx="1710303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1428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30 Forma libre"/>
          <p:cNvSpPr/>
          <p:nvPr/>
        </p:nvSpPr>
        <p:spPr>
          <a:xfrm>
            <a:off x="3794760" y="3299460"/>
            <a:ext cx="434340" cy="1440180"/>
          </a:xfrm>
          <a:custGeom>
            <a:avLst/>
            <a:gdLst>
              <a:gd name="connsiteX0" fmla="*/ 0 w 434340"/>
              <a:gd name="connsiteY0" fmla="*/ 0 h 1440180"/>
              <a:gd name="connsiteX1" fmla="*/ 434340 w 434340"/>
              <a:gd name="connsiteY1" fmla="*/ 678180 h 1440180"/>
              <a:gd name="connsiteX2" fmla="*/ 0 w 434340"/>
              <a:gd name="connsiteY2" fmla="*/ 1440180 h 144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4340" h="1440180">
                <a:moveTo>
                  <a:pt x="0" y="0"/>
                </a:moveTo>
                <a:cubicBezTo>
                  <a:pt x="217170" y="219075"/>
                  <a:pt x="434340" y="438150"/>
                  <a:pt x="434340" y="678180"/>
                </a:cubicBezTo>
                <a:cubicBezTo>
                  <a:pt x="434340" y="918210"/>
                  <a:pt x="217170" y="1179195"/>
                  <a:pt x="0" y="14401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2761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73" grpId="0"/>
      <p:bldP spid="74" grpId="0"/>
      <p:bldP spid="4" grpId="0"/>
      <p:bldP spid="77" grpId="0" animBg="1"/>
      <p:bldP spid="79" grpId="0"/>
      <p:bldP spid="80" grpId="0"/>
      <p:bldP spid="91" grpId="0"/>
      <p:bldP spid="91" grpId="1"/>
      <p:bldP spid="15" grpId="0"/>
      <p:bldP spid="94" grpId="0"/>
      <p:bldP spid="106" grpId="0"/>
      <p:bldP spid="108" grpId="0"/>
      <p:bldP spid="111" grpId="0"/>
      <p:bldP spid="111" grpId="1"/>
      <p:bldP spid="115" grpId="0"/>
      <p:bldP spid="23" grpId="0" animBg="1"/>
      <p:bldP spid="23" grpId="1" animBg="1"/>
      <p:bldP spid="116" grpId="0"/>
      <p:bldP spid="116" grpId="1"/>
      <p:bldP spid="120" grpId="0"/>
      <p:bldP spid="157" grpId="0"/>
      <p:bldP spid="33" grpId="0"/>
      <p:bldP spid="165" grpId="0"/>
      <p:bldP spid="166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>
            <a:off x="2073755" y="3268783"/>
            <a:ext cx="792087" cy="65528"/>
          </a:xfrm>
          <a:prstGeom prst="rect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Rectángulo"/>
          <p:cNvSpPr/>
          <p:nvPr/>
        </p:nvSpPr>
        <p:spPr>
          <a:xfrm>
            <a:off x="2067628" y="3334311"/>
            <a:ext cx="75193" cy="667904"/>
          </a:xfrm>
          <a:prstGeom prst="rect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7" name="56 Rectángulo"/>
          <p:cNvSpPr/>
          <p:nvPr/>
        </p:nvSpPr>
        <p:spPr>
          <a:xfrm>
            <a:off x="2806029" y="3334311"/>
            <a:ext cx="53471" cy="667904"/>
          </a:xfrm>
          <a:prstGeom prst="rect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89622" y="804329"/>
            <a:ext cx="7498080" cy="518457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27016" y="-124412"/>
            <a:ext cx="7498080" cy="1143000"/>
          </a:xfrm>
        </p:spPr>
        <p:txBody>
          <a:bodyPr>
            <a:normAutofit/>
          </a:bodyPr>
          <a:lstStyle/>
          <a:p>
            <a:r>
              <a:rPr lang="es-AR" sz="2800" dirty="0" smtClean="0">
                <a:effectLst/>
              </a:rPr>
              <a:t>FLEXION TRANSVERSAL O FLEXION Y CORTE </a:t>
            </a:r>
            <a:endParaRPr lang="es-AR" sz="2800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399897" y="6562640"/>
            <a:ext cx="2895600" cy="301800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52" name="51 CuadroTexto"/>
          <p:cNvSpPr txBox="1"/>
          <p:nvPr/>
        </p:nvSpPr>
        <p:spPr>
          <a:xfrm>
            <a:off x="1129802" y="742761"/>
            <a:ext cx="7769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AR" sz="2100" b="1" dirty="0" smtClean="0">
                <a:sym typeface="Symbol"/>
              </a:rPr>
              <a:t>DISTRIBUCION TENSIONES </a:t>
            </a:r>
            <a:r>
              <a:rPr lang="es-AR" sz="2800" b="1" dirty="0" smtClean="0">
                <a:sym typeface="Symbol"/>
              </a:rPr>
              <a:t>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72 CuadroTexto"/>
              <p:cNvSpPr txBox="1"/>
              <p:nvPr/>
            </p:nvSpPr>
            <p:spPr>
              <a:xfrm>
                <a:off x="1619672" y="1340768"/>
                <a:ext cx="1710303" cy="65447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AR" b="1" dirty="0" smtClean="0">
                          <a:sym typeface="Symbol"/>
                        </a:rPr>
                        <m:t></m:t>
                      </m:r>
                      <m:r>
                        <a:rPr lang="es-AR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AR" b="1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AR" b="1" i="1" dirty="0" smtClean="0">
                              <a:latin typeface="Cambria Math"/>
                            </a:rPr>
                            <m:t>𝑸</m:t>
                          </m:r>
                          <m:r>
                            <a:rPr lang="es-AR" b="1" i="1" dirty="0" smtClean="0">
                              <a:latin typeface="Cambria Math"/>
                            </a:rPr>
                            <m:t>.</m:t>
                          </m:r>
                          <m:r>
                            <a:rPr lang="es-AR" b="1" i="1" dirty="0" smtClean="0">
                              <a:latin typeface="Cambria Math"/>
                            </a:rPr>
                            <m:t>𝑺𝒙</m:t>
                          </m:r>
                        </m:num>
                        <m:den>
                          <m:r>
                            <a:rPr lang="es-AR" b="1" i="1" dirty="0">
                              <a:latin typeface="Cambria Math"/>
                            </a:rPr>
                            <m:t>𝑱𝒙</m:t>
                          </m:r>
                          <m:r>
                            <m:rPr>
                              <m:nor/>
                            </m:rPr>
                            <a:rPr lang="es-AR" b="1" i="0" dirty="0" smtClean="0">
                              <a:latin typeface="Cambria Math"/>
                            </a:rPr>
                            <m:t>. </m:t>
                          </m:r>
                          <m:r>
                            <m:rPr>
                              <m:nor/>
                            </m:rPr>
                            <a:rPr lang="es-AR" b="1" dirty="0">
                              <a:sym typeface="Symbol"/>
                            </a:rPr>
                            <m:t>b</m:t>
                          </m:r>
                        </m:den>
                      </m:f>
                    </m:oMath>
                  </m:oMathPara>
                </a14:m>
                <a:endParaRPr lang="es-AR" b="1" dirty="0"/>
              </a:p>
            </p:txBody>
          </p:sp>
        </mc:Choice>
        <mc:Fallback xmlns="">
          <p:sp>
            <p:nvSpPr>
              <p:cNvPr id="73" name="7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340768"/>
                <a:ext cx="1710303" cy="6544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73 CuadroTexto"/>
              <p:cNvSpPr txBox="1"/>
              <p:nvPr/>
            </p:nvSpPr>
            <p:spPr>
              <a:xfrm>
                <a:off x="3419872" y="1256579"/>
                <a:ext cx="5544616" cy="132343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AR" sz="1600" b="1" dirty="0" smtClean="0">
                        <a:sym typeface="Symbol"/>
                      </a:rPr>
                      <m:t></m:t>
                    </m:r>
                    <m:r>
                      <a:rPr lang="es-AR" sz="1600" b="1" i="1" dirty="0" smtClean="0">
                        <a:latin typeface="Cambria Math"/>
                        <a:sym typeface="Symbol"/>
                      </a:rPr>
                      <m:t>:</m:t>
                    </m:r>
                  </m:oMath>
                </a14:m>
                <a:r>
                  <a:rPr lang="es-AR" sz="1600" b="1" i="1" dirty="0" smtClean="0">
                    <a:latin typeface="Cambria Math"/>
                    <a:sym typeface="Symbol"/>
                  </a:rPr>
                  <a:t> </a:t>
                </a:r>
                <a:r>
                  <a:rPr lang="es-AR" sz="1600" dirty="0" smtClean="0">
                    <a:latin typeface="Cambria Math"/>
                    <a:sym typeface="Symbol"/>
                  </a:rPr>
                  <a:t>Tensión tangencial de trabajo</a:t>
                </a:r>
              </a:p>
              <a:p>
                <a:r>
                  <a:rPr lang="es-AR" sz="1600" b="1" dirty="0" smtClean="0">
                    <a:latin typeface="Cambria Math"/>
                    <a:sym typeface="Symbol"/>
                  </a:rPr>
                  <a:t>Q: </a:t>
                </a:r>
                <a:r>
                  <a:rPr lang="es-AR" sz="1600" dirty="0" smtClean="0">
                    <a:latin typeface="Cambria Math"/>
                    <a:sym typeface="Symbol"/>
                  </a:rPr>
                  <a:t>Corte en sección de análisis  de la barra</a:t>
                </a:r>
              </a:p>
              <a:p>
                <a:r>
                  <a:rPr lang="es-AR" sz="1600" b="1" dirty="0" err="1" smtClean="0">
                    <a:latin typeface="Cambria Math"/>
                    <a:sym typeface="Symbol"/>
                  </a:rPr>
                  <a:t>Sx</a:t>
                </a:r>
                <a:r>
                  <a:rPr lang="es-AR" sz="1600" b="1" dirty="0" smtClean="0">
                    <a:latin typeface="Cambria Math"/>
                    <a:sym typeface="Symbol"/>
                  </a:rPr>
                  <a:t>: </a:t>
                </a:r>
                <a:r>
                  <a:rPr lang="es-AR" sz="1600" dirty="0" smtClean="0">
                    <a:latin typeface="Cambria Math"/>
                    <a:sym typeface="Symbol"/>
                  </a:rPr>
                  <a:t>Momento estático de la “sección que resbala”</a:t>
                </a:r>
              </a:p>
              <a:p>
                <a:r>
                  <a:rPr lang="es-AR" sz="1600" b="1" dirty="0" err="1" smtClean="0">
                    <a:latin typeface="Cambria Math"/>
                    <a:sym typeface="Symbol"/>
                  </a:rPr>
                  <a:t>Jx</a:t>
                </a:r>
                <a:r>
                  <a:rPr lang="es-AR" sz="1600" b="1" dirty="0" smtClean="0">
                    <a:latin typeface="Cambria Math"/>
                    <a:sym typeface="Symbol"/>
                  </a:rPr>
                  <a:t>: </a:t>
                </a:r>
                <a:r>
                  <a:rPr lang="es-AR" sz="1600" dirty="0" smtClean="0">
                    <a:latin typeface="Cambria Math"/>
                    <a:sym typeface="Symbol"/>
                  </a:rPr>
                  <a:t>Momento de Inercia con respecto al eje neutro.</a:t>
                </a:r>
              </a:p>
              <a:p>
                <a:r>
                  <a:rPr lang="es-AR" sz="1600" b="1" dirty="0">
                    <a:latin typeface="Cambria Math"/>
                    <a:sym typeface="Symbol"/>
                  </a:rPr>
                  <a:t>b</a:t>
                </a:r>
                <a:r>
                  <a:rPr lang="es-AR" sz="1600" b="1" dirty="0" smtClean="0">
                    <a:latin typeface="Cambria Math"/>
                    <a:sym typeface="Symbol"/>
                  </a:rPr>
                  <a:t>: </a:t>
                </a:r>
                <a:r>
                  <a:rPr lang="es-AR" sz="1600" dirty="0" smtClean="0">
                    <a:latin typeface="Cambria Math"/>
                    <a:sym typeface="Symbol"/>
                  </a:rPr>
                  <a:t>ancho de la </a:t>
                </a:r>
                <a:r>
                  <a:rPr lang="es-AR" sz="1600" dirty="0">
                    <a:latin typeface="Cambria Math"/>
                    <a:sym typeface="Symbol"/>
                  </a:rPr>
                  <a:t>“sección que resbala</a:t>
                </a:r>
                <a:r>
                  <a:rPr lang="es-AR" sz="1600" dirty="0" smtClean="0">
                    <a:latin typeface="Cambria Math"/>
                    <a:sym typeface="Symbol"/>
                  </a:rPr>
                  <a:t>”</a:t>
                </a:r>
                <a:endParaRPr lang="es-AR" sz="1600" dirty="0">
                  <a:latin typeface="Cambria Math"/>
                  <a:sym typeface="Symbol"/>
                </a:endParaRPr>
              </a:p>
            </p:txBody>
          </p:sp>
        </mc:Choice>
        <mc:Fallback xmlns="">
          <p:sp>
            <p:nvSpPr>
              <p:cNvPr id="74" name="7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256579"/>
                <a:ext cx="5544616" cy="1323439"/>
              </a:xfrm>
              <a:prstGeom prst="rect">
                <a:avLst/>
              </a:prstGeom>
              <a:blipFill rotWithShape="1">
                <a:blip r:embed="rId3"/>
                <a:stretch>
                  <a:fillRect l="-549" t="-1843" b="-460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CuadroTexto"/>
          <p:cNvSpPr txBox="1"/>
          <p:nvPr/>
        </p:nvSpPr>
        <p:spPr>
          <a:xfrm>
            <a:off x="1619672" y="258001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1. Sección </a:t>
            </a:r>
            <a:r>
              <a:rPr lang="es-AR" b="1" dirty="0" smtClean="0"/>
              <a:t>Tubular b, h, e</a:t>
            </a:r>
            <a:endParaRPr lang="es-AR" b="1" dirty="0"/>
          </a:p>
        </p:txBody>
      </p:sp>
      <p:sp>
        <p:nvSpPr>
          <p:cNvPr id="77" name="76 Rectángulo"/>
          <p:cNvSpPr/>
          <p:nvPr/>
        </p:nvSpPr>
        <p:spPr>
          <a:xfrm>
            <a:off x="2073755" y="3267236"/>
            <a:ext cx="792087" cy="14486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78" name="77 Conector recto"/>
          <p:cNvCxnSpPr/>
          <p:nvPr/>
        </p:nvCxnSpPr>
        <p:spPr>
          <a:xfrm>
            <a:off x="1755767" y="4010887"/>
            <a:ext cx="15162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78 CuadroTexto"/>
          <p:cNvSpPr txBox="1"/>
          <p:nvPr/>
        </p:nvSpPr>
        <p:spPr>
          <a:xfrm>
            <a:off x="1620581" y="3998585"/>
            <a:ext cx="596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/>
              <a:t>n</a:t>
            </a:r>
            <a:r>
              <a:rPr lang="es-AR" sz="1600" dirty="0" smtClean="0"/>
              <a:t>-n</a:t>
            </a:r>
            <a:endParaRPr lang="es-AR" sz="1600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2469798" y="2996952"/>
            <a:ext cx="0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90 CuadroTexto"/>
          <p:cNvSpPr txBox="1"/>
          <p:nvPr/>
        </p:nvSpPr>
        <p:spPr>
          <a:xfrm>
            <a:off x="1298125" y="2983071"/>
            <a:ext cx="596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1-1</a:t>
            </a:r>
            <a:endParaRPr lang="es-AR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14 CuadroTexto"/>
              <p:cNvSpPr txBox="1"/>
              <p:nvPr/>
            </p:nvSpPr>
            <p:spPr>
              <a:xfrm>
                <a:off x="5508104" y="2599524"/>
                <a:ext cx="3240360" cy="1315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600" u="sng" dirty="0" smtClean="0"/>
                  <a:t>Sección 1-1</a:t>
                </a:r>
              </a:p>
              <a:p>
                <a14:m>
                  <m:oMath xmlns:m="http://schemas.openxmlformats.org/officeDocument/2006/math">
                    <m:r>
                      <a:rPr lang="es-AR" sz="1600" b="0" i="1" smtClean="0">
                        <a:latin typeface="Cambria Math"/>
                      </a:rPr>
                      <m:t>𝑆𝑥</m:t>
                    </m:r>
                  </m:oMath>
                </a14:m>
                <a:r>
                  <a:rPr lang="es-AR" sz="1600" dirty="0" smtClean="0"/>
                  <a:t>=</a:t>
                </a:r>
                <a14:m>
                  <m:oMath xmlns:m="http://schemas.openxmlformats.org/officeDocument/2006/math">
                    <m:r>
                      <a:rPr lang="es-AR" sz="1600" b="0" i="1" dirty="0" smtClean="0">
                        <a:latin typeface="Cambria Math"/>
                      </a:rPr>
                      <m:t>𝐴𝑠</m:t>
                    </m:r>
                    <m:r>
                      <a:rPr lang="es-AR" sz="1600" b="0" i="1" dirty="0" smtClean="0">
                        <a:latin typeface="Cambria Math"/>
                      </a:rPr>
                      <m:t>. </m:t>
                    </m:r>
                    <m:sSub>
                      <m:sSubPr>
                        <m:ctrlPr>
                          <a:rPr lang="es-AR" sz="1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AR" sz="1600" b="0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s-AR" sz="1600" b="0" i="1" dirty="0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s-AR" sz="1600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AR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s-AR" sz="1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AR" sz="16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s-AR" sz="1600" b="0" i="1" dirty="0" smtClean="0">
                        <a:latin typeface="Cambria Math"/>
                      </a:rPr>
                      <m:t>𝑏</m:t>
                    </m:r>
                    <m:r>
                      <a:rPr lang="es-AR" sz="1600" b="0" i="1" dirty="0" smtClean="0">
                        <a:latin typeface="Cambria Math"/>
                      </a:rPr>
                      <m:t>.</m:t>
                    </m:r>
                    <m:r>
                      <a:rPr lang="es-AR" sz="1600" b="0" i="1" dirty="0" smtClean="0">
                        <a:latin typeface="Cambria Math"/>
                      </a:rPr>
                      <m:t>𝑒</m:t>
                    </m:r>
                    <m:r>
                      <a:rPr lang="es-AR" sz="1600" b="0" i="1" dirty="0" smtClean="0">
                        <a:latin typeface="Cambria Math"/>
                      </a:rPr>
                      <m:t>. </m:t>
                    </m:r>
                    <m:r>
                      <a:rPr lang="es-AR" sz="1600" b="0" i="1" dirty="0" smtClean="0">
                        <a:latin typeface="Cambria Math"/>
                      </a:rPr>
                      <m:t>(</m:t>
                    </m:r>
                    <m:r>
                      <a:rPr lang="es-AR" sz="1600" b="0" i="1" dirty="0" smtClean="0">
                        <a:latin typeface="Cambria Math"/>
                      </a:rPr>
                      <m:t>h</m:t>
                    </m:r>
                    <m:r>
                      <a:rPr lang="es-AR" sz="1600" b="0" i="1" dirty="0" smtClean="0">
                        <a:latin typeface="Cambria Math"/>
                      </a:rPr>
                      <m:t>−</m:t>
                    </m:r>
                    <m:r>
                      <a:rPr lang="es-AR" sz="1600" b="0" i="1" dirty="0" smtClean="0">
                        <a:latin typeface="Cambria Math"/>
                      </a:rPr>
                      <m:t>𝑒</m:t>
                    </m:r>
                    <m:r>
                      <a:rPr lang="es-AR" sz="1600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s-AR" sz="1600" dirty="0" smtClean="0"/>
              </a:p>
              <a:p>
                <a:pPr/>
                <a14:m>
                  <m:oMath xmlns:m="http://schemas.openxmlformats.org/officeDocument/2006/math">
                    <m:r>
                      <a:rPr lang="es-AR" sz="1600" b="0" i="1" smtClean="0">
                        <a:latin typeface="Cambria Math"/>
                      </a:rPr>
                      <m:t>𝐽𝑥</m:t>
                    </m:r>
                    <m:r>
                      <a:rPr lang="es-AR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AR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AR" sz="1600" b="0" i="1" smtClean="0">
                            <a:latin typeface="Cambria Math"/>
                          </a:rPr>
                          <m:t>𝑏</m:t>
                        </m:r>
                        <m:sSup>
                          <m:sSupPr>
                            <m:ctrlPr>
                              <a:rPr lang="es-AR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AR" sz="1600" b="0" i="1" smtClean="0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s-AR" sz="16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s-AR" sz="1600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s-AR" sz="1600" dirty="0" smtClean="0"/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6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s-AR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AR" sz="1600" i="1">
                                <a:latin typeface="Cambria Math"/>
                              </a:rPr>
                              <m:t>𝑏</m:t>
                            </m:r>
                            <m:r>
                              <a:rPr lang="es-AR" sz="1600" b="0" i="1" smtClean="0">
                                <a:latin typeface="Cambria Math"/>
                              </a:rPr>
                              <m:t>−2</m:t>
                            </m:r>
                            <m:r>
                              <a:rPr lang="es-AR" sz="1600" b="0" i="1" smtClean="0">
                                <a:latin typeface="Cambria Math"/>
                              </a:rPr>
                              <m:t>𝑒</m:t>
                            </m:r>
                          </m:e>
                        </m:d>
                        <m:r>
                          <a:rPr lang="es-AR" sz="1600" b="0" i="1" smtClean="0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s-AR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AR" sz="16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s-AR" sz="1600" i="1">
                                <a:latin typeface="Cambria Math"/>
                              </a:rPr>
                              <m:t>h</m:t>
                            </m:r>
                            <m:r>
                              <a:rPr lang="es-AR" sz="1600" b="0" i="1" smtClean="0">
                                <a:latin typeface="Cambria Math"/>
                              </a:rPr>
                              <m:t>−2</m:t>
                            </m:r>
                            <m:r>
                              <a:rPr lang="es-AR" sz="1600" b="0" i="1" smtClean="0">
                                <a:latin typeface="Cambria Math"/>
                              </a:rPr>
                              <m:t>𝑒</m:t>
                            </m:r>
                            <m:r>
                              <a:rPr lang="es-AR" sz="1600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s-AR" sz="16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s-AR" sz="160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es-AR" sz="1600" dirty="0" smtClean="0"/>
              </a:p>
              <a:p>
                <a:r>
                  <a:rPr lang="es-AR" sz="1600" dirty="0" smtClean="0"/>
                  <a:t>b=b</a:t>
                </a:r>
                <a:endParaRPr lang="es-AR" sz="1600" dirty="0"/>
              </a:p>
            </p:txBody>
          </p:sp>
        </mc:Choice>
        <mc:Fallback>
          <p:sp>
            <p:nvSpPr>
              <p:cNvPr id="15" name="1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599524"/>
                <a:ext cx="3240360" cy="1315040"/>
              </a:xfrm>
              <a:prstGeom prst="rect">
                <a:avLst/>
              </a:prstGeom>
              <a:blipFill rotWithShape="1">
                <a:blip r:embed="rId4"/>
                <a:stretch>
                  <a:fillRect l="-1130" t="-1389" b="-509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16 Conector recto de flecha"/>
          <p:cNvCxnSpPr/>
          <p:nvPr/>
        </p:nvCxnSpPr>
        <p:spPr>
          <a:xfrm>
            <a:off x="2474969" y="2900999"/>
            <a:ext cx="1" cy="366237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93 CuadroTexto"/>
          <p:cNvSpPr txBox="1"/>
          <p:nvPr/>
        </p:nvSpPr>
        <p:spPr>
          <a:xfrm>
            <a:off x="2575643" y="2900999"/>
            <a:ext cx="596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Q</a:t>
            </a:r>
            <a:endParaRPr lang="es-AR" sz="1600" dirty="0"/>
          </a:p>
        </p:txBody>
      </p:sp>
      <p:cxnSp>
        <p:nvCxnSpPr>
          <p:cNvPr id="95" name="94 Conector recto"/>
          <p:cNvCxnSpPr/>
          <p:nvPr/>
        </p:nvCxnSpPr>
        <p:spPr>
          <a:xfrm>
            <a:off x="2067628" y="5031050"/>
            <a:ext cx="804339" cy="0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105 CuadroTexto"/>
          <p:cNvSpPr txBox="1"/>
          <p:nvPr/>
        </p:nvSpPr>
        <p:spPr>
          <a:xfrm>
            <a:off x="2301958" y="4726757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b</a:t>
            </a:r>
            <a:endParaRPr lang="es-AR" sz="1600" dirty="0"/>
          </a:p>
        </p:txBody>
      </p:sp>
      <p:cxnSp>
        <p:nvCxnSpPr>
          <p:cNvPr id="107" name="106 Conector recto"/>
          <p:cNvCxnSpPr/>
          <p:nvPr/>
        </p:nvCxnSpPr>
        <p:spPr>
          <a:xfrm>
            <a:off x="3137047" y="3254063"/>
            <a:ext cx="2945" cy="1448845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107 CuadroTexto"/>
          <p:cNvSpPr txBox="1"/>
          <p:nvPr/>
        </p:nvSpPr>
        <p:spPr>
          <a:xfrm>
            <a:off x="2859500" y="3654442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h</a:t>
            </a:r>
            <a:endParaRPr lang="es-AR" sz="1600" dirty="0"/>
          </a:p>
        </p:txBody>
      </p:sp>
      <p:sp>
        <p:nvSpPr>
          <p:cNvPr id="111" name="110 CuadroTexto"/>
          <p:cNvSpPr txBox="1"/>
          <p:nvPr/>
        </p:nvSpPr>
        <p:spPr>
          <a:xfrm>
            <a:off x="1298125" y="3264078"/>
            <a:ext cx="596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2-2</a:t>
            </a:r>
            <a:endParaRPr lang="es-AR" sz="1600" dirty="0"/>
          </a:p>
        </p:txBody>
      </p:sp>
      <p:cxnSp>
        <p:nvCxnSpPr>
          <p:cNvPr id="21" name="20 Conector recto"/>
          <p:cNvCxnSpPr/>
          <p:nvPr/>
        </p:nvCxnSpPr>
        <p:spPr>
          <a:xfrm>
            <a:off x="3779912" y="3277912"/>
            <a:ext cx="0" cy="14486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114 CuadroTexto"/>
              <p:cNvSpPr txBox="1"/>
              <p:nvPr/>
            </p:nvSpPr>
            <p:spPr>
              <a:xfrm>
                <a:off x="5508104" y="3778619"/>
                <a:ext cx="3850218" cy="1424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600" u="sng" dirty="0" smtClean="0"/>
                  <a:t>Sección 2-2</a:t>
                </a:r>
              </a:p>
              <a:p>
                <a14:m>
                  <m:oMath xmlns:m="http://schemas.openxmlformats.org/officeDocument/2006/math">
                    <m:r>
                      <a:rPr lang="es-AR" sz="1600" i="1">
                        <a:latin typeface="Cambria Math"/>
                      </a:rPr>
                      <m:t>𝑆𝑥</m:t>
                    </m:r>
                  </m:oMath>
                </a14:m>
                <a:r>
                  <a:rPr lang="es-AR" sz="1600" dirty="0"/>
                  <a:t>=</a:t>
                </a:r>
                <a14:m>
                  <m:oMath xmlns:m="http://schemas.openxmlformats.org/officeDocument/2006/math">
                    <m:r>
                      <a:rPr lang="es-AR" sz="1600" i="1" dirty="0">
                        <a:latin typeface="Cambria Math"/>
                      </a:rPr>
                      <m:t>𝐴𝑠</m:t>
                    </m:r>
                    <m:r>
                      <a:rPr lang="es-AR" sz="1600" i="1" dirty="0">
                        <a:latin typeface="Cambria Math"/>
                      </a:rPr>
                      <m:t>. </m:t>
                    </m:r>
                    <m:sSub>
                      <m:sSubPr>
                        <m:ctrlPr>
                          <a:rPr lang="es-AR" sz="16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s-AR" sz="1600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s-AR" sz="1600" i="1" dirty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s-AR" sz="1600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AR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s-AR" sz="1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AR" sz="16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s-AR" sz="1600" i="1" dirty="0">
                        <a:latin typeface="Cambria Math"/>
                      </a:rPr>
                      <m:t>𝑏</m:t>
                    </m:r>
                    <m:r>
                      <a:rPr lang="es-AR" sz="1600" i="1" dirty="0">
                        <a:latin typeface="Cambria Math"/>
                      </a:rPr>
                      <m:t>.</m:t>
                    </m:r>
                    <m:r>
                      <a:rPr lang="es-AR" sz="1600" i="1" dirty="0">
                        <a:latin typeface="Cambria Math"/>
                      </a:rPr>
                      <m:t>𝑒</m:t>
                    </m:r>
                    <m:r>
                      <a:rPr lang="es-AR" sz="1600" i="1" dirty="0">
                        <a:latin typeface="Cambria Math"/>
                      </a:rPr>
                      <m:t>. (</m:t>
                    </m:r>
                    <m:r>
                      <a:rPr lang="es-AR" sz="1600" i="1" dirty="0">
                        <a:latin typeface="Cambria Math"/>
                      </a:rPr>
                      <m:t>h</m:t>
                    </m:r>
                    <m:r>
                      <a:rPr lang="es-AR" sz="1600" i="1" dirty="0">
                        <a:latin typeface="Cambria Math"/>
                      </a:rPr>
                      <m:t>−</m:t>
                    </m:r>
                    <m:r>
                      <a:rPr lang="es-AR" sz="1600" i="1" dirty="0">
                        <a:latin typeface="Cambria Math"/>
                      </a:rPr>
                      <m:t>𝑒</m:t>
                    </m:r>
                    <m:r>
                      <a:rPr lang="es-AR" sz="1600" i="1" dirty="0">
                        <a:latin typeface="Cambria Math"/>
                      </a:rPr>
                      <m:t>)</m:t>
                    </m:r>
                  </m:oMath>
                </a14:m>
                <a:endParaRPr lang="es-AR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1600" i="1">
                          <a:latin typeface="Cambria Math"/>
                        </a:rPr>
                        <m:t>𝐽𝑥</m:t>
                      </m:r>
                      <m:r>
                        <a:rPr lang="es-AR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AR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AR" sz="1600" i="1">
                              <a:latin typeface="Cambria Math"/>
                            </a:rPr>
                            <m:t>𝑏</m:t>
                          </m:r>
                          <m:sSup>
                            <m:sSupPr>
                              <m:ctrlPr>
                                <a:rPr lang="es-AR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AR" sz="1600" i="1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s-AR" sz="16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AR" sz="1600" i="1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s-AR" sz="1600" dirty="0"/>
                        <m:t>-</m:t>
                      </m:r>
                      <m:f>
                        <m:fPr>
                          <m:ctrlPr>
                            <a:rPr lang="es-AR" sz="16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AR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AR" sz="16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s-AR" sz="1600" i="1">
                                  <a:latin typeface="Cambria Math"/>
                                </a:rPr>
                                <m:t>−2</m:t>
                              </m:r>
                              <m:r>
                                <a:rPr lang="es-AR" sz="1600" i="1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  <m:r>
                            <a:rPr lang="es-AR" sz="1600" i="1">
                              <a:latin typeface="Cambria Math"/>
                            </a:rPr>
                            <m:t>.</m:t>
                          </m:r>
                          <m:sSup>
                            <m:sSupPr>
                              <m:ctrlPr>
                                <a:rPr lang="es-AR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AR" sz="16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s-AR" sz="16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s-AR" sz="1600" i="1">
                                  <a:latin typeface="Cambria Math"/>
                                </a:rPr>
                                <m:t>−2</m:t>
                              </m:r>
                              <m:r>
                                <a:rPr lang="es-AR" sz="1600" i="1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s-AR" sz="16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AR" sz="16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AR" sz="1600" i="1"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s-AR" sz="1600" dirty="0" smtClean="0"/>
              </a:p>
              <a:p>
                <a:r>
                  <a:rPr lang="es-AR" sz="1600" dirty="0" smtClean="0"/>
                  <a:t>b=2.e</a:t>
                </a:r>
                <a:endParaRPr lang="es-AR" sz="1600" dirty="0"/>
              </a:p>
            </p:txBody>
          </p:sp>
        </mc:Choice>
        <mc:Fallback>
          <p:sp>
            <p:nvSpPr>
              <p:cNvPr id="115" name="11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778619"/>
                <a:ext cx="3850218" cy="1424942"/>
              </a:xfrm>
              <a:prstGeom prst="rect">
                <a:avLst/>
              </a:prstGeom>
              <a:blipFill rotWithShape="1">
                <a:blip r:embed="rId5"/>
                <a:stretch>
                  <a:fillRect l="-951" t="-1282" b="-470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115 CuadroTexto"/>
              <p:cNvSpPr txBox="1"/>
              <p:nvPr/>
            </p:nvSpPr>
            <p:spPr>
              <a:xfrm>
                <a:off x="3193235" y="3642698"/>
                <a:ext cx="4116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6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AR" sz="1600" b="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s-AR" sz="1600" b="0" i="1" dirty="0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s-AR" sz="1600" dirty="0"/>
              </a:p>
            </p:txBody>
          </p:sp>
        </mc:Choice>
        <mc:Fallback xmlns="">
          <p:sp>
            <p:nvSpPr>
              <p:cNvPr id="116" name="1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235" y="3642698"/>
                <a:ext cx="411616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116 Conector recto"/>
          <p:cNvCxnSpPr/>
          <p:nvPr/>
        </p:nvCxnSpPr>
        <p:spPr>
          <a:xfrm>
            <a:off x="3271116" y="3279376"/>
            <a:ext cx="0" cy="731511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118 Conector recto"/>
          <p:cNvCxnSpPr/>
          <p:nvPr/>
        </p:nvCxnSpPr>
        <p:spPr>
          <a:xfrm>
            <a:off x="1511517" y="4010887"/>
            <a:ext cx="183529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7" name="156 CuadroTexto"/>
              <p:cNvSpPr txBox="1"/>
              <p:nvPr/>
            </p:nvSpPr>
            <p:spPr>
              <a:xfrm>
                <a:off x="1404866" y="5103112"/>
                <a:ext cx="6551510" cy="1604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500" u="sng" dirty="0" smtClean="0"/>
                  <a:t>Sección 3-3</a:t>
                </a:r>
                <a:endParaRPr lang="es-AR" sz="1500" u="sng" dirty="0" smtClean="0"/>
              </a:p>
              <a:p>
                <a:pPr marL="342900" indent="-342900">
                  <a:buAutoNum type="arabicPeriod"/>
                </a:pPr>
                <a:r>
                  <a:rPr lang="es-AR" sz="1500" b="0" dirty="0" smtClean="0">
                    <a:latin typeface="Cambria Math"/>
                  </a:rPr>
                  <a:t>Baricentro de la </a:t>
                </a:r>
                <a:r>
                  <a:rPr lang="es-AR" sz="1500" b="0" dirty="0" err="1" smtClean="0">
                    <a:latin typeface="Cambria Math"/>
                  </a:rPr>
                  <a:t>seccion</a:t>
                </a:r>
                <a:r>
                  <a:rPr lang="es-AR" sz="1500" dirty="0" smtClean="0">
                    <a:latin typeface="Cambria Math"/>
                  </a:rPr>
                  <a:t>:</a:t>
                </a:r>
                <a:r>
                  <a:rPr lang="es-AR" sz="1500" b="0" dirty="0" smtClean="0">
                    <a:latin typeface="Cambria Math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5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AR" sz="15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s-AR" sz="1500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s-AR" sz="15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AR" sz="15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AR" sz="1500" b="0" i="1" smtClean="0">
                            <a:latin typeface="Cambria Math"/>
                          </a:rPr>
                          <m:t>2.</m:t>
                        </m:r>
                        <m:d>
                          <m:dPr>
                            <m:ctrlPr>
                              <a:rPr lang="es-AR" sz="15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AR" sz="1500" b="0" i="1" smtClean="0">
                                <a:latin typeface="Cambria Math"/>
                              </a:rPr>
                              <m:t>𝑒</m:t>
                            </m:r>
                            <m:r>
                              <a:rPr lang="es-AR" sz="1500" b="0" i="1" smtClean="0">
                                <a:latin typeface="Cambria Math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es-AR" sz="15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AR" sz="1500" b="0" i="1" smtClean="0">
                                    <a:latin typeface="Cambria Math"/>
                                  </a:rPr>
                                  <m:t>h</m:t>
                                </m:r>
                              </m:num>
                              <m:den>
                                <m:r>
                                  <a:rPr lang="es-AR" sz="1500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s-AR" sz="1500" b="0" i="1" smtClean="0">
                                <a:latin typeface="Cambria Math"/>
                              </a:rPr>
                              <m:t>∗</m:t>
                            </m:r>
                            <m:f>
                              <m:fPr>
                                <m:ctrlPr>
                                  <a:rPr lang="es-AR" sz="15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AR" sz="1500" i="1">
                                    <a:latin typeface="Cambria Math"/>
                                  </a:rPr>
                                  <m:t>h</m:t>
                                </m:r>
                              </m:num>
                              <m:den>
                                <m:r>
                                  <a:rPr lang="es-AR" sz="1500" b="0" i="1" smtClean="0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s-AR" sz="1500" b="0" i="1" smtClean="0">
                            <a:latin typeface="Cambria Math"/>
                          </a:rPr>
                          <m:t>+</m:t>
                        </m:r>
                        <m:r>
                          <a:rPr lang="es-AR" sz="1500" b="0" i="1" smtClean="0">
                            <a:latin typeface="Cambria Math"/>
                          </a:rPr>
                          <m:t>𝑒</m:t>
                        </m:r>
                        <m:r>
                          <a:rPr lang="es-AR" sz="1500" b="0" i="1" smtClean="0">
                            <a:latin typeface="Cambria Math"/>
                          </a:rPr>
                          <m:t>.</m:t>
                        </m:r>
                        <m:d>
                          <m:dPr>
                            <m:ctrlPr>
                              <a:rPr lang="es-AR" sz="15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AR" sz="1500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s-AR" sz="1500" b="0" i="1" smtClean="0">
                                <a:latin typeface="Cambria Math"/>
                              </a:rPr>
                              <m:t>−2</m:t>
                            </m:r>
                            <m:r>
                              <a:rPr lang="es-AR" sz="1500" b="0" i="1" smtClean="0">
                                <a:latin typeface="Cambria Math"/>
                              </a:rPr>
                              <m:t>𝑒</m:t>
                            </m:r>
                          </m:e>
                        </m:d>
                        <m:r>
                          <a:rPr lang="es-AR" sz="1500" b="0" i="1" smtClean="0">
                            <a:latin typeface="Cambria Math"/>
                          </a:rPr>
                          <m:t>.</m:t>
                        </m:r>
                        <m:f>
                          <m:fPr>
                            <m:ctrlPr>
                              <a:rPr lang="es-AR" sz="15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AR" sz="15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AR" sz="15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s-AR" sz="1500" b="0" i="1" smtClean="0">
                            <a:latin typeface="Cambria Math"/>
                          </a:rPr>
                          <m:t>(</m:t>
                        </m:r>
                        <m:r>
                          <a:rPr lang="es-AR" sz="1500" b="0" i="1" smtClean="0">
                            <a:latin typeface="Cambria Math"/>
                          </a:rPr>
                          <m:t>h</m:t>
                        </m:r>
                        <m:r>
                          <a:rPr lang="es-AR" sz="1500" b="0" i="1" smtClean="0">
                            <a:latin typeface="Cambria Math"/>
                          </a:rPr>
                          <m:t>−</m:t>
                        </m:r>
                        <m:r>
                          <a:rPr lang="es-AR" sz="1500" b="0" i="1" smtClean="0">
                            <a:latin typeface="Cambria Math"/>
                          </a:rPr>
                          <m:t>𝑒</m:t>
                        </m:r>
                        <m:r>
                          <a:rPr lang="es-AR" sz="15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s-AR" sz="1500" b="0" i="1" smtClean="0">
                            <a:latin typeface="Cambria Math"/>
                          </a:rPr>
                          <m:t>2.</m:t>
                        </m:r>
                        <m:r>
                          <a:rPr lang="es-AR" sz="1500" b="0" i="1" smtClean="0">
                            <a:latin typeface="Cambria Math"/>
                          </a:rPr>
                          <m:t>𝑒</m:t>
                        </m:r>
                        <m:f>
                          <m:fPr>
                            <m:ctrlPr>
                              <a:rPr lang="es-AR" sz="15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AR" sz="1500" i="1">
                                <a:latin typeface="Cambria Math"/>
                              </a:rPr>
                              <m:t>h</m:t>
                            </m:r>
                          </m:num>
                          <m:den>
                            <m:r>
                              <a:rPr lang="es-AR" sz="15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s-AR" sz="1500" b="0" i="1" smtClean="0">
                            <a:latin typeface="Cambria Math"/>
                          </a:rPr>
                          <m:t>+</m:t>
                        </m:r>
                        <m:r>
                          <a:rPr lang="es-AR" sz="1500" i="1">
                            <a:latin typeface="Cambria Math"/>
                          </a:rPr>
                          <m:t>𝑒</m:t>
                        </m:r>
                        <m:r>
                          <a:rPr lang="es-AR" sz="1500" i="1">
                            <a:latin typeface="Cambria Math"/>
                          </a:rPr>
                          <m:t>.</m:t>
                        </m:r>
                        <m:d>
                          <m:dPr>
                            <m:ctrlPr>
                              <a:rPr lang="es-AR" sz="15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AR" sz="1500" i="1">
                                <a:latin typeface="Cambria Math"/>
                              </a:rPr>
                              <m:t>𝑏</m:t>
                            </m:r>
                            <m:r>
                              <a:rPr lang="es-AR" sz="1500" i="1">
                                <a:latin typeface="Cambria Math"/>
                              </a:rPr>
                              <m:t>−2</m:t>
                            </m:r>
                            <m:r>
                              <a:rPr lang="es-AR" sz="1500" i="1">
                                <a:latin typeface="Cambria Math"/>
                              </a:rPr>
                              <m:t>𝑒</m:t>
                            </m:r>
                          </m:e>
                        </m:d>
                        <m:r>
                          <a:rPr lang="es-AR" sz="1500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es-AR" sz="1500" b="0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s-AR" sz="1500" b="0" i="1" smtClean="0">
                        <a:latin typeface="Cambria Math"/>
                      </a:rPr>
                      <m:t>𝑆𝑥</m:t>
                    </m:r>
                  </m:oMath>
                </a14:m>
                <a:r>
                  <a:rPr lang="es-AR" sz="1500" dirty="0" smtClean="0"/>
                  <a:t>=</a:t>
                </a:r>
                <a14:m>
                  <m:oMath xmlns:m="http://schemas.openxmlformats.org/officeDocument/2006/math">
                    <m:r>
                      <a:rPr lang="es-AR" sz="1500" b="0" i="1" dirty="0" smtClean="0">
                        <a:latin typeface="Cambria Math"/>
                      </a:rPr>
                      <m:t>𝐴𝑠</m:t>
                    </m:r>
                    <m:r>
                      <a:rPr lang="es-AR" sz="1500" b="0" i="1" dirty="0" smtClean="0">
                        <a:latin typeface="Cambria Math"/>
                      </a:rPr>
                      <m:t>. </m:t>
                    </m:r>
                    <m:sSub>
                      <m:sSubPr>
                        <m:ctrlPr>
                          <a:rPr lang="es-AR" sz="15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AR" sz="1500" b="0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s-AR" sz="1500" b="0" i="1" dirty="0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s-AR" sz="1500" b="0" i="1" dirty="0" smtClean="0">
                        <a:latin typeface="Cambria Math"/>
                      </a:rPr>
                      <m:t>=</m:t>
                    </m:r>
                    <m:r>
                      <a:rPr lang="es-AR" sz="1500" i="1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s-AR" sz="15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AR" sz="1500" b="0" i="1" smtClean="0">
                            <a:latin typeface="Cambria Math"/>
                          </a:rPr>
                          <m:t>h</m:t>
                        </m:r>
                        <m:r>
                          <a:rPr lang="es-AR" sz="1500" i="1">
                            <a:latin typeface="Cambria Math"/>
                          </a:rPr>
                          <m:t>+</m:t>
                        </m:r>
                        <m:r>
                          <a:rPr lang="es-AR" sz="1500" b="0" i="1" smtClean="0">
                            <a:latin typeface="Cambria Math"/>
                          </a:rPr>
                          <m:t>𝑏</m:t>
                        </m:r>
                        <m:r>
                          <a:rPr lang="es-AR" sz="1500" b="0" i="1" smtClean="0">
                            <a:latin typeface="Cambria Math"/>
                          </a:rPr>
                          <m:t>−2</m:t>
                        </m:r>
                        <m:r>
                          <a:rPr lang="es-AR" sz="1500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s-AR" sz="15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s-AR" sz="15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5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sz="15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AR" sz="1500" i="1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s-AR" sz="15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AR" sz="1500" i="1">
                            <a:latin typeface="Cambria Math"/>
                          </a:rPr>
                          <m:t>+</m:t>
                        </m:r>
                        <m:r>
                          <a:rPr lang="es-AR" sz="1500" b="0" i="1" smtClean="0">
                            <a:latin typeface="Cambria Math"/>
                          </a:rPr>
                          <m:t>2</m:t>
                        </m:r>
                        <m:r>
                          <a:rPr lang="es-AR" sz="1500" i="1">
                            <a:latin typeface="Cambria Math"/>
                          </a:rPr>
                          <m:t>.</m:t>
                        </m:r>
                        <m:d>
                          <m:dPr>
                            <m:ctrlPr>
                              <a:rPr lang="es-AR" sz="15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AR" sz="1500" i="1">
                                <a:latin typeface="Cambria Math"/>
                              </a:rPr>
                              <m:t>𝑏</m:t>
                            </m:r>
                            <m:r>
                              <a:rPr lang="es-AR" sz="1500" i="1">
                                <a:latin typeface="Cambria Math"/>
                              </a:rPr>
                              <m:t>−2</m:t>
                            </m:r>
                            <m:r>
                              <a:rPr lang="es-AR" sz="1500" i="1">
                                <a:latin typeface="Cambria Math"/>
                              </a:rPr>
                              <m:t>𝑒</m:t>
                            </m:r>
                          </m:e>
                        </m:d>
                        <m:r>
                          <a:rPr lang="es-AR" sz="1500" i="1">
                            <a:latin typeface="Cambria Math"/>
                          </a:rPr>
                          <m:t>.</m:t>
                        </m:r>
                        <m:r>
                          <a:rPr lang="es-AR" sz="1500" i="1" smtClean="0">
                            <a:latin typeface="Cambria Math"/>
                          </a:rPr>
                          <m:t> </m:t>
                        </m:r>
                        <m:r>
                          <a:rPr lang="es-AR" sz="1500" i="1">
                            <a:latin typeface="Cambria Math"/>
                          </a:rPr>
                          <m:t>(</m:t>
                        </m:r>
                        <m:r>
                          <a:rPr lang="es-AR" sz="1500" i="1">
                            <a:latin typeface="Cambria Math"/>
                          </a:rPr>
                          <m:t>h</m:t>
                        </m:r>
                        <m:r>
                          <a:rPr lang="es-AR" sz="1500" i="1">
                            <a:latin typeface="Cambria Math"/>
                          </a:rPr>
                          <m:t>−</m:t>
                        </m:r>
                        <m:r>
                          <a:rPr lang="es-AR" sz="1500" i="1">
                            <a:latin typeface="Cambria Math"/>
                          </a:rPr>
                          <m:t>𝑒</m:t>
                        </m:r>
                        <m:r>
                          <a:rPr lang="es-AR" sz="1500" i="1">
                            <a:latin typeface="Cambria Math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es-AR" sz="15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AR" sz="1500" i="1">
                                <a:latin typeface="Cambria Math"/>
                              </a:rPr>
                              <m:t>h</m:t>
                            </m:r>
                            <m:r>
                              <a:rPr lang="es-AR" sz="1500" i="1">
                                <a:latin typeface="Cambria Math"/>
                              </a:rPr>
                              <m:t>+</m:t>
                            </m:r>
                            <m:r>
                              <a:rPr lang="es-AR" sz="1500" i="1">
                                <a:latin typeface="Cambria Math"/>
                              </a:rPr>
                              <m:t>𝑏</m:t>
                            </m:r>
                            <m:r>
                              <a:rPr lang="es-AR" sz="1500" i="1">
                                <a:latin typeface="Cambria Math"/>
                              </a:rPr>
                              <m:t>−2</m:t>
                            </m:r>
                            <m:r>
                              <a:rPr lang="es-AR" sz="1500" i="1">
                                <a:latin typeface="Cambria Math"/>
                              </a:rPr>
                              <m:t>𝑒</m:t>
                            </m:r>
                          </m:e>
                        </m:d>
                      </m:den>
                    </m:f>
                    <m:r>
                      <a:rPr lang="es-AR" sz="15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s-AR" sz="1500" b="0" i="0" smtClean="0">
                        <a:latin typeface="Cambria Math"/>
                      </a:rPr>
                      <m:t>e</m:t>
                    </m:r>
                    <m:r>
                      <a:rPr lang="es-AR" sz="1500" b="0" i="0" smtClean="0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s-AR" sz="1500" i="1">
                            <a:latin typeface="Cambria Math"/>
                          </a:rPr>
                        </m:ctrlPr>
                      </m:sSupPr>
                      <m:e>
                        <m:r>
                          <a:rPr lang="es-AR" sz="1500" b="0" i="1" smtClean="0">
                            <a:latin typeface="Cambria Math"/>
                          </a:rPr>
                          <m:t>(</m:t>
                        </m:r>
                        <m:r>
                          <a:rPr lang="es-AR" sz="1500" i="1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s-AR" sz="15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s-AR" sz="1500" i="1">
                        <a:latin typeface="Cambria Math"/>
                      </a:rPr>
                      <m:t>+</m:t>
                    </m:r>
                    <m:r>
                      <a:rPr lang="es-AR" sz="1500" i="1">
                        <a:latin typeface="Cambria Math"/>
                      </a:rPr>
                      <m:t>2</m:t>
                    </m:r>
                    <m:r>
                      <a:rPr lang="es-AR" sz="1500" i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s-AR" sz="1500" i="1">
                            <a:latin typeface="Cambria Math"/>
                          </a:rPr>
                        </m:ctrlPr>
                      </m:dPr>
                      <m:e>
                        <m:r>
                          <a:rPr lang="es-AR" sz="1500" i="1">
                            <a:latin typeface="Cambria Math"/>
                          </a:rPr>
                          <m:t>𝑏</m:t>
                        </m:r>
                        <m:r>
                          <a:rPr lang="es-AR" sz="1500" i="1">
                            <a:latin typeface="Cambria Math"/>
                          </a:rPr>
                          <m:t>−2</m:t>
                        </m:r>
                        <m:r>
                          <a:rPr lang="es-AR" sz="1500" i="1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s-AR" sz="1500" i="1">
                        <a:latin typeface="Cambria Math"/>
                      </a:rPr>
                      <m:t>.</m:t>
                    </m:r>
                    <m:r>
                      <a:rPr lang="es-AR" sz="1500" i="1">
                        <a:latin typeface="Cambria Math"/>
                      </a:rPr>
                      <m:t> </m:t>
                    </m:r>
                    <m:r>
                      <a:rPr lang="es-AR" sz="1500" i="1">
                        <a:latin typeface="Cambria Math"/>
                      </a:rPr>
                      <m:t>(</m:t>
                    </m:r>
                    <m:r>
                      <a:rPr lang="es-AR" sz="1500" i="1">
                        <a:latin typeface="Cambria Math"/>
                      </a:rPr>
                      <m:t>h</m:t>
                    </m:r>
                    <m:r>
                      <a:rPr lang="es-AR" sz="1500" i="1">
                        <a:latin typeface="Cambria Math"/>
                      </a:rPr>
                      <m:t>−</m:t>
                    </m:r>
                    <m:r>
                      <a:rPr lang="es-AR" sz="1500" i="1">
                        <a:latin typeface="Cambria Math"/>
                      </a:rPr>
                      <m:t>𝑒</m:t>
                    </m:r>
                    <m:r>
                      <a:rPr lang="es-AR" sz="1500" i="1">
                        <a:latin typeface="Cambria Math"/>
                      </a:rPr>
                      <m:t>))</m:t>
                    </m:r>
                  </m:oMath>
                </a14:m>
                <a:endParaRPr lang="es-AR" sz="1500" b="0" dirty="0" smtClean="0"/>
              </a:p>
              <a:p>
                <a:pPr/>
                <a14:m>
                  <m:oMath xmlns:m="http://schemas.openxmlformats.org/officeDocument/2006/math">
                    <m:r>
                      <a:rPr lang="es-AR" sz="1500" i="1">
                        <a:latin typeface="Cambria Math"/>
                      </a:rPr>
                      <m:t>𝐽𝑥</m:t>
                    </m:r>
                    <m:r>
                      <a:rPr lang="es-AR" sz="15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AR" sz="1500" i="1">
                            <a:latin typeface="Cambria Math"/>
                          </a:rPr>
                        </m:ctrlPr>
                      </m:fPr>
                      <m:num>
                        <m:r>
                          <a:rPr lang="es-AR" sz="1500" i="1">
                            <a:latin typeface="Cambria Math"/>
                          </a:rPr>
                          <m:t>𝑏</m:t>
                        </m:r>
                        <m:sSup>
                          <m:sSupPr>
                            <m:ctrlPr>
                              <a:rPr lang="es-AR" sz="15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AR" sz="1500" i="1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s-AR" sz="15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s-AR" sz="1500" i="1">
                            <a:latin typeface="Cambria Math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es-AR" sz="1500" dirty="0"/>
                      <m:t>−</m:t>
                    </m:r>
                    <m:f>
                      <m:fPr>
                        <m:ctrlPr>
                          <a:rPr lang="es-AR" sz="15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s-AR" sz="15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AR" sz="1500" i="1">
                                <a:latin typeface="Cambria Math"/>
                              </a:rPr>
                              <m:t>𝑏</m:t>
                            </m:r>
                            <m:r>
                              <a:rPr lang="es-AR" sz="1500" i="1">
                                <a:latin typeface="Cambria Math"/>
                              </a:rPr>
                              <m:t>−2</m:t>
                            </m:r>
                            <m:r>
                              <a:rPr lang="es-AR" sz="1500" i="1">
                                <a:latin typeface="Cambria Math"/>
                              </a:rPr>
                              <m:t>𝑒</m:t>
                            </m:r>
                          </m:e>
                        </m:d>
                        <m:r>
                          <a:rPr lang="es-AR" sz="1500" i="1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s-AR" sz="15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AR" sz="1500" i="1">
                                <a:latin typeface="Cambria Math"/>
                              </a:rPr>
                              <m:t>(</m:t>
                            </m:r>
                            <m:r>
                              <a:rPr lang="es-AR" sz="1500" i="1">
                                <a:latin typeface="Cambria Math"/>
                              </a:rPr>
                              <m:t>h</m:t>
                            </m:r>
                            <m:r>
                              <a:rPr lang="es-AR" sz="1500" i="1">
                                <a:latin typeface="Cambria Math"/>
                              </a:rPr>
                              <m:t>−2</m:t>
                            </m:r>
                            <m:r>
                              <a:rPr lang="es-AR" sz="1500" i="1">
                                <a:latin typeface="Cambria Math"/>
                              </a:rPr>
                              <m:t>𝑒</m:t>
                            </m:r>
                            <m:r>
                              <a:rPr lang="es-AR" sz="15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s-AR" sz="15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s-AR" sz="150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s-AR" sz="1500" dirty="0" smtClean="0"/>
                  <a:t>         b=2e</a:t>
                </a:r>
                <a:endParaRPr lang="es-AR" sz="1500" dirty="0"/>
              </a:p>
            </p:txBody>
          </p:sp>
        </mc:Choice>
        <mc:Fallback>
          <p:sp>
            <p:nvSpPr>
              <p:cNvPr id="157" name="15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866" y="5103112"/>
                <a:ext cx="6551510" cy="1604670"/>
              </a:xfrm>
              <a:prstGeom prst="rect">
                <a:avLst/>
              </a:prstGeom>
              <a:blipFill rotWithShape="1">
                <a:blip r:embed="rId7"/>
                <a:stretch>
                  <a:fillRect l="-279" t="-76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43 Conector recto"/>
          <p:cNvCxnSpPr/>
          <p:nvPr/>
        </p:nvCxnSpPr>
        <p:spPr>
          <a:xfrm flipV="1">
            <a:off x="3776353" y="4002214"/>
            <a:ext cx="540000" cy="101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61 CuadroTexto"/>
              <p:cNvSpPr txBox="1"/>
              <p:nvPr/>
            </p:nvSpPr>
            <p:spPr>
              <a:xfrm>
                <a:off x="4312921" y="3649593"/>
                <a:ext cx="701530" cy="33855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AR" sz="1600" b="1" dirty="0" smtClean="0">
                        <a:sym typeface="Symbol"/>
                      </a:rPr>
                      <m:t></m:t>
                    </m:r>
                  </m:oMath>
                </a14:m>
                <a:r>
                  <a:rPr lang="es-AR" sz="1600" b="1" dirty="0" smtClean="0"/>
                  <a:t> </a:t>
                </a:r>
                <a:r>
                  <a:rPr lang="es-AR" sz="1400" b="1" dirty="0" smtClean="0"/>
                  <a:t>max</a:t>
                </a:r>
                <a:endParaRPr lang="es-AR" sz="1400" b="1" dirty="0"/>
              </a:p>
            </p:txBody>
          </p:sp>
        </mc:Choice>
        <mc:Fallback>
          <p:sp>
            <p:nvSpPr>
              <p:cNvPr id="62" name="6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921" y="3649593"/>
                <a:ext cx="701530" cy="338554"/>
              </a:xfrm>
              <a:prstGeom prst="rect">
                <a:avLst/>
              </a:prstGeom>
              <a:blipFill rotWithShape="1">
                <a:blip r:embed="rId8"/>
                <a:stretch>
                  <a:fillRect r="-870" b="-1636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47 Rectángulo"/>
          <p:cNvSpPr/>
          <p:nvPr/>
        </p:nvSpPr>
        <p:spPr>
          <a:xfrm>
            <a:off x="2142821" y="3334311"/>
            <a:ext cx="653951" cy="1314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3" name="12 Conector recto"/>
          <p:cNvCxnSpPr/>
          <p:nvPr/>
        </p:nvCxnSpPr>
        <p:spPr>
          <a:xfrm>
            <a:off x="1590118" y="3334311"/>
            <a:ext cx="1835295" cy="0"/>
          </a:xfrm>
          <a:prstGeom prst="line">
            <a:avLst/>
          </a:prstGeom>
          <a:ln w="254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CuadroTexto"/>
          <p:cNvSpPr txBox="1"/>
          <p:nvPr/>
        </p:nvSpPr>
        <p:spPr>
          <a:xfrm>
            <a:off x="1404866" y="3681603"/>
            <a:ext cx="596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3-3</a:t>
            </a:r>
            <a:endParaRPr lang="es-AR" sz="1600" dirty="0"/>
          </a:p>
        </p:txBody>
      </p:sp>
      <p:cxnSp>
        <p:nvCxnSpPr>
          <p:cNvPr id="58" name="57 Conector recto"/>
          <p:cNvCxnSpPr/>
          <p:nvPr/>
        </p:nvCxnSpPr>
        <p:spPr>
          <a:xfrm>
            <a:off x="1663917" y="3347658"/>
            <a:ext cx="183529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23 Grupo"/>
          <p:cNvGrpSpPr>
            <a:grpSpLocks noChangeAspect="1"/>
          </p:cNvGrpSpPr>
          <p:nvPr/>
        </p:nvGrpSpPr>
        <p:grpSpPr>
          <a:xfrm>
            <a:off x="3770457" y="3279376"/>
            <a:ext cx="565323" cy="728744"/>
            <a:chOff x="3770457" y="3279376"/>
            <a:chExt cx="565323" cy="728744"/>
          </a:xfrm>
        </p:grpSpPr>
        <p:sp>
          <p:nvSpPr>
            <p:cNvPr id="49" name="48 Forma libre"/>
            <p:cNvSpPr/>
            <p:nvPr/>
          </p:nvSpPr>
          <p:spPr>
            <a:xfrm flipV="1">
              <a:off x="3779912" y="3279376"/>
              <a:ext cx="98557" cy="136564"/>
            </a:xfrm>
            <a:custGeom>
              <a:avLst/>
              <a:gdLst>
                <a:gd name="connsiteX0" fmla="*/ 0 w 320634"/>
                <a:gd name="connsiteY0" fmla="*/ 705394 h 705394"/>
                <a:gd name="connsiteX1" fmla="*/ 218506 w 320634"/>
                <a:gd name="connsiteY1" fmla="*/ 420386 h 705394"/>
                <a:gd name="connsiteX2" fmla="*/ 320634 w 320634"/>
                <a:gd name="connsiteY2" fmla="*/ 0 h 70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634" h="705394">
                  <a:moveTo>
                    <a:pt x="0" y="705394"/>
                  </a:moveTo>
                  <a:cubicBezTo>
                    <a:pt x="82533" y="621673"/>
                    <a:pt x="165067" y="537952"/>
                    <a:pt x="218506" y="420386"/>
                  </a:cubicBezTo>
                  <a:cubicBezTo>
                    <a:pt x="271945" y="302820"/>
                    <a:pt x="296289" y="151410"/>
                    <a:pt x="32063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20" name="19 Conector recto"/>
            <p:cNvCxnSpPr/>
            <p:nvPr/>
          </p:nvCxnSpPr>
          <p:spPr>
            <a:xfrm>
              <a:off x="3770457" y="3415940"/>
              <a:ext cx="29748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21 Forma libre"/>
            <p:cNvSpPr/>
            <p:nvPr/>
          </p:nvSpPr>
          <p:spPr>
            <a:xfrm>
              <a:off x="4061460" y="3398520"/>
              <a:ext cx="274320" cy="609600"/>
            </a:xfrm>
            <a:custGeom>
              <a:avLst/>
              <a:gdLst>
                <a:gd name="connsiteX0" fmla="*/ 0 w 274320"/>
                <a:gd name="connsiteY0" fmla="*/ 0 h 609600"/>
                <a:gd name="connsiteX1" fmla="*/ 213360 w 274320"/>
                <a:gd name="connsiteY1" fmla="*/ 297180 h 609600"/>
                <a:gd name="connsiteX2" fmla="*/ 274320 w 274320"/>
                <a:gd name="connsiteY2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609600">
                  <a:moveTo>
                    <a:pt x="0" y="0"/>
                  </a:moveTo>
                  <a:cubicBezTo>
                    <a:pt x="83820" y="97790"/>
                    <a:pt x="167640" y="195580"/>
                    <a:pt x="213360" y="297180"/>
                  </a:cubicBezTo>
                  <a:cubicBezTo>
                    <a:pt x="259080" y="398780"/>
                    <a:pt x="265430" y="554990"/>
                    <a:pt x="274320" y="6096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4" name="63 Grupo"/>
          <p:cNvGrpSpPr>
            <a:grpSpLocks noChangeAspect="1"/>
          </p:cNvGrpSpPr>
          <p:nvPr/>
        </p:nvGrpSpPr>
        <p:grpSpPr>
          <a:xfrm flipV="1">
            <a:off x="3771676" y="3991539"/>
            <a:ext cx="565323" cy="744022"/>
            <a:chOff x="3770457" y="3279376"/>
            <a:chExt cx="565323" cy="728744"/>
          </a:xfrm>
        </p:grpSpPr>
        <p:sp>
          <p:nvSpPr>
            <p:cNvPr id="65" name="64 Forma libre"/>
            <p:cNvSpPr/>
            <p:nvPr/>
          </p:nvSpPr>
          <p:spPr>
            <a:xfrm flipV="1">
              <a:off x="3779912" y="3279376"/>
              <a:ext cx="98557" cy="136564"/>
            </a:xfrm>
            <a:custGeom>
              <a:avLst/>
              <a:gdLst>
                <a:gd name="connsiteX0" fmla="*/ 0 w 320634"/>
                <a:gd name="connsiteY0" fmla="*/ 705394 h 705394"/>
                <a:gd name="connsiteX1" fmla="*/ 218506 w 320634"/>
                <a:gd name="connsiteY1" fmla="*/ 420386 h 705394"/>
                <a:gd name="connsiteX2" fmla="*/ 320634 w 320634"/>
                <a:gd name="connsiteY2" fmla="*/ 0 h 70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634" h="705394">
                  <a:moveTo>
                    <a:pt x="0" y="705394"/>
                  </a:moveTo>
                  <a:cubicBezTo>
                    <a:pt x="82533" y="621673"/>
                    <a:pt x="165067" y="537952"/>
                    <a:pt x="218506" y="420386"/>
                  </a:cubicBezTo>
                  <a:cubicBezTo>
                    <a:pt x="271945" y="302820"/>
                    <a:pt x="296289" y="151410"/>
                    <a:pt x="32063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66" name="65 Conector recto"/>
            <p:cNvCxnSpPr/>
            <p:nvPr/>
          </p:nvCxnSpPr>
          <p:spPr>
            <a:xfrm>
              <a:off x="3770457" y="3415940"/>
              <a:ext cx="29748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66 Forma libre"/>
            <p:cNvSpPr/>
            <p:nvPr/>
          </p:nvSpPr>
          <p:spPr>
            <a:xfrm>
              <a:off x="4061460" y="3398520"/>
              <a:ext cx="274320" cy="609600"/>
            </a:xfrm>
            <a:custGeom>
              <a:avLst/>
              <a:gdLst>
                <a:gd name="connsiteX0" fmla="*/ 0 w 274320"/>
                <a:gd name="connsiteY0" fmla="*/ 0 h 609600"/>
                <a:gd name="connsiteX1" fmla="*/ 213360 w 274320"/>
                <a:gd name="connsiteY1" fmla="*/ 297180 h 609600"/>
                <a:gd name="connsiteX2" fmla="*/ 274320 w 274320"/>
                <a:gd name="connsiteY2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609600">
                  <a:moveTo>
                    <a:pt x="0" y="0"/>
                  </a:moveTo>
                  <a:cubicBezTo>
                    <a:pt x="83820" y="97790"/>
                    <a:pt x="167640" y="195580"/>
                    <a:pt x="213360" y="297180"/>
                  </a:cubicBezTo>
                  <a:cubicBezTo>
                    <a:pt x="259080" y="398780"/>
                    <a:pt x="265430" y="554990"/>
                    <a:pt x="274320" y="6096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88515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 animBg="1"/>
      <p:bldP spid="57" grpId="0" animBg="1"/>
      <p:bldP spid="91" grpId="0"/>
      <p:bldP spid="91" grpId="1"/>
      <p:bldP spid="15" grpId="0"/>
      <p:bldP spid="111" grpId="0"/>
      <p:bldP spid="111" grpId="1"/>
      <p:bldP spid="111" grpId="2"/>
      <p:bldP spid="115" grpId="0"/>
      <p:bldP spid="116" grpId="0"/>
      <p:bldP spid="116" grpId="1"/>
      <p:bldP spid="157" grpId="0"/>
      <p:bldP spid="62" grpId="0"/>
      <p:bldP spid="54" grpId="0"/>
      <p:bldP spid="5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1828" y="-99392"/>
            <a:ext cx="7498080" cy="1143000"/>
          </a:xfrm>
        </p:spPr>
        <p:txBody>
          <a:bodyPr anchor="ctr">
            <a:normAutofit/>
          </a:bodyPr>
          <a:lstStyle/>
          <a:p>
            <a:r>
              <a:rPr lang="es-AR" sz="2800" dirty="0">
                <a:effectLst/>
              </a:rPr>
              <a:t>FLEXION TRANSVERSAL O FLEXION Y CORTE </a:t>
            </a:r>
            <a:endParaRPr lang="es-AR" sz="2800" dirty="0">
              <a:effectLst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16353" y="6309320"/>
            <a:ext cx="2895600" cy="476250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grpSp>
        <p:nvGrpSpPr>
          <p:cNvPr id="118" name="117 Grupo"/>
          <p:cNvGrpSpPr/>
          <p:nvPr/>
        </p:nvGrpSpPr>
        <p:grpSpPr>
          <a:xfrm rot="5400000">
            <a:off x="1422005" y="1244872"/>
            <a:ext cx="655320" cy="275496"/>
            <a:chOff x="4716016" y="6105832"/>
            <a:chExt cx="1080120" cy="347504"/>
          </a:xfrm>
        </p:grpSpPr>
        <p:grpSp>
          <p:nvGrpSpPr>
            <p:cNvPr id="119" name="118 Grupo"/>
            <p:cNvGrpSpPr/>
            <p:nvPr/>
          </p:nvGrpSpPr>
          <p:grpSpPr>
            <a:xfrm>
              <a:off x="4716016" y="6309320"/>
              <a:ext cx="1080120" cy="144016"/>
              <a:chOff x="4716016" y="6309320"/>
              <a:chExt cx="1080120" cy="144016"/>
            </a:xfrm>
          </p:grpSpPr>
          <p:sp>
            <p:nvSpPr>
              <p:cNvPr id="121" name="120 Rectángulo"/>
              <p:cNvSpPr/>
              <p:nvPr/>
            </p:nvSpPr>
            <p:spPr>
              <a:xfrm>
                <a:off x="4716016" y="6309320"/>
                <a:ext cx="1080120" cy="144016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122" name="121 Conector recto"/>
              <p:cNvCxnSpPr/>
              <p:nvPr/>
            </p:nvCxnSpPr>
            <p:spPr>
              <a:xfrm>
                <a:off x="4716016" y="6309320"/>
                <a:ext cx="10801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0" name="119 Conector recto"/>
            <p:cNvCxnSpPr/>
            <p:nvPr/>
          </p:nvCxnSpPr>
          <p:spPr>
            <a:xfrm flipV="1">
              <a:off x="5204068" y="6105832"/>
              <a:ext cx="0" cy="2202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12 Conector recto"/>
          <p:cNvCxnSpPr/>
          <p:nvPr/>
        </p:nvCxnSpPr>
        <p:spPr>
          <a:xfrm>
            <a:off x="1800121" y="1351066"/>
            <a:ext cx="15735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1771166" y="1765820"/>
            <a:ext cx="1594477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125 CuadroTexto"/>
          <p:cNvSpPr txBox="1"/>
          <p:nvPr/>
        </p:nvSpPr>
        <p:spPr>
          <a:xfrm>
            <a:off x="3373704" y="847494"/>
            <a:ext cx="232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P</a:t>
            </a:r>
            <a:endParaRPr lang="es-AR" sz="1600" dirty="0"/>
          </a:p>
        </p:txBody>
      </p:sp>
      <p:sp>
        <p:nvSpPr>
          <p:cNvPr id="127" name="126 CuadroTexto"/>
          <p:cNvSpPr txBox="1"/>
          <p:nvPr/>
        </p:nvSpPr>
        <p:spPr>
          <a:xfrm>
            <a:off x="2795302" y="1427266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/>
              <a:t>L</a:t>
            </a:r>
          </a:p>
        </p:txBody>
      </p:sp>
      <p:cxnSp>
        <p:nvCxnSpPr>
          <p:cNvPr id="135" name="134 Conector recto de flecha"/>
          <p:cNvCxnSpPr/>
          <p:nvPr/>
        </p:nvCxnSpPr>
        <p:spPr>
          <a:xfrm flipH="1">
            <a:off x="3335823" y="847494"/>
            <a:ext cx="320" cy="39557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177 Conector recto"/>
          <p:cNvCxnSpPr/>
          <p:nvPr/>
        </p:nvCxnSpPr>
        <p:spPr>
          <a:xfrm>
            <a:off x="1633822" y="2420888"/>
            <a:ext cx="173182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200 CuadroTexto"/>
          <p:cNvSpPr txBox="1"/>
          <p:nvPr/>
        </p:nvSpPr>
        <p:spPr>
          <a:xfrm>
            <a:off x="3402324" y="1962802"/>
            <a:ext cx="411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Q</a:t>
            </a:r>
            <a:endParaRPr lang="es-AR" b="1" dirty="0"/>
          </a:p>
        </p:txBody>
      </p:sp>
      <p:sp>
        <p:nvSpPr>
          <p:cNvPr id="204" name="203 CuadroTexto"/>
          <p:cNvSpPr txBox="1"/>
          <p:nvPr/>
        </p:nvSpPr>
        <p:spPr>
          <a:xfrm>
            <a:off x="1193402" y="1861125"/>
            <a:ext cx="543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0070C0"/>
                </a:solidFill>
              </a:rPr>
              <a:t>P</a:t>
            </a:r>
            <a:endParaRPr lang="es-AR" sz="1600" dirty="0">
              <a:solidFill>
                <a:srgbClr val="0070C0"/>
              </a:solidFill>
            </a:endParaRPr>
          </a:p>
        </p:txBody>
      </p:sp>
      <p:sp>
        <p:nvSpPr>
          <p:cNvPr id="211" name="210 CuadroTexto"/>
          <p:cNvSpPr txBox="1"/>
          <p:nvPr/>
        </p:nvSpPr>
        <p:spPr>
          <a:xfrm>
            <a:off x="3284069" y="2581996"/>
            <a:ext cx="411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M</a:t>
            </a:r>
            <a:endParaRPr lang="es-A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7" name="236 CuadroTexto"/>
              <p:cNvSpPr txBox="1"/>
              <p:nvPr/>
            </p:nvSpPr>
            <p:spPr>
              <a:xfrm>
                <a:off x="711133" y="2573569"/>
                <a:ext cx="11209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60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r>
                        <a:rPr lang="es-AR" sz="1600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s-AR" sz="16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37" name="23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33" y="2573569"/>
                <a:ext cx="1120943" cy="3385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5" name="264 Rectángulo"/>
          <p:cNvSpPr/>
          <p:nvPr/>
        </p:nvSpPr>
        <p:spPr>
          <a:xfrm>
            <a:off x="1620874" y="1970759"/>
            <a:ext cx="1744769" cy="432048"/>
          </a:xfrm>
          <a:prstGeom prst="rect">
            <a:avLst/>
          </a:prstGeom>
          <a:pattFill prst="ltVert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6" name="265 Triángulo rectángulo"/>
          <p:cNvSpPr/>
          <p:nvPr/>
        </p:nvSpPr>
        <p:spPr>
          <a:xfrm>
            <a:off x="1620874" y="2681559"/>
            <a:ext cx="1744769" cy="443770"/>
          </a:xfrm>
          <a:prstGeom prst="rtTriangl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CuadroTexto"/>
          <p:cNvSpPr txBox="1"/>
          <p:nvPr/>
        </p:nvSpPr>
        <p:spPr>
          <a:xfrm>
            <a:off x="2313276" y="1980773"/>
            <a:ext cx="27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</a:t>
            </a:r>
            <a:endParaRPr lang="es-AR" dirty="0"/>
          </a:p>
        </p:txBody>
      </p:sp>
      <p:sp>
        <p:nvSpPr>
          <p:cNvPr id="123" name="122 CuadroTexto"/>
          <p:cNvSpPr txBox="1"/>
          <p:nvPr/>
        </p:nvSpPr>
        <p:spPr>
          <a:xfrm>
            <a:off x="2012892" y="2755997"/>
            <a:ext cx="27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4139952" y="847494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Dimensionar la Ménsula Madera.</a:t>
            </a:r>
          </a:p>
          <a:p>
            <a:r>
              <a:rPr lang="es-AR" dirty="0" smtClean="0"/>
              <a:t>P: 150 kg</a:t>
            </a:r>
          </a:p>
          <a:p>
            <a:r>
              <a:rPr lang="es-AR" dirty="0" smtClean="0"/>
              <a:t>L:  1m</a:t>
            </a:r>
          </a:p>
          <a:p>
            <a:r>
              <a:rPr lang="es-AR" dirty="0" smtClean="0">
                <a:sym typeface="Symbol"/>
              </a:rPr>
              <a:t></a:t>
            </a:r>
            <a:r>
              <a:rPr lang="es-AR" dirty="0" err="1" smtClean="0">
                <a:sym typeface="Symbol"/>
              </a:rPr>
              <a:t>adm</a:t>
            </a:r>
            <a:r>
              <a:rPr lang="es-AR" dirty="0" smtClean="0">
                <a:sym typeface="Symbol"/>
              </a:rPr>
              <a:t>: 66 kg/cm2</a:t>
            </a:r>
          </a:p>
          <a:p>
            <a:r>
              <a:rPr lang="es-AR" dirty="0" smtClean="0">
                <a:sym typeface="Symbol"/>
              </a:rPr>
              <a:t></a:t>
            </a:r>
            <a:r>
              <a:rPr lang="es-AR" dirty="0" err="1" smtClean="0">
                <a:sym typeface="Symbol"/>
              </a:rPr>
              <a:t>adm</a:t>
            </a:r>
            <a:r>
              <a:rPr lang="es-AR" dirty="0" smtClean="0">
                <a:sym typeface="Symbol"/>
              </a:rPr>
              <a:t>: 8 kg/cm2</a:t>
            </a:r>
            <a:endParaRPr lang="es-A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6 CuadroTexto"/>
              <p:cNvSpPr txBox="1"/>
              <p:nvPr/>
            </p:nvSpPr>
            <p:spPr>
              <a:xfrm>
                <a:off x="3780032" y="2342569"/>
                <a:ext cx="3744416" cy="2470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1500"/>
                  </a:spcAft>
                  <a:buAutoNum type="arabicPeriod"/>
                </a:pPr>
                <a:r>
                  <a:rPr lang="es-AR" dirty="0" smtClean="0"/>
                  <a:t>Dimensionamos a Flexión</a:t>
                </a:r>
              </a:p>
              <a:p>
                <a:r>
                  <a:rPr lang="es-AR" b="1" dirty="0" smtClean="0">
                    <a:sym typeface="Symbol"/>
                  </a:rPr>
                  <a:t></a:t>
                </a:r>
                <a:r>
                  <a:rPr lang="es-AR" b="1" dirty="0" err="1">
                    <a:sym typeface="Symbol"/>
                  </a:rPr>
                  <a:t>max</a:t>
                </a:r>
                <a:r>
                  <a:rPr lang="es-AR" b="1" dirty="0">
                    <a:sym typeface="Symbo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s-AR" b="1" i="1" dirty="0" smtClean="0">
                            <a:latin typeface="Cambria Math"/>
                          </a:rPr>
                          <m:t>𝟔</m:t>
                        </m:r>
                        <m:r>
                          <a:rPr lang="es-AR" b="1" i="1" dirty="0" smtClean="0">
                            <a:latin typeface="Cambria Math"/>
                          </a:rPr>
                          <m:t>.</m:t>
                        </m:r>
                        <m:r>
                          <a:rPr lang="es-AR" b="1" i="1" dirty="0">
                            <a:latin typeface="Cambria Math"/>
                          </a:rPr>
                          <m:t>𝑴𝒙</m:t>
                        </m:r>
                      </m:num>
                      <m:den>
                        <m:r>
                          <a:rPr lang="es-AR" i="1">
                            <a:latin typeface="Cambria Math"/>
                          </a:rPr>
                          <m:t>𝑏</m:t>
                        </m:r>
                        <m:sSup>
                          <m:sSupPr>
                            <m:ctrlPr>
                              <a:rPr lang="es-A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AR" i="1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s-AR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AR" dirty="0" smtClean="0">
                    <a:sym typeface="Symbol"/>
                  </a:rPr>
                  <a:t></a:t>
                </a:r>
                <a:r>
                  <a:rPr lang="es-AR" dirty="0" smtClean="0"/>
                  <a:t> </a:t>
                </a:r>
                <a:r>
                  <a:rPr lang="es-AR" b="1" dirty="0" smtClean="0">
                    <a:sym typeface="Symbol"/>
                  </a:rPr>
                  <a:t></a:t>
                </a:r>
                <a:r>
                  <a:rPr lang="es-AR" b="1" dirty="0" err="1" smtClean="0">
                    <a:sym typeface="Symbol"/>
                  </a:rPr>
                  <a:t>adm</a:t>
                </a:r>
                <a:r>
                  <a:rPr lang="es-AR" b="1" dirty="0" smtClean="0">
                    <a:sym typeface="Symbol"/>
                  </a:rPr>
                  <a:t>    </a:t>
                </a:r>
                <a14:m>
                  <m:oMath xmlns:m="http://schemas.openxmlformats.org/officeDocument/2006/math">
                    <m:r>
                      <a:rPr lang="es-AR" sz="1500" i="1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s-AR" sz="1500" i="1">
                            <a:latin typeface="Cambria Math"/>
                          </a:rPr>
                        </m:ctrlPr>
                      </m:sSupPr>
                      <m:e>
                        <m:r>
                          <a:rPr lang="es-AR" sz="1500" i="1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s-AR" sz="15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s-AR" sz="1500" b="1" i="1" dirty="0" smtClean="0">
                        <a:latin typeface="Cambria Math"/>
                        <a:sym typeface="Symbol"/>
                      </a:rPr>
                      <m:t></m:t>
                    </m:r>
                    <m:f>
                      <m:fPr>
                        <m:ctrlPr>
                          <a:rPr lang="es-AR" sz="15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s-AR" sz="1500" b="1" i="1" dirty="0" smtClean="0">
                            <a:latin typeface="Cambria Math"/>
                          </a:rPr>
                          <m:t>𝟔</m:t>
                        </m:r>
                        <m:r>
                          <a:rPr lang="es-AR" sz="1500" b="1" i="1" dirty="0" smtClean="0">
                            <a:latin typeface="Cambria Math"/>
                          </a:rPr>
                          <m:t>. </m:t>
                        </m:r>
                        <m:r>
                          <a:rPr lang="es-AR" sz="1500" b="1" i="1" dirty="0">
                            <a:latin typeface="Cambria Math"/>
                          </a:rPr>
                          <m:t>𝑴𝒙</m:t>
                        </m:r>
                      </m:num>
                      <m:den>
                        <m:r>
                          <m:rPr>
                            <m:nor/>
                          </m:rPr>
                          <a:rPr lang="es-AR" sz="1500" b="1" dirty="0">
                            <a:sym typeface="Symbol"/>
                          </a:rPr>
                          <m:t></m:t>
                        </m:r>
                        <m:r>
                          <m:rPr>
                            <m:nor/>
                          </m:rPr>
                          <a:rPr lang="es-AR" sz="1500" b="1" dirty="0">
                            <a:sym typeface="Symbol"/>
                          </a:rPr>
                          <m:t>adm</m:t>
                        </m:r>
                      </m:den>
                    </m:f>
                  </m:oMath>
                </a14:m>
                <a:endParaRPr lang="es-AR" sz="1500" b="1" dirty="0">
                  <a:sym typeface="Symbol"/>
                </a:endParaRPr>
              </a:p>
              <a:p>
                <a:endParaRPr lang="es-AR" b="1" dirty="0" smtClean="0">
                  <a:sym typeface="Symbol"/>
                </a:endParaRPr>
              </a:p>
              <a:p>
                <a:r>
                  <a:rPr lang="es-AR" sz="1600" b="1" dirty="0" smtClean="0">
                    <a:sym typeface="Symbol"/>
                  </a:rPr>
                  <a:t>Adopto Tirante de 3” b=7,5 cm</a:t>
                </a:r>
              </a:p>
              <a:p>
                <a:endParaRPr lang="es-AR" sz="1600" b="1" dirty="0" smtClean="0">
                  <a:sym typeface="Symbol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600" b="0" i="1" smtClean="0">
                          <a:latin typeface="Cambria Math"/>
                        </a:rPr>
                        <m:t>h</m:t>
                      </m:r>
                      <m:r>
                        <a:rPr lang="es-AR" sz="1600" b="1" i="1" dirty="0">
                          <a:latin typeface="Cambria Math"/>
                          <a:sym typeface="Symbol"/>
                        </a:rPr>
                        <m:t></m:t>
                      </m:r>
                      <m:r>
                        <a:rPr lang="es-AR" sz="1600" b="1" i="1" dirty="0" smtClean="0">
                          <a:latin typeface="Cambria Math"/>
                        </a:rPr>
                        <m:t>𝟏𝟑</m:t>
                      </m:r>
                      <m:r>
                        <a:rPr lang="es-AR" sz="1600" b="1" i="1" dirty="0" smtClean="0">
                          <a:latin typeface="Cambria Math"/>
                        </a:rPr>
                        <m:t>,</m:t>
                      </m:r>
                      <m:r>
                        <a:rPr lang="es-AR" sz="1600" b="1" i="1" dirty="0" smtClean="0">
                          <a:latin typeface="Cambria Math"/>
                        </a:rPr>
                        <m:t>𝟓</m:t>
                      </m:r>
                      <m:r>
                        <a:rPr lang="es-AR" sz="1600" b="1" i="1" dirty="0" smtClean="0">
                          <a:latin typeface="Cambria Math"/>
                        </a:rPr>
                        <m:t> </m:t>
                      </m:r>
                      <m:r>
                        <a:rPr lang="es-AR" sz="1600" b="1" i="1" dirty="0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es-AR" sz="1600" b="1" dirty="0" smtClean="0"/>
              </a:p>
              <a:p>
                <a:endParaRPr lang="es-AR" sz="1600" b="1" dirty="0" smtClean="0">
                  <a:sym typeface="Symbol"/>
                </a:endParaRPr>
              </a:p>
              <a:p>
                <a:r>
                  <a:rPr lang="es-AR" sz="1600" b="1" u="sng" dirty="0" smtClean="0">
                    <a:sym typeface="Symbol"/>
                  </a:rPr>
                  <a:t>Adopto Tirante de 3”x6”</a:t>
                </a:r>
                <a:endParaRPr lang="es-AR" sz="1600" b="1" u="sng" dirty="0">
                  <a:sym typeface="Symbol"/>
                </a:endParaRPr>
              </a:p>
            </p:txBody>
          </p:sp>
        </mc:Choice>
        <mc:Fallback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032" y="2342569"/>
                <a:ext cx="3744416" cy="2470035"/>
              </a:xfrm>
              <a:prstGeom prst="rect">
                <a:avLst/>
              </a:prstGeom>
              <a:blipFill rotWithShape="1">
                <a:blip r:embed="rId3"/>
                <a:stretch>
                  <a:fillRect l="-1303" t="-1235" b="-222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84" y="1382620"/>
            <a:ext cx="1944216" cy="35585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4" name="123 CuadroTexto"/>
              <p:cNvSpPr txBox="1"/>
              <p:nvPr/>
            </p:nvSpPr>
            <p:spPr>
              <a:xfrm>
                <a:off x="1268400" y="4676258"/>
                <a:ext cx="3744416" cy="210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500"/>
                  </a:spcAft>
                </a:pPr>
                <a:r>
                  <a:rPr lang="es-AR" dirty="0" smtClean="0"/>
                  <a:t>2. Verifico al Corte</a:t>
                </a:r>
              </a:p>
              <a:p>
                <a:r>
                  <a:rPr lang="es-AR" b="1" dirty="0" smtClean="0">
                    <a:sym typeface="Symbol"/>
                  </a:rPr>
                  <a:t></a:t>
                </a:r>
                <a:r>
                  <a:rPr lang="es-AR" b="1" dirty="0" err="1" smtClean="0">
                    <a:sym typeface="Symbol"/>
                  </a:rPr>
                  <a:t>max</a:t>
                </a:r>
                <a:r>
                  <a:rPr lang="es-AR" b="1" dirty="0">
                    <a:sym typeface="Symbol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s-AR" b="1" i="1">
                            <a:latin typeface="Cambria Math"/>
                            <a:sym typeface="Symbol"/>
                          </a:rPr>
                          <m:t>𝟑</m:t>
                        </m:r>
                        <m:r>
                          <a:rPr lang="es-AR" b="1" i="1">
                            <a:latin typeface="Cambria Math"/>
                            <a:sym typeface="Symbol"/>
                          </a:rPr>
                          <m:t>.</m:t>
                        </m:r>
                        <m:r>
                          <a:rPr lang="es-AR" b="1" i="1">
                            <a:latin typeface="Cambria Math"/>
                            <a:sym typeface="Symbol"/>
                          </a:rPr>
                          <m:t>𝑸</m:t>
                        </m:r>
                      </m:num>
                      <m:den>
                        <m:r>
                          <a:rPr lang="es-AR" b="1" i="1">
                            <a:latin typeface="Cambria Math"/>
                            <a:sym typeface="Symbol"/>
                          </a:rPr>
                          <m:t>𝟐</m:t>
                        </m:r>
                        <m:r>
                          <a:rPr lang="es-AR" b="1" i="1">
                            <a:latin typeface="Cambria Math"/>
                            <a:sym typeface="Symbol"/>
                          </a:rPr>
                          <m:t>.</m:t>
                        </m:r>
                        <m:r>
                          <a:rPr lang="es-AR" b="1" i="1">
                            <a:latin typeface="Cambria Math"/>
                            <a:sym typeface="Symbol"/>
                          </a:rPr>
                          <m:t>𝒃</m:t>
                        </m:r>
                        <m:r>
                          <a:rPr lang="es-AR" b="1" i="1">
                            <a:latin typeface="Cambria Math"/>
                            <a:sym typeface="Symbol"/>
                          </a:rPr>
                          <m:t>. </m:t>
                        </m:r>
                        <m:r>
                          <a:rPr lang="es-AR" b="1" i="1">
                            <a:latin typeface="Cambria Math"/>
                            <a:sym typeface="Symbol"/>
                          </a:rPr>
                          <m:t>𝒉</m:t>
                        </m:r>
                      </m:den>
                    </m:f>
                  </m:oMath>
                </a14:m>
                <a:r>
                  <a:rPr lang="es-AR" dirty="0" smtClean="0">
                    <a:sym typeface="Symbol"/>
                  </a:rPr>
                  <a:t></a:t>
                </a:r>
                <a:r>
                  <a:rPr lang="es-AR" dirty="0" smtClean="0"/>
                  <a:t> </a:t>
                </a:r>
                <a:r>
                  <a:rPr lang="es-AR" b="1" dirty="0">
                    <a:sym typeface="Symbol"/>
                  </a:rPr>
                  <a:t> </a:t>
                </a:r>
                <a:r>
                  <a:rPr lang="es-AR" b="1" dirty="0" err="1" smtClean="0">
                    <a:sym typeface="Symbol"/>
                  </a:rPr>
                  <a:t>adm</a:t>
                </a:r>
                <a:endParaRPr lang="es-AR" sz="1500" b="1" dirty="0">
                  <a:sym typeface="Symbol"/>
                </a:endParaRPr>
              </a:p>
              <a:p>
                <a:endParaRPr lang="es-AR" b="1" dirty="0" smtClean="0">
                  <a:sym typeface="Symbol"/>
                </a:endParaRPr>
              </a:p>
              <a:p>
                <a:r>
                  <a:rPr lang="es-AR" sz="1600" b="1" dirty="0">
                    <a:sym typeface="Symbol"/>
                  </a:rPr>
                  <a:t></a:t>
                </a:r>
                <a:r>
                  <a:rPr lang="es-AR" sz="1600" b="1" dirty="0" err="1">
                    <a:sym typeface="Symbol"/>
                  </a:rPr>
                  <a:t>max</a:t>
                </a:r>
                <a:r>
                  <a:rPr lang="es-AR" sz="1600" b="1" dirty="0">
                    <a:sym typeface="Symbol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600" b="1" i="1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s-AR" sz="1600" b="1" i="1">
                            <a:latin typeface="Cambria Math"/>
                            <a:sym typeface="Symbol"/>
                          </a:rPr>
                          <m:t>𝟑</m:t>
                        </m:r>
                        <m:r>
                          <a:rPr lang="es-AR" sz="1600" b="1" i="1">
                            <a:latin typeface="Cambria Math"/>
                            <a:sym typeface="Symbol"/>
                          </a:rPr>
                          <m:t>.</m:t>
                        </m:r>
                        <m:r>
                          <a:rPr lang="es-AR" sz="1600" b="1" i="1" smtClean="0">
                            <a:latin typeface="Cambria Math"/>
                            <a:sym typeface="Symbol"/>
                          </a:rPr>
                          <m:t>𝟏𝟓𝟎</m:t>
                        </m:r>
                      </m:num>
                      <m:den>
                        <m:r>
                          <a:rPr lang="es-AR" sz="1600" b="1" i="1">
                            <a:latin typeface="Cambria Math"/>
                            <a:sym typeface="Symbol"/>
                          </a:rPr>
                          <m:t>𝟐</m:t>
                        </m:r>
                        <m:r>
                          <a:rPr lang="es-AR" sz="1600" b="1" i="1">
                            <a:latin typeface="Cambria Math"/>
                            <a:sym typeface="Symbol"/>
                          </a:rPr>
                          <m:t>.</m:t>
                        </m:r>
                        <m:r>
                          <a:rPr lang="es-AR" sz="1600" b="1" i="1" smtClean="0">
                            <a:latin typeface="Cambria Math"/>
                            <a:sym typeface="Symbol"/>
                          </a:rPr>
                          <m:t>𝟕</m:t>
                        </m:r>
                        <m:r>
                          <a:rPr lang="es-AR" sz="1600" b="1" i="1" smtClean="0">
                            <a:latin typeface="Cambria Math"/>
                            <a:sym typeface="Symbol"/>
                          </a:rPr>
                          <m:t>,</m:t>
                        </m:r>
                        <m:r>
                          <a:rPr lang="es-AR" sz="1600" b="1" i="1" smtClean="0">
                            <a:latin typeface="Cambria Math"/>
                            <a:sym typeface="Symbol"/>
                          </a:rPr>
                          <m:t>𝟓</m:t>
                        </m:r>
                        <m:r>
                          <a:rPr lang="es-AR" sz="1600" b="1" i="1">
                            <a:latin typeface="Cambria Math"/>
                            <a:sym typeface="Symbol"/>
                          </a:rPr>
                          <m:t> </m:t>
                        </m:r>
                        <m:r>
                          <a:rPr lang="es-AR" sz="1600" b="1" i="1" smtClean="0">
                            <a:latin typeface="Cambria Math"/>
                            <a:sym typeface="Symbol"/>
                          </a:rPr>
                          <m:t>𝟏𝟓</m:t>
                        </m:r>
                      </m:den>
                    </m:f>
                    <m:r>
                      <a:rPr lang="es-AR" sz="1600" b="1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s-AR" sz="1600" b="1" i="1" smtClean="0">
                        <a:latin typeface="Cambria Math"/>
                        <a:sym typeface="Symbol"/>
                      </a:rPr>
                      <m:t>𝟐</m:t>
                    </m:r>
                    <m:f>
                      <m:fPr>
                        <m:ctrlPr>
                          <a:rPr lang="es-AR" sz="1600" b="1" i="1" smtClean="0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s-AR" sz="1600" b="1" i="1" smtClean="0">
                            <a:latin typeface="Cambria Math"/>
                            <a:sym typeface="Symbol"/>
                          </a:rPr>
                          <m:t>𝒌𝒈</m:t>
                        </m:r>
                      </m:num>
                      <m:den>
                        <m:r>
                          <a:rPr lang="es-AR" sz="1600" b="1" i="1" smtClean="0">
                            <a:latin typeface="Cambria Math"/>
                            <a:sym typeface="Symbol"/>
                          </a:rPr>
                          <m:t>𝒄𝒎</m:t>
                        </m:r>
                        <m:r>
                          <a:rPr lang="es-AR" sz="1600" b="1" i="1" smtClean="0">
                            <a:latin typeface="Cambria Math"/>
                            <a:sym typeface="Symbol"/>
                          </a:rPr>
                          <m:t>𝟐</m:t>
                        </m:r>
                      </m:den>
                    </m:f>
                  </m:oMath>
                </a14:m>
                <a:r>
                  <a:rPr lang="es-AR" sz="1600" dirty="0">
                    <a:sym typeface="Symbol"/>
                  </a:rPr>
                  <a:t></a:t>
                </a:r>
                <a:r>
                  <a:rPr lang="es-AR" sz="1600" dirty="0"/>
                  <a:t> </a:t>
                </a:r>
                <a:r>
                  <a:rPr lang="es-AR" sz="1600" b="1" dirty="0">
                    <a:sym typeface="Symbol"/>
                  </a:rPr>
                  <a:t> </a:t>
                </a:r>
                <a:r>
                  <a:rPr lang="es-AR" sz="1600" b="1" dirty="0" err="1" smtClean="0">
                    <a:sym typeface="Symbol"/>
                  </a:rPr>
                  <a:t>adm</a:t>
                </a:r>
                <a:endParaRPr lang="es-AR" sz="1600" b="1" dirty="0" smtClean="0">
                  <a:sym typeface="Symbol"/>
                </a:endParaRPr>
              </a:p>
              <a:p>
                <a:endParaRPr lang="es-AR" sz="1600" b="1" dirty="0" smtClean="0">
                  <a:sym typeface="Symbol"/>
                </a:endParaRP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es-AR" sz="1600" b="1" dirty="0" smtClean="0">
                    <a:solidFill>
                      <a:srgbClr val="002060"/>
                    </a:solidFill>
                    <a:sym typeface="Symbol"/>
                  </a:rPr>
                  <a:t>Verifica</a:t>
                </a:r>
              </a:p>
            </p:txBody>
          </p:sp>
        </mc:Choice>
        <mc:Fallback>
          <p:sp>
            <p:nvSpPr>
              <p:cNvPr id="124" name="12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400" y="4676258"/>
                <a:ext cx="3744416" cy="2109488"/>
              </a:xfrm>
              <a:prstGeom prst="rect">
                <a:avLst/>
              </a:prstGeom>
              <a:blipFill rotWithShape="1">
                <a:blip r:embed="rId5"/>
                <a:stretch>
                  <a:fillRect l="-1303" t="-1445" b="-289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124 Rectángulo"/>
          <p:cNvSpPr/>
          <p:nvPr/>
        </p:nvSpPr>
        <p:spPr>
          <a:xfrm>
            <a:off x="5088522" y="5111342"/>
            <a:ext cx="528654" cy="10733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31" name="130 Grupo"/>
          <p:cNvGrpSpPr/>
          <p:nvPr/>
        </p:nvGrpSpPr>
        <p:grpSpPr>
          <a:xfrm rot="108000000" flipH="1">
            <a:off x="6065132" y="5127026"/>
            <a:ext cx="661807" cy="1057710"/>
            <a:chOff x="4806588" y="1485754"/>
            <a:chExt cx="823900" cy="854838"/>
          </a:xfrm>
        </p:grpSpPr>
        <p:grpSp>
          <p:nvGrpSpPr>
            <p:cNvPr id="132" name="131 Grupo"/>
            <p:cNvGrpSpPr/>
            <p:nvPr/>
          </p:nvGrpSpPr>
          <p:grpSpPr>
            <a:xfrm>
              <a:off x="4806588" y="1485754"/>
              <a:ext cx="823900" cy="854838"/>
              <a:chOff x="3131840" y="1566289"/>
              <a:chExt cx="1143744" cy="1440160"/>
            </a:xfrm>
            <a:pattFill prst="ltHorz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</p:grpSpPr>
          <p:sp>
            <p:nvSpPr>
              <p:cNvPr id="139" name="138 Triángulo rectángulo"/>
              <p:cNvSpPr/>
              <p:nvPr/>
            </p:nvSpPr>
            <p:spPr>
              <a:xfrm flipH="1">
                <a:off x="3131840" y="2276655"/>
                <a:ext cx="504056" cy="729794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41" name="140 Triángulo rectángulo"/>
              <p:cNvSpPr/>
              <p:nvPr/>
            </p:nvSpPr>
            <p:spPr>
              <a:xfrm flipV="1">
                <a:off x="3635896" y="1566289"/>
                <a:ext cx="639688" cy="703063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133" name="132 CuadroTexto"/>
            <p:cNvSpPr txBox="1"/>
            <p:nvPr/>
          </p:nvSpPr>
          <p:spPr>
            <a:xfrm>
              <a:off x="5169687" y="1577713"/>
              <a:ext cx="282857" cy="298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+</a:t>
              </a:r>
              <a:endParaRPr lang="es-AR" dirty="0"/>
            </a:p>
          </p:txBody>
        </p:sp>
        <p:sp>
          <p:nvSpPr>
            <p:cNvPr id="134" name="133 CuadroTexto"/>
            <p:cNvSpPr txBox="1"/>
            <p:nvPr/>
          </p:nvSpPr>
          <p:spPr>
            <a:xfrm>
              <a:off x="4950330" y="2040714"/>
              <a:ext cx="282857" cy="298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-</a:t>
              </a:r>
              <a:endParaRPr lang="es-AR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2" name="141 CuadroTexto"/>
              <p:cNvSpPr txBox="1"/>
              <p:nvPr/>
            </p:nvSpPr>
            <p:spPr>
              <a:xfrm>
                <a:off x="5461619" y="4801714"/>
                <a:ext cx="18452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200" i="1" smtClean="0">
                              <a:latin typeface="Cambria Math"/>
                              <a:cs typeface="Syastro" pitchFamily="2" charset="0"/>
                            </a:rPr>
                          </m:ctrlPr>
                        </m:sSubPr>
                        <m:e>
                          <m:r>
                            <a:rPr lang="es-AR" sz="1200" i="1" smtClean="0">
                              <a:latin typeface="Cambria Math"/>
                              <a:ea typeface="Cambria Math"/>
                              <a:cs typeface="Syastro" pitchFamily="2" charset="0"/>
                            </a:rPr>
                            <m:t>𝜎</m:t>
                          </m:r>
                        </m:e>
                        <m:sub>
                          <m:r>
                            <a:rPr lang="es-AR" sz="1200" b="0" i="1" smtClean="0">
                              <a:latin typeface="Cambria Math"/>
                              <a:ea typeface="Cambria Math"/>
                              <a:cs typeface="Syastro" pitchFamily="2" charset="0"/>
                            </a:rPr>
                            <m:t>𝑚𝑎𝑥</m:t>
                          </m:r>
                        </m:sub>
                      </m:sSub>
                      <m:r>
                        <a:rPr lang="es-AR" sz="1200" b="0" i="1" smtClean="0">
                          <a:latin typeface="Cambria Math"/>
                          <a:cs typeface="Syastro" pitchFamily="2" charset="0"/>
                        </a:rPr>
                        <m:t>=53,33 </m:t>
                      </m:r>
                      <m:r>
                        <a:rPr lang="es-AR" sz="1200" b="0" i="1" smtClean="0">
                          <a:latin typeface="Cambria Math"/>
                          <a:cs typeface="Syastro" pitchFamily="2" charset="0"/>
                        </a:rPr>
                        <m:t>𝑘𝑔</m:t>
                      </m:r>
                      <m:r>
                        <a:rPr lang="es-AR" sz="1200" b="0" i="1" smtClean="0">
                          <a:latin typeface="Cambria Math"/>
                          <a:cs typeface="Syastro" pitchFamily="2" charset="0"/>
                        </a:rPr>
                        <m:t>/</m:t>
                      </m:r>
                      <m:r>
                        <a:rPr lang="es-AR" sz="1200" b="0" i="1" smtClean="0">
                          <a:latin typeface="Cambria Math"/>
                          <a:cs typeface="Syastro" pitchFamily="2" charset="0"/>
                        </a:rPr>
                        <m:t>𝑐𝑚</m:t>
                      </m:r>
                      <m:r>
                        <a:rPr lang="es-AR" sz="1200" b="0" i="1" smtClean="0">
                          <a:latin typeface="Cambria Math"/>
                          <a:cs typeface="Syastro" pitchFamily="2" charset="0"/>
                        </a:rPr>
                        <m:t>2</m:t>
                      </m:r>
                    </m:oMath>
                  </m:oMathPara>
                </a14:m>
                <a:endParaRPr lang="es-AR" sz="1200" dirty="0">
                  <a:latin typeface="Syastro" pitchFamily="2" charset="0"/>
                  <a:cs typeface="Syastro" pitchFamily="2" charset="0"/>
                </a:endParaRPr>
              </a:p>
            </p:txBody>
          </p:sp>
        </mc:Choice>
        <mc:Fallback>
          <p:sp>
            <p:nvSpPr>
              <p:cNvPr id="142" name="14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619" y="4801714"/>
                <a:ext cx="1845299" cy="276999"/>
              </a:xfrm>
              <a:prstGeom prst="rect">
                <a:avLst/>
              </a:prstGeom>
              <a:blipFill rotWithShape="1">
                <a:blip r:embed="rId6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" name="143 Conector recto"/>
          <p:cNvCxnSpPr/>
          <p:nvPr/>
        </p:nvCxnSpPr>
        <p:spPr>
          <a:xfrm>
            <a:off x="5093749" y="6464263"/>
            <a:ext cx="570009" cy="0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146 CuadroTexto"/>
          <p:cNvSpPr txBox="1"/>
          <p:nvPr/>
        </p:nvSpPr>
        <p:spPr>
          <a:xfrm>
            <a:off x="5147041" y="6159970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3”</a:t>
            </a:r>
            <a:endParaRPr lang="es-AR" sz="1600" dirty="0"/>
          </a:p>
        </p:txBody>
      </p:sp>
      <p:cxnSp>
        <p:nvCxnSpPr>
          <p:cNvPr id="148" name="147 Conector recto"/>
          <p:cNvCxnSpPr/>
          <p:nvPr/>
        </p:nvCxnSpPr>
        <p:spPr>
          <a:xfrm>
            <a:off x="4887941" y="5127026"/>
            <a:ext cx="0" cy="1017907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148 CuadroTexto"/>
          <p:cNvSpPr txBox="1"/>
          <p:nvPr/>
        </p:nvSpPr>
        <p:spPr>
          <a:xfrm>
            <a:off x="4601200" y="5510961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6”</a:t>
            </a:r>
            <a:endParaRPr lang="es-AR" sz="1600" dirty="0"/>
          </a:p>
        </p:txBody>
      </p:sp>
      <p:grpSp>
        <p:nvGrpSpPr>
          <p:cNvPr id="16" name="15 Grupo"/>
          <p:cNvGrpSpPr/>
          <p:nvPr/>
        </p:nvGrpSpPr>
        <p:grpSpPr>
          <a:xfrm>
            <a:off x="6936873" y="5127026"/>
            <a:ext cx="525822" cy="1057710"/>
            <a:chOff x="6936873" y="5127026"/>
            <a:chExt cx="525822" cy="1057710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6948264" y="5127026"/>
              <a:ext cx="0" cy="10577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14 Forma libre"/>
            <p:cNvSpPr/>
            <p:nvPr/>
          </p:nvSpPr>
          <p:spPr>
            <a:xfrm>
              <a:off x="6936873" y="5133911"/>
              <a:ext cx="525822" cy="1043940"/>
            </a:xfrm>
            <a:custGeom>
              <a:avLst/>
              <a:gdLst>
                <a:gd name="connsiteX0" fmla="*/ 22860 w 525822"/>
                <a:gd name="connsiteY0" fmla="*/ 0 h 1043940"/>
                <a:gd name="connsiteX1" fmla="*/ 525780 w 525822"/>
                <a:gd name="connsiteY1" fmla="*/ 510540 h 1043940"/>
                <a:gd name="connsiteX2" fmla="*/ 0 w 525822"/>
                <a:gd name="connsiteY2" fmla="*/ 1043940 h 104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5822" h="1043940">
                  <a:moveTo>
                    <a:pt x="22860" y="0"/>
                  </a:moveTo>
                  <a:cubicBezTo>
                    <a:pt x="276225" y="168275"/>
                    <a:pt x="529590" y="336550"/>
                    <a:pt x="525780" y="510540"/>
                  </a:cubicBezTo>
                  <a:cubicBezTo>
                    <a:pt x="521970" y="684530"/>
                    <a:pt x="260985" y="864235"/>
                    <a:pt x="0" y="10439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0" name="149 CuadroTexto"/>
              <p:cNvSpPr txBox="1"/>
              <p:nvPr/>
            </p:nvSpPr>
            <p:spPr>
              <a:xfrm>
                <a:off x="7182976" y="5356711"/>
                <a:ext cx="18452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200" i="1" smtClean="0">
                              <a:latin typeface="Cambria Math"/>
                              <a:cs typeface="Syastro" pitchFamily="2" charset="0"/>
                            </a:rPr>
                          </m:ctrlPr>
                        </m:sSubPr>
                        <m:e>
                          <m:r>
                            <a:rPr lang="es-AR" sz="1200" b="0" i="1" smtClean="0">
                              <a:latin typeface="Cambria Math"/>
                              <a:ea typeface="Cambria Math"/>
                              <a:cs typeface="Syastro" pitchFamily="2" charset="0"/>
                              <a:sym typeface="Symbol"/>
                            </a:rPr>
                            <m:t></m:t>
                          </m:r>
                        </m:e>
                        <m:sub>
                          <m:r>
                            <a:rPr lang="es-AR" sz="1200" b="0" i="1" smtClean="0">
                              <a:latin typeface="Cambria Math"/>
                              <a:ea typeface="Cambria Math"/>
                              <a:cs typeface="Syastro" pitchFamily="2" charset="0"/>
                            </a:rPr>
                            <m:t>𝑚𝑎𝑥</m:t>
                          </m:r>
                        </m:sub>
                      </m:sSub>
                      <m:r>
                        <a:rPr lang="es-AR" sz="1200" b="0" i="1" smtClean="0">
                          <a:latin typeface="Cambria Math"/>
                          <a:cs typeface="Syastro" pitchFamily="2" charset="0"/>
                        </a:rPr>
                        <m:t>=2</m:t>
                      </m:r>
                      <m:r>
                        <a:rPr lang="es-AR" sz="1200" b="0" i="1" smtClean="0">
                          <a:latin typeface="Cambria Math"/>
                          <a:cs typeface="Syastro" pitchFamily="2" charset="0"/>
                        </a:rPr>
                        <m:t>𝑘𝑔</m:t>
                      </m:r>
                      <m:r>
                        <a:rPr lang="es-AR" sz="1200" b="0" i="1" smtClean="0">
                          <a:latin typeface="Cambria Math"/>
                          <a:cs typeface="Syastro" pitchFamily="2" charset="0"/>
                        </a:rPr>
                        <m:t>/</m:t>
                      </m:r>
                      <m:r>
                        <a:rPr lang="es-AR" sz="1200" b="0" i="1" smtClean="0">
                          <a:latin typeface="Cambria Math"/>
                          <a:cs typeface="Syastro" pitchFamily="2" charset="0"/>
                        </a:rPr>
                        <m:t>𝑐𝑚</m:t>
                      </m:r>
                      <m:r>
                        <a:rPr lang="es-AR" sz="1200" b="0" i="1" smtClean="0">
                          <a:latin typeface="Cambria Math"/>
                          <a:cs typeface="Syastro" pitchFamily="2" charset="0"/>
                        </a:rPr>
                        <m:t>2</m:t>
                      </m:r>
                    </m:oMath>
                  </m:oMathPara>
                </a14:m>
                <a:endParaRPr lang="es-AR" sz="1200" dirty="0">
                  <a:latin typeface="Syastro" pitchFamily="2" charset="0"/>
                  <a:cs typeface="Syastro" pitchFamily="2" charset="0"/>
                </a:endParaRPr>
              </a:p>
            </p:txBody>
          </p:sp>
        </mc:Choice>
        <mc:Fallback>
          <p:sp>
            <p:nvSpPr>
              <p:cNvPr id="150" name="14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976" y="5356711"/>
                <a:ext cx="1845299" cy="276999"/>
              </a:xfrm>
              <a:prstGeom prst="rect">
                <a:avLst/>
              </a:prstGeom>
              <a:blipFill rotWithShape="1">
                <a:blip r:embed="rId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17 Conector recto"/>
          <p:cNvCxnSpPr>
            <a:endCxn id="15" idx="1"/>
          </p:cNvCxnSpPr>
          <p:nvPr/>
        </p:nvCxnSpPr>
        <p:spPr>
          <a:xfrm>
            <a:off x="6948264" y="5633710"/>
            <a:ext cx="514389" cy="10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45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  <p:bldP spid="204" grpId="0"/>
      <p:bldP spid="211" grpId="0"/>
      <p:bldP spid="237" grpId="0"/>
      <p:bldP spid="265" grpId="0" animBg="1"/>
      <p:bldP spid="266" grpId="0" animBg="1"/>
      <p:bldP spid="3" grpId="0"/>
      <p:bldP spid="123" grpId="0"/>
      <p:bldP spid="125" grpId="0" animBg="1"/>
      <p:bldP spid="142" grpId="0"/>
      <p:bldP spid="147" grpId="0"/>
      <p:bldP spid="149" grpId="0"/>
      <p:bldP spid="1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1828" y="-99392"/>
            <a:ext cx="7498080" cy="1143000"/>
          </a:xfrm>
        </p:spPr>
        <p:txBody>
          <a:bodyPr anchor="ctr">
            <a:normAutofit/>
          </a:bodyPr>
          <a:lstStyle/>
          <a:p>
            <a:r>
              <a:rPr lang="es-AR" sz="2800" dirty="0">
                <a:effectLst/>
              </a:rPr>
              <a:t>FLEXION TRANSVERSAL O FLEXION Y CORTE </a:t>
            </a:r>
            <a:endParaRPr lang="es-AR" sz="2800" dirty="0">
              <a:effectLst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16353" y="6309320"/>
            <a:ext cx="2895600" cy="476250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grpSp>
        <p:nvGrpSpPr>
          <p:cNvPr id="118" name="117 Grupo"/>
          <p:cNvGrpSpPr/>
          <p:nvPr/>
        </p:nvGrpSpPr>
        <p:grpSpPr>
          <a:xfrm rot="5400000">
            <a:off x="1422005" y="1244872"/>
            <a:ext cx="655320" cy="275496"/>
            <a:chOff x="4716016" y="6105832"/>
            <a:chExt cx="1080120" cy="347504"/>
          </a:xfrm>
        </p:grpSpPr>
        <p:grpSp>
          <p:nvGrpSpPr>
            <p:cNvPr id="119" name="118 Grupo"/>
            <p:cNvGrpSpPr/>
            <p:nvPr/>
          </p:nvGrpSpPr>
          <p:grpSpPr>
            <a:xfrm>
              <a:off x="4716016" y="6309320"/>
              <a:ext cx="1080120" cy="144016"/>
              <a:chOff x="4716016" y="6309320"/>
              <a:chExt cx="1080120" cy="144016"/>
            </a:xfrm>
          </p:grpSpPr>
          <p:sp>
            <p:nvSpPr>
              <p:cNvPr id="121" name="120 Rectángulo"/>
              <p:cNvSpPr/>
              <p:nvPr/>
            </p:nvSpPr>
            <p:spPr>
              <a:xfrm>
                <a:off x="4716016" y="6309320"/>
                <a:ext cx="1080120" cy="144016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122" name="121 Conector recto"/>
              <p:cNvCxnSpPr/>
              <p:nvPr/>
            </p:nvCxnSpPr>
            <p:spPr>
              <a:xfrm>
                <a:off x="4716016" y="6309320"/>
                <a:ext cx="10801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0" name="119 Conector recto"/>
            <p:cNvCxnSpPr/>
            <p:nvPr/>
          </p:nvCxnSpPr>
          <p:spPr>
            <a:xfrm flipV="1">
              <a:off x="5204068" y="6105832"/>
              <a:ext cx="0" cy="2202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12 Conector recto"/>
          <p:cNvCxnSpPr/>
          <p:nvPr/>
        </p:nvCxnSpPr>
        <p:spPr>
          <a:xfrm>
            <a:off x="1800121" y="1351066"/>
            <a:ext cx="15735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1771166" y="1765820"/>
            <a:ext cx="1594477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125 CuadroTexto"/>
          <p:cNvSpPr txBox="1"/>
          <p:nvPr/>
        </p:nvSpPr>
        <p:spPr>
          <a:xfrm>
            <a:off x="3373704" y="847494"/>
            <a:ext cx="232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P</a:t>
            </a:r>
            <a:endParaRPr lang="es-AR" sz="1600" dirty="0"/>
          </a:p>
        </p:txBody>
      </p:sp>
      <p:sp>
        <p:nvSpPr>
          <p:cNvPr id="127" name="126 CuadroTexto"/>
          <p:cNvSpPr txBox="1"/>
          <p:nvPr/>
        </p:nvSpPr>
        <p:spPr>
          <a:xfrm>
            <a:off x="2795302" y="1427266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/>
              <a:t>L</a:t>
            </a:r>
          </a:p>
        </p:txBody>
      </p:sp>
      <p:cxnSp>
        <p:nvCxnSpPr>
          <p:cNvPr id="135" name="134 Conector recto de flecha"/>
          <p:cNvCxnSpPr/>
          <p:nvPr/>
        </p:nvCxnSpPr>
        <p:spPr>
          <a:xfrm flipH="1">
            <a:off x="3335823" y="847494"/>
            <a:ext cx="320" cy="39557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4139952" y="847494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Verificar Ménsula Madera 2x3”x3”.</a:t>
            </a:r>
          </a:p>
          <a:p>
            <a:r>
              <a:rPr lang="es-AR" dirty="0" smtClean="0"/>
              <a:t>P: 150 kg</a:t>
            </a:r>
          </a:p>
          <a:p>
            <a:r>
              <a:rPr lang="es-AR" dirty="0" smtClean="0"/>
              <a:t>L:  1m</a:t>
            </a:r>
          </a:p>
          <a:p>
            <a:r>
              <a:rPr lang="es-AR" dirty="0" smtClean="0">
                <a:sym typeface="Symbol"/>
              </a:rPr>
              <a:t></a:t>
            </a:r>
            <a:r>
              <a:rPr lang="es-AR" dirty="0" err="1" smtClean="0">
                <a:sym typeface="Symbol"/>
              </a:rPr>
              <a:t>adm</a:t>
            </a:r>
            <a:r>
              <a:rPr lang="es-AR" dirty="0" smtClean="0">
                <a:sym typeface="Symbol"/>
              </a:rPr>
              <a:t>: 66 kg/cm2</a:t>
            </a:r>
          </a:p>
          <a:p>
            <a:r>
              <a:rPr lang="es-AR" dirty="0" smtClean="0">
                <a:sym typeface="Symbol"/>
              </a:rPr>
              <a:t></a:t>
            </a:r>
            <a:r>
              <a:rPr lang="es-AR" dirty="0" err="1" smtClean="0">
                <a:sym typeface="Symbol"/>
              </a:rPr>
              <a:t>adm</a:t>
            </a:r>
            <a:r>
              <a:rPr lang="es-AR" dirty="0" smtClean="0">
                <a:sym typeface="Symbol"/>
              </a:rPr>
              <a:t>: 8 kg/cm2</a:t>
            </a:r>
            <a:endParaRPr lang="es-A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6 CuadroTexto"/>
              <p:cNvSpPr txBox="1"/>
              <p:nvPr/>
            </p:nvSpPr>
            <p:spPr>
              <a:xfrm>
                <a:off x="3780032" y="2342569"/>
                <a:ext cx="3744416" cy="2448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1500"/>
                  </a:spcAft>
                  <a:buAutoNum type="arabicPeriod"/>
                </a:pPr>
                <a:r>
                  <a:rPr lang="es-AR" dirty="0" smtClean="0"/>
                  <a:t>Verificación a Flexión.</a:t>
                </a:r>
              </a:p>
              <a:p>
                <a:r>
                  <a:rPr lang="es-AR" sz="1600" dirty="0" smtClean="0">
                    <a:sym typeface="Symbol"/>
                  </a:rPr>
                  <a:t>Cada barra trabaja de manera independiente (desprecio fricción) y toma M/2</a:t>
                </a:r>
                <a:endParaRPr lang="es-AR" sz="1600" dirty="0">
                  <a:sym typeface="Symbol"/>
                </a:endParaRPr>
              </a:p>
              <a:p>
                <a:endParaRPr lang="es-AR" b="1" dirty="0" smtClean="0">
                  <a:sym typeface="Symbol"/>
                </a:endParaRPr>
              </a:p>
              <a:p>
                <a:r>
                  <a:rPr lang="es-AR" sz="1600" b="1" dirty="0" smtClean="0">
                    <a:sym typeface="Symbol"/>
                  </a:rPr>
                  <a:t></a:t>
                </a:r>
                <a:r>
                  <a:rPr lang="es-AR" sz="1600" b="1" dirty="0" err="1">
                    <a:sym typeface="Symbol"/>
                  </a:rPr>
                  <a:t>max</a:t>
                </a:r>
                <a:r>
                  <a:rPr lang="es-AR" sz="1600" b="1" dirty="0">
                    <a:sym typeface="Symbo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6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s-AR" sz="1600" b="1" i="1" dirty="0">
                            <a:latin typeface="Cambria Math"/>
                          </a:rPr>
                          <m:t>𝟔</m:t>
                        </m:r>
                        <m:r>
                          <a:rPr lang="es-AR" sz="1600" b="1" i="1" dirty="0">
                            <a:latin typeface="Cambria Math"/>
                          </a:rPr>
                          <m:t>.</m:t>
                        </m:r>
                        <m:r>
                          <a:rPr lang="es-AR" sz="1600" b="1" i="1" dirty="0">
                            <a:latin typeface="Cambria Math"/>
                          </a:rPr>
                          <m:t>𝑴𝒙</m:t>
                        </m:r>
                      </m:num>
                      <m:den>
                        <m:r>
                          <a:rPr lang="es-AR" sz="1600" i="1">
                            <a:latin typeface="Cambria Math"/>
                          </a:rPr>
                          <m:t>𝑏</m:t>
                        </m:r>
                        <m:sSup>
                          <m:sSupPr>
                            <m:ctrlPr>
                              <a:rPr lang="es-AR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AR" sz="1600" i="1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s-AR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AR" sz="1600" b="1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s-AR" sz="16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6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s-AR" sz="1600" b="1" i="1" dirty="0">
                            <a:latin typeface="Cambria Math"/>
                          </a:rPr>
                          <m:t>𝟔</m:t>
                        </m:r>
                        <m:r>
                          <a:rPr lang="es-AR" sz="1600" b="1" i="1" dirty="0">
                            <a:latin typeface="Cambria Math"/>
                          </a:rPr>
                          <m:t>. </m:t>
                        </m:r>
                        <m:r>
                          <a:rPr lang="es-AR" sz="1600" b="1" i="1" dirty="0" smtClean="0">
                            <a:latin typeface="Cambria Math"/>
                          </a:rPr>
                          <m:t>𝟕𝟓𝟎𝟎</m:t>
                        </m:r>
                      </m:num>
                      <m:den>
                        <m:sSup>
                          <m:sSupPr>
                            <m:ctrlPr>
                              <a:rPr lang="es-AR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AR" sz="1600" b="1" i="1" dirty="0">
                                <a:latin typeface="Cambria Math"/>
                              </a:rPr>
                              <m:t>𝟕</m:t>
                            </m:r>
                            <m:r>
                              <a:rPr lang="es-AR" sz="1600" b="1" i="1" dirty="0">
                                <a:latin typeface="Cambria Math"/>
                              </a:rPr>
                              <m:t>,</m:t>
                            </m:r>
                            <m:r>
                              <a:rPr lang="es-AR" sz="1600" b="1" i="1" dirty="0">
                                <a:latin typeface="Cambria Math"/>
                              </a:rPr>
                              <m:t>𝟓</m:t>
                            </m:r>
                          </m:e>
                          <m:sup>
                            <m:r>
                              <a:rPr lang="es-AR" sz="16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s-AR" sz="1600" b="1" i="1" dirty="0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s-AR" sz="1600" b="1" i="1" dirty="0" smtClean="0">
                        <a:latin typeface="Cambria Math"/>
                        <a:sym typeface="Symbol"/>
                      </a:rPr>
                      <m:t>𝟏𝟎𝟕</m:t>
                    </m:r>
                    <m:r>
                      <a:rPr lang="es-AR" sz="1600" b="1" i="1" dirty="0" smtClean="0">
                        <a:latin typeface="Cambria Math"/>
                        <a:sym typeface="Symbol"/>
                      </a:rPr>
                      <m:t> </m:t>
                    </m:r>
                    <m:r>
                      <a:rPr lang="es-AR" sz="1600" b="1" i="1" dirty="0" smtClean="0">
                        <a:latin typeface="Cambria Math"/>
                        <a:sym typeface="Symbol"/>
                      </a:rPr>
                      <m:t>𝒌𝒈</m:t>
                    </m:r>
                    <m:r>
                      <a:rPr lang="es-AR" sz="1600" b="1" i="1" dirty="0" smtClean="0">
                        <a:latin typeface="Cambria Math"/>
                        <a:sym typeface="Symbol"/>
                      </a:rPr>
                      <m:t>/</m:t>
                    </m:r>
                    <m:r>
                      <a:rPr lang="es-AR" sz="1600" b="1" i="1" dirty="0" smtClean="0">
                        <a:latin typeface="Cambria Math"/>
                        <a:sym typeface="Symbol"/>
                      </a:rPr>
                      <m:t>𝒄𝒎</m:t>
                    </m:r>
                    <m:r>
                      <a:rPr lang="es-AR" sz="1600" b="1" i="1" dirty="0" smtClean="0">
                        <a:latin typeface="Cambria Math"/>
                        <a:sym typeface="Symbol"/>
                      </a:rPr>
                      <m:t>𝟐</m:t>
                    </m:r>
                  </m:oMath>
                </a14:m>
                <a:endParaRPr lang="es-AR" sz="1600" b="1" dirty="0" smtClean="0">
                  <a:sym typeface="Symbol"/>
                </a:endParaRPr>
              </a:p>
              <a:p>
                <a:endParaRPr lang="es-AR" sz="1600" b="1" dirty="0" smtClean="0">
                  <a:sym typeface="Symbol"/>
                </a:endParaRPr>
              </a:p>
              <a:p>
                <a:pPr marL="285750" indent="-285750">
                  <a:buFont typeface="Gill Sans MT" pitchFamily="34" charset="0"/>
                  <a:buChar char="X"/>
                </a:pPr>
                <a:r>
                  <a:rPr lang="es-AR" sz="1600" b="1" u="sng" dirty="0" smtClean="0">
                    <a:solidFill>
                      <a:srgbClr val="FF0000"/>
                    </a:solidFill>
                    <a:sym typeface="Symbol"/>
                  </a:rPr>
                  <a:t>No verifica</a:t>
                </a:r>
                <a:endParaRPr lang="es-AR" sz="1600" b="1" u="sng" dirty="0">
                  <a:solidFill>
                    <a:srgbClr val="FF0000"/>
                  </a:solidFill>
                  <a:sym typeface="Symbol"/>
                </a:endParaRPr>
              </a:p>
            </p:txBody>
          </p:sp>
        </mc:Choice>
        <mc:Fallback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032" y="2342569"/>
                <a:ext cx="3744416" cy="2448042"/>
              </a:xfrm>
              <a:prstGeom prst="rect">
                <a:avLst/>
              </a:prstGeom>
              <a:blipFill rotWithShape="1">
                <a:blip r:embed="rId2"/>
                <a:stretch>
                  <a:fillRect l="-1140" t="-1244" b="-223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4" name="123 CuadroTexto"/>
              <p:cNvSpPr txBox="1"/>
              <p:nvPr/>
            </p:nvSpPr>
            <p:spPr>
              <a:xfrm>
                <a:off x="1266943" y="4578966"/>
                <a:ext cx="3744416" cy="210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500"/>
                  </a:spcAft>
                </a:pPr>
                <a:r>
                  <a:rPr lang="es-AR" dirty="0" smtClean="0"/>
                  <a:t>2. Verifico al Corte</a:t>
                </a:r>
              </a:p>
              <a:p>
                <a:r>
                  <a:rPr lang="es-AR" b="1" dirty="0" smtClean="0">
                    <a:sym typeface="Symbol"/>
                  </a:rPr>
                  <a:t></a:t>
                </a:r>
                <a:r>
                  <a:rPr lang="es-AR" b="1" dirty="0" err="1" smtClean="0">
                    <a:sym typeface="Symbol"/>
                  </a:rPr>
                  <a:t>max</a:t>
                </a:r>
                <a:r>
                  <a:rPr lang="es-AR" b="1" dirty="0">
                    <a:sym typeface="Symbol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s-AR" b="1" i="1">
                            <a:latin typeface="Cambria Math"/>
                            <a:sym typeface="Symbol"/>
                          </a:rPr>
                          <m:t>𝟑</m:t>
                        </m:r>
                        <m:r>
                          <a:rPr lang="es-AR" b="1" i="1">
                            <a:latin typeface="Cambria Math"/>
                            <a:sym typeface="Symbol"/>
                          </a:rPr>
                          <m:t>.</m:t>
                        </m:r>
                        <m:r>
                          <a:rPr lang="es-AR" b="1" i="1">
                            <a:latin typeface="Cambria Math"/>
                            <a:sym typeface="Symbol"/>
                          </a:rPr>
                          <m:t>𝑸</m:t>
                        </m:r>
                      </m:num>
                      <m:den>
                        <m:r>
                          <a:rPr lang="es-AR" b="1" i="1">
                            <a:latin typeface="Cambria Math"/>
                            <a:sym typeface="Symbol"/>
                          </a:rPr>
                          <m:t>𝟐</m:t>
                        </m:r>
                        <m:r>
                          <a:rPr lang="es-AR" b="1" i="1">
                            <a:latin typeface="Cambria Math"/>
                            <a:sym typeface="Symbol"/>
                          </a:rPr>
                          <m:t>.</m:t>
                        </m:r>
                        <m:r>
                          <a:rPr lang="es-AR" b="1" i="1">
                            <a:latin typeface="Cambria Math"/>
                            <a:sym typeface="Symbol"/>
                          </a:rPr>
                          <m:t>𝒃</m:t>
                        </m:r>
                        <m:r>
                          <a:rPr lang="es-AR" b="1" i="1">
                            <a:latin typeface="Cambria Math"/>
                            <a:sym typeface="Symbol"/>
                          </a:rPr>
                          <m:t>. </m:t>
                        </m:r>
                        <m:r>
                          <a:rPr lang="es-AR" b="1" i="1">
                            <a:latin typeface="Cambria Math"/>
                            <a:sym typeface="Symbol"/>
                          </a:rPr>
                          <m:t>𝒉</m:t>
                        </m:r>
                      </m:den>
                    </m:f>
                  </m:oMath>
                </a14:m>
                <a:r>
                  <a:rPr lang="es-AR" dirty="0" smtClean="0">
                    <a:sym typeface="Symbol"/>
                  </a:rPr>
                  <a:t></a:t>
                </a:r>
                <a:r>
                  <a:rPr lang="es-AR" dirty="0" smtClean="0"/>
                  <a:t> </a:t>
                </a:r>
                <a:r>
                  <a:rPr lang="es-AR" b="1" dirty="0">
                    <a:sym typeface="Symbol"/>
                  </a:rPr>
                  <a:t> </a:t>
                </a:r>
                <a:r>
                  <a:rPr lang="es-AR" b="1" dirty="0" err="1" smtClean="0">
                    <a:sym typeface="Symbol"/>
                  </a:rPr>
                  <a:t>adm</a:t>
                </a:r>
                <a:endParaRPr lang="es-AR" sz="1500" b="1" dirty="0">
                  <a:sym typeface="Symbol"/>
                </a:endParaRPr>
              </a:p>
              <a:p>
                <a:endParaRPr lang="es-AR" b="1" dirty="0" smtClean="0">
                  <a:sym typeface="Symbol"/>
                </a:endParaRPr>
              </a:p>
              <a:p>
                <a:r>
                  <a:rPr lang="es-AR" sz="1600" b="1" dirty="0">
                    <a:sym typeface="Symbol"/>
                  </a:rPr>
                  <a:t></a:t>
                </a:r>
                <a:r>
                  <a:rPr lang="es-AR" sz="1600" b="1" dirty="0" err="1">
                    <a:sym typeface="Symbol"/>
                  </a:rPr>
                  <a:t>max</a:t>
                </a:r>
                <a:r>
                  <a:rPr lang="es-AR" sz="1600" b="1" dirty="0">
                    <a:sym typeface="Symbol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600" b="1" i="1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s-AR" sz="1600" b="1" i="1">
                            <a:latin typeface="Cambria Math"/>
                            <a:sym typeface="Symbol"/>
                          </a:rPr>
                          <m:t>𝟑</m:t>
                        </m:r>
                        <m:r>
                          <a:rPr lang="es-AR" sz="1600" b="1" i="1">
                            <a:latin typeface="Cambria Math"/>
                            <a:sym typeface="Symbol"/>
                          </a:rPr>
                          <m:t>.</m:t>
                        </m:r>
                        <m:r>
                          <a:rPr lang="es-AR" sz="1600" b="1" i="1" smtClean="0">
                            <a:latin typeface="Cambria Math"/>
                            <a:sym typeface="Symbol"/>
                          </a:rPr>
                          <m:t>𝟕𝟓</m:t>
                        </m:r>
                      </m:num>
                      <m:den>
                        <m:r>
                          <a:rPr lang="es-AR" sz="1600" b="1" i="1">
                            <a:latin typeface="Cambria Math"/>
                            <a:sym typeface="Symbol"/>
                          </a:rPr>
                          <m:t>𝟐</m:t>
                        </m:r>
                        <m:r>
                          <a:rPr lang="es-AR" sz="1600" b="1" i="1">
                            <a:latin typeface="Cambria Math"/>
                            <a:sym typeface="Symbol"/>
                          </a:rPr>
                          <m:t>.</m:t>
                        </m:r>
                        <m:r>
                          <a:rPr lang="es-AR" sz="1600" b="1" i="1" smtClean="0">
                            <a:latin typeface="Cambria Math"/>
                            <a:sym typeface="Symbol"/>
                          </a:rPr>
                          <m:t>𝟕</m:t>
                        </m:r>
                        <m:r>
                          <a:rPr lang="es-AR" sz="1600" b="1" i="1" smtClean="0">
                            <a:latin typeface="Cambria Math"/>
                            <a:sym typeface="Symbol"/>
                          </a:rPr>
                          <m:t>,</m:t>
                        </m:r>
                        <m:r>
                          <a:rPr lang="es-AR" sz="1600" b="1" i="1" smtClean="0">
                            <a:latin typeface="Cambria Math"/>
                            <a:sym typeface="Symbol"/>
                          </a:rPr>
                          <m:t>𝟓</m:t>
                        </m:r>
                        <m:r>
                          <a:rPr lang="es-AR" sz="1600" b="1" i="1">
                            <a:latin typeface="Cambria Math"/>
                            <a:sym typeface="Symbol"/>
                          </a:rPr>
                          <m:t> </m:t>
                        </m:r>
                        <m:r>
                          <a:rPr lang="es-AR" sz="1600" b="1" i="1" smtClean="0">
                            <a:latin typeface="Cambria Math"/>
                            <a:sym typeface="Symbol"/>
                          </a:rPr>
                          <m:t>𝟕</m:t>
                        </m:r>
                        <m:r>
                          <a:rPr lang="es-AR" sz="1600" b="1" i="1" smtClean="0">
                            <a:latin typeface="Cambria Math"/>
                            <a:sym typeface="Symbol"/>
                          </a:rPr>
                          <m:t>,</m:t>
                        </m:r>
                        <m:r>
                          <a:rPr lang="es-AR" sz="1600" b="1" i="1" smtClean="0">
                            <a:latin typeface="Cambria Math"/>
                            <a:sym typeface="Symbol"/>
                          </a:rPr>
                          <m:t>𝟓</m:t>
                        </m:r>
                      </m:den>
                    </m:f>
                    <m:r>
                      <a:rPr lang="es-AR" sz="1600" b="1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s-AR" sz="1600" b="1" i="1" smtClean="0">
                        <a:latin typeface="Cambria Math"/>
                        <a:sym typeface="Symbol"/>
                      </a:rPr>
                      <m:t>𝟐</m:t>
                    </m:r>
                    <m:f>
                      <m:fPr>
                        <m:ctrlPr>
                          <a:rPr lang="es-AR" sz="1600" b="1" i="1" smtClean="0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s-AR" sz="1600" b="1" i="1" smtClean="0">
                            <a:latin typeface="Cambria Math"/>
                            <a:sym typeface="Symbol"/>
                          </a:rPr>
                          <m:t>𝒌𝒈</m:t>
                        </m:r>
                      </m:num>
                      <m:den>
                        <m:r>
                          <a:rPr lang="es-AR" sz="1600" b="1" i="1" smtClean="0">
                            <a:latin typeface="Cambria Math"/>
                            <a:sym typeface="Symbol"/>
                          </a:rPr>
                          <m:t>𝒄𝒎</m:t>
                        </m:r>
                        <m:r>
                          <a:rPr lang="es-AR" sz="1600" b="1" i="1" smtClean="0">
                            <a:latin typeface="Cambria Math"/>
                            <a:sym typeface="Symbol"/>
                          </a:rPr>
                          <m:t>𝟐</m:t>
                        </m:r>
                      </m:den>
                    </m:f>
                  </m:oMath>
                </a14:m>
                <a:r>
                  <a:rPr lang="es-AR" sz="1600" dirty="0">
                    <a:sym typeface="Symbol"/>
                  </a:rPr>
                  <a:t></a:t>
                </a:r>
                <a:r>
                  <a:rPr lang="es-AR" sz="1600" dirty="0"/>
                  <a:t> </a:t>
                </a:r>
                <a:r>
                  <a:rPr lang="es-AR" sz="1600" b="1" dirty="0">
                    <a:sym typeface="Symbol"/>
                  </a:rPr>
                  <a:t> </a:t>
                </a:r>
                <a:r>
                  <a:rPr lang="es-AR" sz="1600" b="1" dirty="0" err="1" smtClean="0">
                    <a:sym typeface="Symbol"/>
                  </a:rPr>
                  <a:t>adm</a:t>
                </a:r>
                <a:endParaRPr lang="es-AR" sz="1600" b="1" dirty="0" smtClean="0">
                  <a:sym typeface="Symbol"/>
                </a:endParaRPr>
              </a:p>
              <a:p>
                <a:endParaRPr lang="es-AR" sz="1600" b="1" dirty="0" smtClean="0">
                  <a:sym typeface="Symbol"/>
                </a:endParaRP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es-AR" sz="1600" b="1" dirty="0" smtClean="0">
                    <a:solidFill>
                      <a:srgbClr val="002060"/>
                    </a:solidFill>
                    <a:sym typeface="Symbol"/>
                  </a:rPr>
                  <a:t>Verifica</a:t>
                </a:r>
              </a:p>
            </p:txBody>
          </p:sp>
        </mc:Choice>
        <mc:Fallback>
          <p:sp>
            <p:nvSpPr>
              <p:cNvPr id="124" name="12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943" y="4578966"/>
                <a:ext cx="3744416" cy="2109488"/>
              </a:xfrm>
              <a:prstGeom prst="rect">
                <a:avLst/>
              </a:prstGeom>
              <a:blipFill rotWithShape="1">
                <a:blip r:embed="rId3"/>
                <a:stretch>
                  <a:fillRect l="-1466" t="-1445" b="-289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124 Rectángulo"/>
          <p:cNvSpPr/>
          <p:nvPr/>
        </p:nvSpPr>
        <p:spPr>
          <a:xfrm>
            <a:off x="4878000" y="5111342"/>
            <a:ext cx="528654" cy="10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31" name="130 Grupo"/>
          <p:cNvGrpSpPr/>
          <p:nvPr/>
        </p:nvGrpSpPr>
        <p:grpSpPr>
          <a:xfrm rot="108000000" flipH="1">
            <a:off x="5524456" y="5005049"/>
            <a:ext cx="415696" cy="755736"/>
            <a:chOff x="4705194" y="1279964"/>
            <a:chExt cx="925294" cy="1275018"/>
          </a:xfrm>
        </p:grpSpPr>
        <p:grpSp>
          <p:nvGrpSpPr>
            <p:cNvPr id="132" name="131 Grupo"/>
            <p:cNvGrpSpPr/>
            <p:nvPr/>
          </p:nvGrpSpPr>
          <p:grpSpPr>
            <a:xfrm>
              <a:off x="4806588" y="1485754"/>
              <a:ext cx="823900" cy="854838"/>
              <a:chOff x="3131840" y="1566289"/>
              <a:chExt cx="1143744" cy="1440160"/>
            </a:xfrm>
            <a:pattFill prst="ltHorz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</p:grpSpPr>
          <p:sp>
            <p:nvSpPr>
              <p:cNvPr id="139" name="138 Triángulo rectángulo"/>
              <p:cNvSpPr/>
              <p:nvPr/>
            </p:nvSpPr>
            <p:spPr>
              <a:xfrm flipH="1">
                <a:off x="3131840" y="2276655"/>
                <a:ext cx="504056" cy="729794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41" name="140 Triángulo rectángulo"/>
              <p:cNvSpPr/>
              <p:nvPr/>
            </p:nvSpPr>
            <p:spPr>
              <a:xfrm flipV="1">
                <a:off x="3635896" y="1566289"/>
                <a:ext cx="639688" cy="703063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133" name="132 CuadroTexto"/>
            <p:cNvSpPr txBox="1"/>
            <p:nvPr/>
          </p:nvSpPr>
          <p:spPr>
            <a:xfrm>
              <a:off x="5089425" y="1279964"/>
              <a:ext cx="513257" cy="623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+</a:t>
              </a:r>
              <a:endParaRPr lang="es-AR" dirty="0"/>
            </a:p>
          </p:txBody>
        </p:sp>
        <p:sp>
          <p:nvSpPr>
            <p:cNvPr id="134" name="133 CuadroTexto"/>
            <p:cNvSpPr txBox="1"/>
            <p:nvPr/>
          </p:nvSpPr>
          <p:spPr>
            <a:xfrm>
              <a:off x="4705194" y="1931874"/>
              <a:ext cx="688277" cy="623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-</a:t>
              </a:r>
              <a:endParaRPr lang="es-AR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2" name="141 CuadroTexto"/>
              <p:cNvSpPr txBox="1"/>
              <p:nvPr/>
            </p:nvSpPr>
            <p:spPr>
              <a:xfrm>
                <a:off x="5292080" y="4781786"/>
                <a:ext cx="18452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2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Syastro" pitchFamily="2" charset="0"/>
                            </a:rPr>
                          </m:ctrlPr>
                        </m:sSubPr>
                        <m:e>
                          <m:r>
                            <a:rPr lang="es-AR" sz="1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Syastro" pitchFamily="2" charset="0"/>
                            </a:rPr>
                            <m:t>𝝈</m:t>
                          </m:r>
                        </m:e>
                        <m:sub>
                          <m:r>
                            <a:rPr lang="es-AR" sz="1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Syastro" pitchFamily="2" charset="0"/>
                            </a:rPr>
                            <m:t>𝒎𝒂𝒙</m:t>
                          </m:r>
                        </m:sub>
                      </m:sSub>
                      <m:r>
                        <a:rPr lang="es-AR" sz="1200" b="1" i="1" smtClean="0">
                          <a:solidFill>
                            <a:srgbClr val="FF0000"/>
                          </a:solidFill>
                          <a:latin typeface="Cambria Math"/>
                          <a:cs typeface="Syastro" pitchFamily="2" charset="0"/>
                        </a:rPr>
                        <m:t>=</m:t>
                      </m:r>
                      <m:r>
                        <a:rPr lang="es-AR" sz="1200" b="1" i="1" smtClean="0">
                          <a:solidFill>
                            <a:srgbClr val="FF0000"/>
                          </a:solidFill>
                          <a:latin typeface="Cambria Math"/>
                          <a:cs typeface="Syastro" pitchFamily="2" charset="0"/>
                        </a:rPr>
                        <m:t>𝟏𝟎𝟕</m:t>
                      </m:r>
                      <m:r>
                        <a:rPr lang="es-AR" sz="1200" b="1" i="1" smtClean="0">
                          <a:solidFill>
                            <a:srgbClr val="FF0000"/>
                          </a:solidFill>
                          <a:latin typeface="Cambria Math"/>
                          <a:cs typeface="Syastro" pitchFamily="2" charset="0"/>
                        </a:rPr>
                        <m:t> </m:t>
                      </m:r>
                      <m:r>
                        <a:rPr lang="es-AR" sz="1200" b="1" i="1" smtClean="0">
                          <a:solidFill>
                            <a:srgbClr val="FF0000"/>
                          </a:solidFill>
                          <a:latin typeface="Cambria Math"/>
                          <a:cs typeface="Syastro" pitchFamily="2" charset="0"/>
                        </a:rPr>
                        <m:t>𝒌𝒈</m:t>
                      </m:r>
                      <m:r>
                        <a:rPr lang="es-AR" sz="1200" b="1" i="1" smtClean="0">
                          <a:solidFill>
                            <a:srgbClr val="FF0000"/>
                          </a:solidFill>
                          <a:latin typeface="Cambria Math"/>
                          <a:cs typeface="Syastro" pitchFamily="2" charset="0"/>
                        </a:rPr>
                        <m:t>/</m:t>
                      </m:r>
                      <m:r>
                        <a:rPr lang="es-AR" sz="1200" b="1" i="1" smtClean="0">
                          <a:solidFill>
                            <a:srgbClr val="FF0000"/>
                          </a:solidFill>
                          <a:latin typeface="Cambria Math"/>
                          <a:cs typeface="Syastro" pitchFamily="2" charset="0"/>
                        </a:rPr>
                        <m:t>𝒄𝒎</m:t>
                      </m:r>
                      <m:r>
                        <a:rPr lang="es-AR" sz="1200" b="1" i="1" smtClean="0">
                          <a:solidFill>
                            <a:srgbClr val="FF0000"/>
                          </a:solidFill>
                          <a:latin typeface="Cambria Math"/>
                          <a:cs typeface="Syastro" pitchFamily="2" charset="0"/>
                        </a:rPr>
                        <m:t>𝟐</m:t>
                      </m:r>
                    </m:oMath>
                  </m:oMathPara>
                </a14:m>
                <a:endParaRPr lang="es-AR" sz="1200" b="1" dirty="0">
                  <a:solidFill>
                    <a:srgbClr val="FF0000"/>
                  </a:solidFill>
                  <a:latin typeface="Syastro" pitchFamily="2" charset="0"/>
                  <a:cs typeface="Syastro" pitchFamily="2" charset="0"/>
                </a:endParaRPr>
              </a:p>
            </p:txBody>
          </p:sp>
        </mc:Choice>
        <mc:Fallback>
          <p:sp>
            <p:nvSpPr>
              <p:cNvPr id="142" name="14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781786"/>
                <a:ext cx="1845299" cy="276999"/>
              </a:xfrm>
              <a:prstGeom prst="rect">
                <a:avLst/>
              </a:prstGeom>
              <a:blipFill rotWithShape="1">
                <a:blip r:embed="rId4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" name="143 Conector recto"/>
          <p:cNvCxnSpPr/>
          <p:nvPr/>
        </p:nvCxnSpPr>
        <p:spPr>
          <a:xfrm>
            <a:off x="4894076" y="6464263"/>
            <a:ext cx="570009" cy="0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146 CuadroTexto"/>
          <p:cNvSpPr txBox="1"/>
          <p:nvPr/>
        </p:nvSpPr>
        <p:spPr>
          <a:xfrm>
            <a:off x="4947368" y="6159970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3”</a:t>
            </a:r>
            <a:endParaRPr lang="es-AR" sz="1600" dirty="0"/>
          </a:p>
        </p:txBody>
      </p:sp>
      <p:cxnSp>
        <p:nvCxnSpPr>
          <p:cNvPr id="148" name="147 Conector recto"/>
          <p:cNvCxnSpPr/>
          <p:nvPr/>
        </p:nvCxnSpPr>
        <p:spPr>
          <a:xfrm>
            <a:off x="4887941" y="5127026"/>
            <a:ext cx="0" cy="528855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148 CuadroTexto"/>
          <p:cNvSpPr txBox="1"/>
          <p:nvPr/>
        </p:nvSpPr>
        <p:spPr>
          <a:xfrm>
            <a:off x="4400070" y="5209929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3”</a:t>
            </a:r>
            <a:endParaRPr lang="es-AR" sz="1600" dirty="0"/>
          </a:p>
        </p:txBody>
      </p:sp>
      <p:grpSp>
        <p:nvGrpSpPr>
          <p:cNvPr id="16" name="15 Grupo"/>
          <p:cNvGrpSpPr/>
          <p:nvPr/>
        </p:nvGrpSpPr>
        <p:grpSpPr>
          <a:xfrm>
            <a:off x="6396196" y="5127026"/>
            <a:ext cx="525822" cy="1057710"/>
            <a:chOff x="6936873" y="5127026"/>
            <a:chExt cx="525822" cy="1057710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6948264" y="5127026"/>
              <a:ext cx="0" cy="10577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14 Forma libre"/>
            <p:cNvSpPr/>
            <p:nvPr/>
          </p:nvSpPr>
          <p:spPr>
            <a:xfrm>
              <a:off x="6936873" y="5133911"/>
              <a:ext cx="525822" cy="1043940"/>
            </a:xfrm>
            <a:custGeom>
              <a:avLst/>
              <a:gdLst>
                <a:gd name="connsiteX0" fmla="*/ 22860 w 525822"/>
                <a:gd name="connsiteY0" fmla="*/ 0 h 1043940"/>
                <a:gd name="connsiteX1" fmla="*/ 525780 w 525822"/>
                <a:gd name="connsiteY1" fmla="*/ 510540 h 1043940"/>
                <a:gd name="connsiteX2" fmla="*/ 0 w 525822"/>
                <a:gd name="connsiteY2" fmla="*/ 1043940 h 104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5822" h="1043940">
                  <a:moveTo>
                    <a:pt x="22860" y="0"/>
                  </a:moveTo>
                  <a:cubicBezTo>
                    <a:pt x="276225" y="168275"/>
                    <a:pt x="529590" y="336550"/>
                    <a:pt x="525780" y="510540"/>
                  </a:cubicBezTo>
                  <a:cubicBezTo>
                    <a:pt x="521970" y="684530"/>
                    <a:pt x="260985" y="864235"/>
                    <a:pt x="0" y="10439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0" name="149 CuadroTexto"/>
              <p:cNvSpPr txBox="1"/>
              <p:nvPr/>
            </p:nvSpPr>
            <p:spPr>
              <a:xfrm>
                <a:off x="6664781" y="5392972"/>
                <a:ext cx="18452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200" i="1" smtClean="0">
                              <a:latin typeface="Cambria Math"/>
                              <a:cs typeface="Syastro" pitchFamily="2" charset="0"/>
                            </a:rPr>
                          </m:ctrlPr>
                        </m:sSubPr>
                        <m:e>
                          <m:r>
                            <a:rPr lang="es-AR" sz="1200" b="0" i="1" smtClean="0">
                              <a:latin typeface="Cambria Math"/>
                              <a:ea typeface="Cambria Math"/>
                              <a:cs typeface="Syastro" pitchFamily="2" charset="0"/>
                              <a:sym typeface="Symbol"/>
                            </a:rPr>
                            <m:t></m:t>
                          </m:r>
                        </m:e>
                        <m:sub>
                          <m:r>
                            <a:rPr lang="es-AR" sz="1200" b="0" i="1" smtClean="0">
                              <a:latin typeface="Cambria Math"/>
                              <a:ea typeface="Cambria Math"/>
                              <a:cs typeface="Syastro" pitchFamily="2" charset="0"/>
                            </a:rPr>
                            <m:t>𝑚𝑎𝑥</m:t>
                          </m:r>
                        </m:sub>
                      </m:sSub>
                      <m:r>
                        <a:rPr lang="es-AR" sz="1200" b="0" i="1" smtClean="0">
                          <a:latin typeface="Cambria Math"/>
                          <a:cs typeface="Syastro" pitchFamily="2" charset="0"/>
                        </a:rPr>
                        <m:t>=2</m:t>
                      </m:r>
                      <m:r>
                        <a:rPr lang="es-AR" sz="1200" b="0" i="1" smtClean="0">
                          <a:latin typeface="Cambria Math"/>
                          <a:cs typeface="Syastro" pitchFamily="2" charset="0"/>
                        </a:rPr>
                        <m:t>𝑘𝑔</m:t>
                      </m:r>
                      <m:r>
                        <a:rPr lang="es-AR" sz="1200" b="0" i="1" smtClean="0">
                          <a:latin typeface="Cambria Math"/>
                          <a:cs typeface="Syastro" pitchFamily="2" charset="0"/>
                        </a:rPr>
                        <m:t>/</m:t>
                      </m:r>
                      <m:r>
                        <a:rPr lang="es-AR" sz="1200" b="0" i="1" smtClean="0">
                          <a:latin typeface="Cambria Math"/>
                          <a:cs typeface="Syastro" pitchFamily="2" charset="0"/>
                        </a:rPr>
                        <m:t>𝑐𝑚</m:t>
                      </m:r>
                      <m:r>
                        <a:rPr lang="es-AR" sz="1200" b="0" i="1" smtClean="0">
                          <a:latin typeface="Cambria Math"/>
                          <a:cs typeface="Syastro" pitchFamily="2" charset="0"/>
                        </a:rPr>
                        <m:t>2</m:t>
                      </m:r>
                    </m:oMath>
                  </m:oMathPara>
                </a14:m>
                <a:endParaRPr lang="es-AR" sz="1200" dirty="0">
                  <a:latin typeface="Syastro" pitchFamily="2" charset="0"/>
                  <a:cs typeface="Syastro" pitchFamily="2" charset="0"/>
                </a:endParaRPr>
              </a:p>
            </p:txBody>
          </p:sp>
        </mc:Choice>
        <mc:Fallback>
          <p:sp>
            <p:nvSpPr>
              <p:cNvPr id="150" name="14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781" y="5392972"/>
                <a:ext cx="1845299" cy="276999"/>
              </a:xfrm>
              <a:prstGeom prst="rect">
                <a:avLst/>
              </a:prstGeom>
              <a:blipFill rotWithShape="1">
                <a:blip r:embed="rId5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17 Conector recto"/>
          <p:cNvCxnSpPr>
            <a:endCxn id="15" idx="1"/>
          </p:cNvCxnSpPr>
          <p:nvPr/>
        </p:nvCxnSpPr>
        <p:spPr>
          <a:xfrm>
            <a:off x="6407587" y="5633710"/>
            <a:ext cx="514389" cy="10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Rectángulo"/>
          <p:cNvSpPr/>
          <p:nvPr/>
        </p:nvSpPr>
        <p:spPr>
          <a:xfrm>
            <a:off x="4878000" y="5108747"/>
            <a:ext cx="528654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49" name="48 Conector recto"/>
          <p:cNvCxnSpPr/>
          <p:nvPr/>
        </p:nvCxnSpPr>
        <p:spPr>
          <a:xfrm>
            <a:off x="4887941" y="5664260"/>
            <a:ext cx="0" cy="528855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CuadroTexto"/>
          <p:cNvSpPr txBox="1"/>
          <p:nvPr/>
        </p:nvSpPr>
        <p:spPr>
          <a:xfrm>
            <a:off x="4400070" y="5747163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3”</a:t>
            </a:r>
            <a:endParaRPr lang="es-AR" sz="1600" dirty="0"/>
          </a:p>
        </p:txBody>
      </p:sp>
      <p:cxnSp>
        <p:nvCxnSpPr>
          <p:cNvPr id="52" name="51 Conector recto"/>
          <p:cNvCxnSpPr/>
          <p:nvPr/>
        </p:nvCxnSpPr>
        <p:spPr>
          <a:xfrm>
            <a:off x="7917381" y="927870"/>
            <a:ext cx="0" cy="528855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52 CuadroTexto"/>
          <p:cNvSpPr txBox="1"/>
          <p:nvPr/>
        </p:nvSpPr>
        <p:spPr>
          <a:xfrm>
            <a:off x="7629183" y="1010773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3”</a:t>
            </a:r>
            <a:endParaRPr lang="es-AR" sz="1600" dirty="0"/>
          </a:p>
        </p:txBody>
      </p:sp>
      <p:sp>
        <p:nvSpPr>
          <p:cNvPr id="54" name="53 Rectángulo"/>
          <p:cNvSpPr/>
          <p:nvPr/>
        </p:nvSpPr>
        <p:spPr>
          <a:xfrm>
            <a:off x="8082091" y="916048"/>
            <a:ext cx="528654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55" name="54 Conector recto"/>
          <p:cNvCxnSpPr/>
          <p:nvPr/>
        </p:nvCxnSpPr>
        <p:spPr>
          <a:xfrm>
            <a:off x="7917381" y="1465104"/>
            <a:ext cx="0" cy="528855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CuadroTexto"/>
          <p:cNvSpPr txBox="1"/>
          <p:nvPr/>
        </p:nvSpPr>
        <p:spPr>
          <a:xfrm>
            <a:off x="7629183" y="1548007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3”</a:t>
            </a:r>
            <a:endParaRPr lang="es-AR" sz="1600" dirty="0"/>
          </a:p>
        </p:txBody>
      </p:sp>
      <p:cxnSp>
        <p:nvCxnSpPr>
          <p:cNvPr id="57" name="56 Conector recto"/>
          <p:cNvCxnSpPr/>
          <p:nvPr/>
        </p:nvCxnSpPr>
        <p:spPr>
          <a:xfrm>
            <a:off x="8123189" y="2310499"/>
            <a:ext cx="570009" cy="0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57 CuadroTexto"/>
          <p:cNvSpPr txBox="1"/>
          <p:nvPr/>
        </p:nvSpPr>
        <p:spPr>
          <a:xfrm>
            <a:off x="8176481" y="2006206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3”</a:t>
            </a:r>
            <a:endParaRPr lang="es-AR" sz="1600" dirty="0"/>
          </a:p>
        </p:txBody>
      </p:sp>
      <p:sp>
        <p:nvSpPr>
          <p:cNvPr id="59" name="58 Rectángulo"/>
          <p:cNvSpPr/>
          <p:nvPr/>
        </p:nvSpPr>
        <p:spPr>
          <a:xfrm>
            <a:off x="8082000" y="1485108"/>
            <a:ext cx="528654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60" name="59 Grupo"/>
          <p:cNvGrpSpPr/>
          <p:nvPr/>
        </p:nvGrpSpPr>
        <p:grpSpPr>
          <a:xfrm rot="5400000">
            <a:off x="1264669" y="2404310"/>
            <a:ext cx="1012994" cy="275496"/>
            <a:chOff x="4716016" y="6105832"/>
            <a:chExt cx="1080120" cy="347504"/>
          </a:xfrm>
        </p:grpSpPr>
        <p:grpSp>
          <p:nvGrpSpPr>
            <p:cNvPr id="61" name="60 Grupo"/>
            <p:cNvGrpSpPr/>
            <p:nvPr/>
          </p:nvGrpSpPr>
          <p:grpSpPr>
            <a:xfrm>
              <a:off x="4716016" y="6309320"/>
              <a:ext cx="1080120" cy="144016"/>
              <a:chOff x="4716016" y="6309320"/>
              <a:chExt cx="1080120" cy="144016"/>
            </a:xfrm>
          </p:grpSpPr>
          <p:sp>
            <p:nvSpPr>
              <p:cNvPr id="63" name="62 Rectángulo"/>
              <p:cNvSpPr/>
              <p:nvPr/>
            </p:nvSpPr>
            <p:spPr>
              <a:xfrm>
                <a:off x="4716016" y="6309320"/>
                <a:ext cx="1080120" cy="144016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64" name="63 Conector recto"/>
              <p:cNvCxnSpPr/>
              <p:nvPr/>
            </p:nvCxnSpPr>
            <p:spPr>
              <a:xfrm>
                <a:off x="4716016" y="6309320"/>
                <a:ext cx="10801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61 Conector recto"/>
            <p:cNvCxnSpPr/>
            <p:nvPr/>
          </p:nvCxnSpPr>
          <p:spPr>
            <a:xfrm flipV="1">
              <a:off x="5204068" y="6105832"/>
              <a:ext cx="0" cy="2202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64 Rectángulo"/>
          <p:cNvSpPr/>
          <p:nvPr/>
        </p:nvSpPr>
        <p:spPr>
          <a:xfrm>
            <a:off x="1771166" y="2310499"/>
            <a:ext cx="1609731" cy="23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" name="65 Rectángulo"/>
          <p:cNvSpPr/>
          <p:nvPr/>
        </p:nvSpPr>
        <p:spPr>
          <a:xfrm>
            <a:off x="1773074" y="2517521"/>
            <a:ext cx="1609731" cy="23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" name="66 CuadroTexto"/>
          <p:cNvSpPr txBox="1"/>
          <p:nvPr/>
        </p:nvSpPr>
        <p:spPr>
          <a:xfrm>
            <a:off x="3409931" y="1866284"/>
            <a:ext cx="232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P</a:t>
            </a:r>
            <a:endParaRPr lang="es-AR" sz="1600" dirty="0"/>
          </a:p>
        </p:txBody>
      </p:sp>
      <p:cxnSp>
        <p:nvCxnSpPr>
          <p:cNvPr id="68" name="67 Conector recto de flecha"/>
          <p:cNvCxnSpPr/>
          <p:nvPr/>
        </p:nvCxnSpPr>
        <p:spPr>
          <a:xfrm flipH="1">
            <a:off x="3372050" y="1866284"/>
            <a:ext cx="320" cy="39557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68 Grupo"/>
          <p:cNvGrpSpPr/>
          <p:nvPr/>
        </p:nvGrpSpPr>
        <p:grpSpPr>
          <a:xfrm rot="108000000" flipH="1">
            <a:off x="5517531" y="5513866"/>
            <a:ext cx="415696" cy="755736"/>
            <a:chOff x="4705194" y="1279964"/>
            <a:chExt cx="925294" cy="1275018"/>
          </a:xfrm>
        </p:grpSpPr>
        <p:grpSp>
          <p:nvGrpSpPr>
            <p:cNvPr id="70" name="69 Grupo"/>
            <p:cNvGrpSpPr/>
            <p:nvPr/>
          </p:nvGrpSpPr>
          <p:grpSpPr>
            <a:xfrm>
              <a:off x="4806588" y="1485754"/>
              <a:ext cx="823900" cy="854838"/>
              <a:chOff x="3131840" y="1566289"/>
              <a:chExt cx="1143744" cy="1440160"/>
            </a:xfrm>
            <a:pattFill prst="ltHorz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</p:grpSpPr>
          <p:sp>
            <p:nvSpPr>
              <p:cNvPr id="73" name="72 Triángulo rectángulo"/>
              <p:cNvSpPr/>
              <p:nvPr/>
            </p:nvSpPr>
            <p:spPr>
              <a:xfrm flipH="1">
                <a:off x="3131840" y="2276655"/>
                <a:ext cx="504056" cy="729794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74" name="73 Triángulo rectángulo"/>
              <p:cNvSpPr/>
              <p:nvPr/>
            </p:nvSpPr>
            <p:spPr>
              <a:xfrm flipV="1">
                <a:off x="3635896" y="1566289"/>
                <a:ext cx="639688" cy="703063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71" name="70 CuadroTexto"/>
            <p:cNvSpPr txBox="1"/>
            <p:nvPr/>
          </p:nvSpPr>
          <p:spPr>
            <a:xfrm>
              <a:off x="5089425" y="1279964"/>
              <a:ext cx="513257" cy="623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+</a:t>
              </a:r>
              <a:endParaRPr lang="es-AR" dirty="0"/>
            </a:p>
          </p:txBody>
        </p:sp>
        <p:sp>
          <p:nvSpPr>
            <p:cNvPr id="72" name="71 CuadroTexto"/>
            <p:cNvSpPr txBox="1"/>
            <p:nvPr/>
          </p:nvSpPr>
          <p:spPr>
            <a:xfrm>
              <a:off x="4705194" y="1931874"/>
              <a:ext cx="688277" cy="623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-</a:t>
              </a:r>
              <a:endParaRPr lang="es-AR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74 CuadroTexto"/>
              <p:cNvSpPr txBox="1"/>
              <p:nvPr/>
            </p:nvSpPr>
            <p:spPr>
              <a:xfrm>
                <a:off x="5397229" y="6221525"/>
                <a:ext cx="18452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2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Syastro" pitchFamily="2" charset="0"/>
                            </a:rPr>
                          </m:ctrlPr>
                        </m:sSubPr>
                        <m:e>
                          <m:r>
                            <a:rPr lang="es-AR" sz="1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Syastro" pitchFamily="2" charset="0"/>
                            </a:rPr>
                            <m:t>𝝈</m:t>
                          </m:r>
                        </m:e>
                        <m:sub>
                          <m:r>
                            <a:rPr lang="es-AR" sz="1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Syastro" pitchFamily="2" charset="0"/>
                            </a:rPr>
                            <m:t>𝒎𝒂𝒙</m:t>
                          </m:r>
                        </m:sub>
                      </m:sSub>
                      <m:r>
                        <a:rPr lang="es-AR" sz="1200" b="1" i="1" smtClean="0">
                          <a:solidFill>
                            <a:srgbClr val="FF0000"/>
                          </a:solidFill>
                          <a:latin typeface="Cambria Math"/>
                          <a:cs typeface="Syastro" pitchFamily="2" charset="0"/>
                        </a:rPr>
                        <m:t>=</m:t>
                      </m:r>
                      <m:r>
                        <a:rPr lang="es-AR" sz="1200" b="1" i="1" smtClean="0">
                          <a:solidFill>
                            <a:srgbClr val="FF0000"/>
                          </a:solidFill>
                          <a:latin typeface="Cambria Math"/>
                          <a:cs typeface="Syastro" pitchFamily="2" charset="0"/>
                        </a:rPr>
                        <m:t>𝟏𝟎𝟕</m:t>
                      </m:r>
                      <m:r>
                        <a:rPr lang="es-AR" sz="1200" b="1" i="1" smtClean="0">
                          <a:solidFill>
                            <a:srgbClr val="FF0000"/>
                          </a:solidFill>
                          <a:latin typeface="Cambria Math"/>
                          <a:cs typeface="Syastro" pitchFamily="2" charset="0"/>
                        </a:rPr>
                        <m:t> </m:t>
                      </m:r>
                      <m:r>
                        <a:rPr lang="es-AR" sz="1200" b="1" i="1" smtClean="0">
                          <a:solidFill>
                            <a:srgbClr val="FF0000"/>
                          </a:solidFill>
                          <a:latin typeface="Cambria Math"/>
                          <a:cs typeface="Syastro" pitchFamily="2" charset="0"/>
                        </a:rPr>
                        <m:t>𝒌𝒈</m:t>
                      </m:r>
                      <m:r>
                        <a:rPr lang="es-AR" sz="1200" b="1" i="1" smtClean="0">
                          <a:solidFill>
                            <a:srgbClr val="FF0000"/>
                          </a:solidFill>
                          <a:latin typeface="Cambria Math"/>
                          <a:cs typeface="Syastro" pitchFamily="2" charset="0"/>
                        </a:rPr>
                        <m:t>/</m:t>
                      </m:r>
                      <m:r>
                        <a:rPr lang="es-AR" sz="1200" b="1" i="1" smtClean="0">
                          <a:solidFill>
                            <a:srgbClr val="FF0000"/>
                          </a:solidFill>
                          <a:latin typeface="Cambria Math"/>
                          <a:cs typeface="Syastro" pitchFamily="2" charset="0"/>
                        </a:rPr>
                        <m:t>𝒄𝒎</m:t>
                      </m:r>
                      <m:r>
                        <a:rPr lang="es-AR" sz="1200" b="1" i="1" smtClean="0">
                          <a:solidFill>
                            <a:srgbClr val="FF0000"/>
                          </a:solidFill>
                          <a:latin typeface="Cambria Math"/>
                          <a:cs typeface="Syastro" pitchFamily="2" charset="0"/>
                        </a:rPr>
                        <m:t>𝟐</m:t>
                      </m:r>
                    </m:oMath>
                  </m:oMathPara>
                </a14:m>
                <a:endParaRPr lang="es-AR" sz="1200" b="1" dirty="0">
                  <a:solidFill>
                    <a:srgbClr val="FF0000"/>
                  </a:solidFill>
                  <a:latin typeface="Syastro" pitchFamily="2" charset="0"/>
                  <a:cs typeface="Syastro" pitchFamily="2" charset="0"/>
                </a:endParaRPr>
              </a:p>
            </p:txBody>
          </p:sp>
        </mc:Choice>
        <mc:Fallback>
          <p:sp>
            <p:nvSpPr>
              <p:cNvPr id="75" name="7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229" y="6221525"/>
                <a:ext cx="1845299" cy="276999"/>
              </a:xfrm>
              <a:prstGeom prst="rect">
                <a:avLst/>
              </a:prstGeom>
              <a:blipFill rotWithShape="1">
                <a:blip r:embed="rId6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776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42" grpId="0"/>
      <p:bldP spid="147" grpId="0"/>
      <p:bldP spid="149" grpId="0"/>
      <p:bldP spid="150" grpId="0"/>
      <p:bldP spid="47" grpId="0" animBg="1"/>
      <p:bldP spid="50" grpId="0"/>
      <p:bldP spid="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192 Paralelogramo"/>
          <p:cNvSpPr/>
          <p:nvPr/>
        </p:nvSpPr>
        <p:spPr>
          <a:xfrm flipH="1">
            <a:off x="5990226" y="3749629"/>
            <a:ext cx="45719" cy="92590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6" name="185 Paralelogramo"/>
          <p:cNvSpPr/>
          <p:nvPr/>
        </p:nvSpPr>
        <p:spPr>
          <a:xfrm flipH="1">
            <a:off x="7478608" y="3645025"/>
            <a:ext cx="45719" cy="1152128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19 Paralelogramo"/>
          <p:cNvSpPr/>
          <p:nvPr/>
        </p:nvSpPr>
        <p:spPr>
          <a:xfrm flipH="1">
            <a:off x="6735877" y="3603449"/>
            <a:ext cx="45719" cy="92590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1828" y="-99392"/>
            <a:ext cx="7498080" cy="1143000"/>
          </a:xfrm>
        </p:spPr>
        <p:txBody>
          <a:bodyPr anchor="ctr">
            <a:normAutofit/>
          </a:bodyPr>
          <a:lstStyle/>
          <a:p>
            <a:r>
              <a:rPr lang="es-AR" sz="2800" dirty="0">
                <a:effectLst/>
              </a:rPr>
              <a:t>FLEXION TRANSVERSAL O FLEXION Y CORTE </a:t>
            </a:r>
            <a:endParaRPr lang="es-AR" sz="2800" dirty="0">
              <a:effectLst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16353" y="6309320"/>
            <a:ext cx="2895600" cy="476250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grpSp>
        <p:nvGrpSpPr>
          <p:cNvPr id="118" name="117 Grupo"/>
          <p:cNvGrpSpPr/>
          <p:nvPr/>
        </p:nvGrpSpPr>
        <p:grpSpPr>
          <a:xfrm rot="5400000">
            <a:off x="1422005" y="1244872"/>
            <a:ext cx="655320" cy="275496"/>
            <a:chOff x="4716016" y="6105832"/>
            <a:chExt cx="1080120" cy="347504"/>
          </a:xfrm>
        </p:grpSpPr>
        <p:grpSp>
          <p:nvGrpSpPr>
            <p:cNvPr id="119" name="118 Grupo"/>
            <p:cNvGrpSpPr/>
            <p:nvPr/>
          </p:nvGrpSpPr>
          <p:grpSpPr>
            <a:xfrm>
              <a:off x="4716016" y="6309320"/>
              <a:ext cx="1080120" cy="144016"/>
              <a:chOff x="4716016" y="6309320"/>
              <a:chExt cx="1080120" cy="144016"/>
            </a:xfrm>
          </p:grpSpPr>
          <p:sp>
            <p:nvSpPr>
              <p:cNvPr id="121" name="120 Rectángulo"/>
              <p:cNvSpPr/>
              <p:nvPr/>
            </p:nvSpPr>
            <p:spPr>
              <a:xfrm>
                <a:off x="4716016" y="6309320"/>
                <a:ext cx="1080120" cy="144016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122" name="121 Conector recto"/>
              <p:cNvCxnSpPr/>
              <p:nvPr/>
            </p:nvCxnSpPr>
            <p:spPr>
              <a:xfrm>
                <a:off x="4716016" y="6309320"/>
                <a:ext cx="10801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0" name="119 Conector recto"/>
            <p:cNvCxnSpPr/>
            <p:nvPr/>
          </p:nvCxnSpPr>
          <p:spPr>
            <a:xfrm flipV="1">
              <a:off x="5204068" y="6105832"/>
              <a:ext cx="0" cy="2202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12 Conector recto"/>
          <p:cNvCxnSpPr/>
          <p:nvPr/>
        </p:nvCxnSpPr>
        <p:spPr>
          <a:xfrm>
            <a:off x="1800121" y="1351066"/>
            <a:ext cx="15735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1771166" y="1765820"/>
            <a:ext cx="1594477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125 CuadroTexto"/>
          <p:cNvSpPr txBox="1"/>
          <p:nvPr/>
        </p:nvSpPr>
        <p:spPr>
          <a:xfrm>
            <a:off x="3373704" y="847494"/>
            <a:ext cx="232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P</a:t>
            </a:r>
            <a:endParaRPr lang="es-AR" sz="1600" dirty="0"/>
          </a:p>
        </p:txBody>
      </p:sp>
      <p:sp>
        <p:nvSpPr>
          <p:cNvPr id="127" name="126 CuadroTexto"/>
          <p:cNvSpPr txBox="1"/>
          <p:nvPr/>
        </p:nvSpPr>
        <p:spPr>
          <a:xfrm>
            <a:off x="2795302" y="1427266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/>
              <a:t>L</a:t>
            </a:r>
          </a:p>
        </p:txBody>
      </p:sp>
      <p:cxnSp>
        <p:nvCxnSpPr>
          <p:cNvPr id="135" name="134 Conector recto de flecha"/>
          <p:cNvCxnSpPr/>
          <p:nvPr/>
        </p:nvCxnSpPr>
        <p:spPr>
          <a:xfrm flipH="1">
            <a:off x="3335823" y="847494"/>
            <a:ext cx="320" cy="39557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4139952" y="847494"/>
            <a:ext cx="3600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Dimensionar los pernos pasantes.</a:t>
            </a:r>
          </a:p>
          <a:p>
            <a:r>
              <a:rPr lang="es-AR" dirty="0" smtClean="0"/>
              <a:t>Ménsula Madera 2x3”x3”.</a:t>
            </a:r>
          </a:p>
          <a:p>
            <a:r>
              <a:rPr lang="es-AR" dirty="0" smtClean="0"/>
              <a:t>P: 150 kg       L:  1m</a:t>
            </a:r>
          </a:p>
          <a:p>
            <a:r>
              <a:rPr lang="es-AR" dirty="0" smtClean="0">
                <a:sym typeface="Symbol"/>
              </a:rPr>
              <a:t></a:t>
            </a:r>
            <a:r>
              <a:rPr lang="es-AR" dirty="0" err="1" smtClean="0">
                <a:sym typeface="Symbol"/>
              </a:rPr>
              <a:t>adm</a:t>
            </a:r>
            <a:r>
              <a:rPr lang="es-AR" dirty="0" smtClean="0">
                <a:sym typeface="Symbol"/>
              </a:rPr>
              <a:t>: 66 kg/cm2 </a:t>
            </a:r>
            <a:r>
              <a:rPr lang="es-AR" dirty="0">
                <a:sym typeface="Symbol"/>
              </a:rPr>
              <a:t></a:t>
            </a:r>
            <a:r>
              <a:rPr lang="es-AR" dirty="0" err="1">
                <a:sym typeface="Symbol"/>
              </a:rPr>
              <a:t>adm</a:t>
            </a:r>
            <a:r>
              <a:rPr lang="es-AR" dirty="0">
                <a:sym typeface="Symbol"/>
              </a:rPr>
              <a:t>: 8 kg/cm2 </a:t>
            </a:r>
            <a:endParaRPr lang="es-AR" dirty="0" smtClean="0">
              <a:sym typeface="Symbol"/>
            </a:endParaRPr>
          </a:p>
          <a:p>
            <a:r>
              <a:rPr lang="es-AR" dirty="0" smtClean="0">
                <a:sym typeface="Symbol"/>
              </a:rPr>
              <a:t></a:t>
            </a:r>
            <a:r>
              <a:rPr lang="es-AR" dirty="0" err="1" smtClean="0">
                <a:sym typeface="Symbol"/>
              </a:rPr>
              <a:t>padm</a:t>
            </a:r>
            <a:r>
              <a:rPr lang="es-AR" dirty="0" smtClean="0">
                <a:sym typeface="Symbol"/>
              </a:rPr>
              <a:t>: 1400 kg/cm2</a:t>
            </a:r>
          </a:p>
          <a:p>
            <a:r>
              <a:rPr lang="es-AR" sz="2000" dirty="0" err="1" smtClean="0">
                <a:sym typeface="Symbol"/>
              </a:rPr>
              <a:t>Ø</a:t>
            </a:r>
            <a:r>
              <a:rPr lang="es-AR" sz="1600" dirty="0" err="1" smtClean="0">
                <a:sym typeface="Symbol"/>
              </a:rPr>
              <a:t>p</a:t>
            </a:r>
            <a:r>
              <a:rPr lang="es-AR" sz="1400" dirty="0" smtClean="0">
                <a:sym typeface="Symbol"/>
              </a:rPr>
              <a:t>: </a:t>
            </a:r>
            <a:r>
              <a:rPr lang="es-AR" dirty="0" smtClean="0">
                <a:sym typeface="Symbol"/>
              </a:rPr>
              <a:t>6mm</a:t>
            </a:r>
            <a:endParaRPr lang="es-A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6 CuadroTexto"/>
              <p:cNvSpPr txBox="1"/>
              <p:nvPr/>
            </p:nvSpPr>
            <p:spPr>
              <a:xfrm>
                <a:off x="4400070" y="2661134"/>
                <a:ext cx="5068474" cy="917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1500"/>
                  </a:spcAft>
                  <a:buAutoNum type="arabicPeriod"/>
                </a:pPr>
                <a:r>
                  <a:rPr lang="es-AR" dirty="0" smtClean="0"/>
                  <a:t>Verificación </a:t>
                </a:r>
                <a:r>
                  <a:rPr lang="es-AR" dirty="0" err="1" smtClean="0"/>
                  <a:t>Mensula</a:t>
                </a:r>
                <a:r>
                  <a:rPr lang="es-AR" dirty="0" smtClean="0"/>
                  <a:t> a Flexión.</a:t>
                </a:r>
              </a:p>
              <a:p>
                <a:r>
                  <a:rPr lang="es-AR" sz="1600" b="1" dirty="0" smtClean="0">
                    <a:sym typeface="Symbol"/>
                  </a:rPr>
                  <a:t></a:t>
                </a:r>
                <a:r>
                  <a:rPr lang="es-AR" sz="1600" b="1" dirty="0" err="1" smtClean="0">
                    <a:sym typeface="Symbol"/>
                  </a:rPr>
                  <a:t>max</a:t>
                </a:r>
                <a:r>
                  <a:rPr lang="es-AR" sz="1600" b="1" dirty="0">
                    <a:sym typeface="Symbo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6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s-AR" sz="1600" b="1" i="1" dirty="0">
                            <a:latin typeface="Cambria Math"/>
                          </a:rPr>
                          <m:t>𝟔</m:t>
                        </m:r>
                        <m:r>
                          <a:rPr lang="es-AR" sz="1600" b="1" i="1" dirty="0">
                            <a:latin typeface="Cambria Math"/>
                          </a:rPr>
                          <m:t>.</m:t>
                        </m:r>
                        <m:r>
                          <a:rPr lang="es-AR" sz="1600" b="1" i="1" dirty="0">
                            <a:latin typeface="Cambria Math"/>
                          </a:rPr>
                          <m:t>𝑴𝒙</m:t>
                        </m:r>
                      </m:num>
                      <m:den>
                        <m:r>
                          <a:rPr lang="es-AR" sz="1600" i="1">
                            <a:latin typeface="Cambria Math"/>
                          </a:rPr>
                          <m:t>𝑏</m:t>
                        </m:r>
                        <m:sSup>
                          <m:sSupPr>
                            <m:ctrlPr>
                              <a:rPr lang="es-AR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AR" sz="1600" i="1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s-AR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AR" sz="1600" b="1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s-AR" sz="16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4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s-AR" sz="1400" b="1" i="1" dirty="0">
                            <a:latin typeface="Cambria Math"/>
                          </a:rPr>
                          <m:t>𝟔</m:t>
                        </m:r>
                        <m:r>
                          <a:rPr lang="es-AR" sz="1400" b="1" i="1" dirty="0">
                            <a:latin typeface="Cambria Math"/>
                          </a:rPr>
                          <m:t>. </m:t>
                        </m:r>
                        <m:r>
                          <a:rPr lang="es-AR" sz="1400" b="1" i="1" dirty="0" smtClean="0">
                            <a:latin typeface="Cambria Math"/>
                          </a:rPr>
                          <m:t>𝟏𝟓𝟎𝟎𝟎</m:t>
                        </m:r>
                      </m:num>
                      <m:den>
                        <m:sSup>
                          <m:sSupPr>
                            <m:ctrlPr>
                              <a:rPr lang="es-AR" sz="1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AR" sz="1400" b="1" i="1" smtClean="0">
                                <a:latin typeface="Cambria Math"/>
                              </a:rPr>
                              <m:t>𝟕</m:t>
                            </m:r>
                            <m:r>
                              <a:rPr lang="es-AR" sz="1400" b="1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s-AR" sz="1400" b="1" i="1" smtClean="0">
                                <a:latin typeface="Cambria Math"/>
                              </a:rPr>
                              <m:t>𝟓</m:t>
                            </m:r>
                            <m:r>
                              <a:rPr lang="es-AR" sz="1400" b="1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es-AR" sz="1400" b="1" i="1" dirty="0" smtClean="0">
                                <a:latin typeface="Cambria Math"/>
                              </a:rPr>
                              <m:t>𝟏𝟓</m:t>
                            </m:r>
                          </m:e>
                          <m:sup>
                            <m:r>
                              <a:rPr lang="es-AR" sz="1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AR" sz="1400" b="1" i="1" dirty="0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s-AR" sz="1400" b="1" i="1" dirty="0" smtClean="0">
                        <a:latin typeface="Cambria Math"/>
                        <a:sym typeface="Symbol"/>
                      </a:rPr>
                      <m:t>𝟓𝟑</m:t>
                    </m:r>
                    <m:r>
                      <a:rPr lang="es-AR" sz="1400" b="1" i="1" dirty="0" smtClean="0">
                        <a:latin typeface="Cambria Math"/>
                        <a:sym typeface="Symbol"/>
                      </a:rPr>
                      <m:t>,</m:t>
                    </m:r>
                    <m:r>
                      <a:rPr lang="es-AR" sz="1400" b="1" i="1" dirty="0" smtClean="0">
                        <a:latin typeface="Cambria Math"/>
                        <a:sym typeface="Symbol"/>
                      </a:rPr>
                      <m:t>𝟑𝟑</m:t>
                    </m:r>
                    <m:f>
                      <m:fPr>
                        <m:ctrlPr>
                          <a:rPr lang="es-AR" sz="1400" b="1" i="1" dirty="0" smtClean="0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s-AR" sz="1400" b="1" i="1" dirty="0" smtClean="0">
                            <a:latin typeface="Cambria Math"/>
                            <a:sym typeface="Symbol"/>
                          </a:rPr>
                          <m:t>𝒌𝒈</m:t>
                        </m:r>
                      </m:num>
                      <m:den>
                        <m:r>
                          <a:rPr lang="es-AR" sz="1400" b="1" i="1" dirty="0" smtClean="0">
                            <a:latin typeface="Cambria Math"/>
                            <a:sym typeface="Symbol"/>
                          </a:rPr>
                          <m:t>𝒄𝒎</m:t>
                        </m:r>
                        <m:r>
                          <a:rPr lang="es-AR" sz="1400" b="1" i="1" dirty="0" smtClean="0">
                            <a:latin typeface="Cambria Math"/>
                            <a:sym typeface="Symbol"/>
                          </a:rPr>
                          <m:t>𝟐</m:t>
                        </m:r>
                      </m:den>
                    </m:f>
                    <m:r>
                      <a:rPr lang="es-AR" sz="1400" b="1" i="1" dirty="0" smtClean="0">
                        <a:latin typeface="Cambria Math"/>
                        <a:sym typeface="Symbol"/>
                      </a:rPr>
                      <m:t>             </m:t>
                    </m:r>
                  </m:oMath>
                </a14:m>
                <a:r>
                  <a:rPr lang="es-AR" sz="1600" b="1" dirty="0" smtClean="0">
                    <a:solidFill>
                      <a:srgbClr val="002060"/>
                    </a:solidFill>
                    <a:sym typeface="Symbol"/>
                  </a:rPr>
                  <a:t>Verifica</a:t>
                </a:r>
                <a:endParaRPr lang="es-AR" sz="1600" b="1" dirty="0">
                  <a:solidFill>
                    <a:srgbClr val="002060"/>
                  </a:solidFill>
                  <a:sym typeface="Symbol"/>
                </a:endParaRPr>
              </a:p>
            </p:txBody>
          </p:sp>
        </mc:Choice>
        <mc:Fallback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070" y="2661134"/>
                <a:ext cx="5068474" cy="917431"/>
              </a:xfrm>
              <a:prstGeom prst="rect">
                <a:avLst/>
              </a:prstGeom>
              <a:blipFill rotWithShape="1">
                <a:blip r:embed="rId2"/>
                <a:stretch>
                  <a:fillRect l="-963" t="-3333" b="-2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4" name="123 CuadroTexto"/>
              <p:cNvSpPr txBox="1"/>
              <p:nvPr/>
            </p:nvSpPr>
            <p:spPr>
              <a:xfrm>
                <a:off x="1138348" y="3281965"/>
                <a:ext cx="4967229" cy="987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500"/>
                  </a:spcAft>
                </a:pPr>
                <a:r>
                  <a:rPr lang="es-AR" dirty="0" smtClean="0"/>
                  <a:t>2. </a:t>
                </a:r>
                <a:r>
                  <a:rPr lang="es-AR" dirty="0" err="1" smtClean="0"/>
                  <a:t>Verificacion</a:t>
                </a:r>
                <a:r>
                  <a:rPr lang="es-AR" dirty="0" smtClean="0"/>
                  <a:t> </a:t>
                </a:r>
                <a:r>
                  <a:rPr lang="es-AR" dirty="0" err="1" smtClean="0"/>
                  <a:t>Mensula</a:t>
                </a:r>
                <a:r>
                  <a:rPr lang="es-AR" dirty="0" smtClean="0"/>
                  <a:t> al Corte</a:t>
                </a:r>
              </a:p>
              <a:p>
                <a:r>
                  <a:rPr lang="es-AR" b="1" dirty="0" smtClean="0">
                    <a:sym typeface="Symbol"/>
                  </a:rPr>
                  <a:t></a:t>
                </a:r>
                <a:r>
                  <a:rPr lang="es-AR" b="1" dirty="0" err="1" smtClean="0">
                    <a:sym typeface="Symbol"/>
                  </a:rPr>
                  <a:t>max</a:t>
                </a:r>
                <a:r>
                  <a:rPr lang="es-AR" b="1" dirty="0">
                    <a:sym typeface="Symbol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s-AR" b="1" i="1">
                            <a:latin typeface="Cambria Math"/>
                            <a:sym typeface="Symbol"/>
                          </a:rPr>
                          <m:t>𝟑</m:t>
                        </m:r>
                        <m:r>
                          <a:rPr lang="es-AR" b="1" i="1">
                            <a:latin typeface="Cambria Math"/>
                            <a:sym typeface="Symbol"/>
                          </a:rPr>
                          <m:t>.</m:t>
                        </m:r>
                        <m:r>
                          <a:rPr lang="es-AR" b="1" i="1">
                            <a:latin typeface="Cambria Math"/>
                            <a:sym typeface="Symbol"/>
                          </a:rPr>
                          <m:t>𝑸</m:t>
                        </m:r>
                      </m:num>
                      <m:den>
                        <m:r>
                          <a:rPr lang="es-AR" b="1" i="1">
                            <a:latin typeface="Cambria Math"/>
                            <a:sym typeface="Symbol"/>
                          </a:rPr>
                          <m:t>𝟐</m:t>
                        </m:r>
                        <m:r>
                          <a:rPr lang="es-AR" b="1" i="1">
                            <a:latin typeface="Cambria Math"/>
                            <a:sym typeface="Symbol"/>
                          </a:rPr>
                          <m:t>.</m:t>
                        </m:r>
                        <m:r>
                          <a:rPr lang="es-AR" b="1" i="1">
                            <a:latin typeface="Cambria Math"/>
                            <a:sym typeface="Symbol"/>
                          </a:rPr>
                          <m:t>𝒃</m:t>
                        </m:r>
                        <m:r>
                          <a:rPr lang="es-AR" b="1" i="1">
                            <a:latin typeface="Cambria Math"/>
                            <a:sym typeface="Symbol"/>
                          </a:rPr>
                          <m:t>. </m:t>
                        </m:r>
                        <m:r>
                          <a:rPr lang="es-AR" b="1" i="1">
                            <a:latin typeface="Cambria Math"/>
                            <a:sym typeface="Symbol"/>
                          </a:rPr>
                          <m:t>𝒉</m:t>
                        </m:r>
                      </m:den>
                    </m:f>
                  </m:oMath>
                </a14:m>
                <a:r>
                  <a:rPr lang="es-AR" dirty="0" smtClean="0">
                    <a:sym typeface="Symbol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400" b="1" i="1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s-AR" sz="1400" b="1" i="1">
                            <a:latin typeface="Cambria Math"/>
                            <a:sym typeface="Symbol"/>
                          </a:rPr>
                          <m:t>𝟑</m:t>
                        </m:r>
                        <m:r>
                          <a:rPr lang="es-AR" sz="1400" b="1" i="1">
                            <a:latin typeface="Cambria Math"/>
                            <a:sym typeface="Symbol"/>
                          </a:rPr>
                          <m:t>.</m:t>
                        </m:r>
                        <m:r>
                          <a:rPr lang="es-AR" sz="1400" b="1" i="1">
                            <a:latin typeface="Cambria Math"/>
                            <a:sym typeface="Symbol"/>
                          </a:rPr>
                          <m:t>𝟕𝟓</m:t>
                        </m:r>
                      </m:num>
                      <m:den>
                        <m:r>
                          <a:rPr lang="es-AR" sz="1400" b="1" i="1">
                            <a:latin typeface="Cambria Math"/>
                            <a:sym typeface="Symbol"/>
                          </a:rPr>
                          <m:t>𝟐</m:t>
                        </m:r>
                        <m:r>
                          <a:rPr lang="es-AR" sz="1400" b="1" i="1">
                            <a:latin typeface="Cambria Math"/>
                            <a:sym typeface="Symbol"/>
                          </a:rPr>
                          <m:t>.</m:t>
                        </m:r>
                        <m:r>
                          <a:rPr lang="es-AR" sz="1400" b="1" i="1">
                            <a:latin typeface="Cambria Math"/>
                            <a:sym typeface="Symbol"/>
                          </a:rPr>
                          <m:t>𝟕</m:t>
                        </m:r>
                        <m:r>
                          <a:rPr lang="es-AR" sz="1400" b="1" i="1">
                            <a:latin typeface="Cambria Math"/>
                            <a:sym typeface="Symbol"/>
                          </a:rPr>
                          <m:t>,</m:t>
                        </m:r>
                        <m:r>
                          <a:rPr lang="es-AR" sz="1400" b="1" i="1">
                            <a:latin typeface="Cambria Math"/>
                            <a:sym typeface="Symbol"/>
                          </a:rPr>
                          <m:t>𝟓</m:t>
                        </m:r>
                        <m:r>
                          <a:rPr lang="es-AR" sz="1400" b="1" i="1">
                            <a:latin typeface="Cambria Math"/>
                            <a:sym typeface="Symbol"/>
                          </a:rPr>
                          <m:t> </m:t>
                        </m:r>
                        <m:r>
                          <a:rPr lang="es-AR" sz="1400" b="1" i="1">
                            <a:latin typeface="Cambria Math"/>
                            <a:sym typeface="Symbol"/>
                          </a:rPr>
                          <m:t>𝟕</m:t>
                        </m:r>
                        <m:r>
                          <a:rPr lang="es-AR" sz="1400" b="1" i="1">
                            <a:latin typeface="Cambria Math"/>
                            <a:sym typeface="Symbol"/>
                          </a:rPr>
                          <m:t>,</m:t>
                        </m:r>
                        <m:r>
                          <a:rPr lang="es-AR" sz="1400" b="1" i="1">
                            <a:latin typeface="Cambria Math"/>
                            <a:sym typeface="Symbol"/>
                          </a:rPr>
                          <m:t>𝟓</m:t>
                        </m:r>
                      </m:den>
                    </m:f>
                    <m:r>
                      <a:rPr lang="es-AR" sz="1400" b="1" i="1">
                        <a:latin typeface="Cambria Math"/>
                        <a:sym typeface="Symbol"/>
                      </a:rPr>
                      <m:t>=</m:t>
                    </m:r>
                    <m:r>
                      <a:rPr lang="es-AR" sz="1400" b="1" i="1">
                        <a:latin typeface="Cambria Math"/>
                        <a:sym typeface="Symbol"/>
                      </a:rPr>
                      <m:t>𝟐</m:t>
                    </m:r>
                    <m:f>
                      <m:fPr>
                        <m:ctrlPr>
                          <a:rPr lang="es-AR" sz="1400" b="1" i="1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s-AR" sz="1400" b="1" i="1">
                            <a:latin typeface="Cambria Math"/>
                            <a:sym typeface="Symbol"/>
                          </a:rPr>
                          <m:t>𝒌𝒈</m:t>
                        </m:r>
                      </m:num>
                      <m:den>
                        <m:r>
                          <a:rPr lang="es-AR" sz="1400" b="1" i="1">
                            <a:latin typeface="Cambria Math"/>
                            <a:sym typeface="Symbol"/>
                          </a:rPr>
                          <m:t>𝒄𝒎</m:t>
                        </m:r>
                        <m:r>
                          <a:rPr lang="es-AR" sz="1400" b="1" i="1">
                            <a:latin typeface="Cambria Math"/>
                            <a:sym typeface="Symbol"/>
                          </a:rPr>
                          <m:t>𝟐</m:t>
                        </m:r>
                      </m:den>
                    </m:f>
                  </m:oMath>
                </a14:m>
                <a:r>
                  <a:rPr lang="es-AR" dirty="0" smtClean="0">
                    <a:sym typeface="Symbol"/>
                  </a:rPr>
                  <a:t></a:t>
                </a:r>
                <a:r>
                  <a:rPr lang="es-AR" dirty="0" smtClean="0"/>
                  <a:t> </a:t>
                </a:r>
                <a:r>
                  <a:rPr lang="es-AR" b="1" dirty="0">
                    <a:sym typeface="Symbol"/>
                  </a:rPr>
                  <a:t> </a:t>
                </a:r>
                <a:r>
                  <a:rPr lang="es-AR" b="1" dirty="0" err="1" smtClean="0">
                    <a:sym typeface="Symbol"/>
                  </a:rPr>
                  <a:t>adm</a:t>
                </a:r>
                <a:r>
                  <a:rPr lang="es-AR" sz="1500" b="1" dirty="0" smtClean="0">
                    <a:sym typeface="Symbol"/>
                  </a:rPr>
                  <a:t>   </a:t>
                </a:r>
                <a:r>
                  <a:rPr lang="es-AR" sz="1600" b="1" dirty="0" smtClean="0">
                    <a:solidFill>
                      <a:srgbClr val="002060"/>
                    </a:solidFill>
                    <a:sym typeface="Symbol"/>
                  </a:rPr>
                  <a:t>Verifica</a:t>
                </a:r>
              </a:p>
            </p:txBody>
          </p:sp>
        </mc:Choice>
        <mc:Fallback>
          <p:sp>
            <p:nvSpPr>
              <p:cNvPr id="124" name="12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348" y="3281965"/>
                <a:ext cx="4967229" cy="987386"/>
              </a:xfrm>
              <a:prstGeom prst="rect">
                <a:avLst/>
              </a:prstGeom>
              <a:blipFill rotWithShape="1">
                <a:blip r:embed="rId3"/>
                <a:stretch>
                  <a:fillRect l="-1104" t="-308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124 Rectángulo"/>
          <p:cNvSpPr/>
          <p:nvPr/>
        </p:nvSpPr>
        <p:spPr>
          <a:xfrm>
            <a:off x="4878000" y="5111342"/>
            <a:ext cx="528654" cy="10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31" name="130 Grupo"/>
          <p:cNvGrpSpPr/>
          <p:nvPr/>
        </p:nvGrpSpPr>
        <p:grpSpPr>
          <a:xfrm rot="108000000" flipH="1">
            <a:off x="5524455" y="5127026"/>
            <a:ext cx="661807" cy="1057710"/>
            <a:chOff x="4806588" y="1485754"/>
            <a:chExt cx="823900" cy="854838"/>
          </a:xfrm>
        </p:grpSpPr>
        <p:grpSp>
          <p:nvGrpSpPr>
            <p:cNvPr id="132" name="131 Grupo"/>
            <p:cNvGrpSpPr/>
            <p:nvPr/>
          </p:nvGrpSpPr>
          <p:grpSpPr>
            <a:xfrm>
              <a:off x="4806588" y="1485754"/>
              <a:ext cx="823900" cy="854838"/>
              <a:chOff x="3131840" y="1566289"/>
              <a:chExt cx="1143744" cy="1440160"/>
            </a:xfrm>
            <a:pattFill prst="ltHorz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</p:grpSpPr>
          <p:sp>
            <p:nvSpPr>
              <p:cNvPr id="139" name="138 Triángulo rectángulo"/>
              <p:cNvSpPr/>
              <p:nvPr/>
            </p:nvSpPr>
            <p:spPr>
              <a:xfrm flipH="1">
                <a:off x="3131840" y="2276655"/>
                <a:ext cx="504056" cy="729794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41" name="140 Triángulo rectángulo"/>
              <p:cNvSpPr/>
              <p:nvPr/>
            </p:nvSpPr>
            <p:spPr>
              <a:xfrm flipV="1">
                <a:off x="3635896" y="1566289"/>
                <a:ext cx="639688" cy="703063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133" name="132 CuadroTexto"/>
            <p:cNvSpPr txBox="1"/>
            <p:nvPr/>
          </p:nvSpPr>
          <p:spPr>
            <a:xfrm>
              <a:off x="5218217" y="1527881"/>
              <a:ext cx="282857" cy="298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+</a:t>
              </a:r>
              <a:endParaRPr lang="es-AR" dirty="0"/>
            </a:p>
          </p:txBody>
        </p:sp>
        <p:sp>
          <p:nvSpPr>
            <p:cNvPr id="134" name="133 CuadroTexto"/>
            <p:cNvSpPr txBox="1"/>
            <p:nvPr/>
          </p:nvSpPr>
          <p:spPr>
            <a:xfrm>
              <a:off x="4950330" y="2040714"/>
              <a:ext cx="282857" cy="298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-</a:t>
              </a:r>
              <a:endParaRPr lang="es-AR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2" name="141 CuadroTexto"/>
              <p:cNvSpPr txBox="1"/>
              <p:nvPr/>
            </p:nvSpPr>
            <p:spPr>
              <a:xfrm>
                <a:off x="5386346" y="6243945"/>
                <a:ext cx="18452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2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Syastro" pitchFamily="2" charset="0"/>
                            </a:rPr>
                          </m:ctrlPr>
                        </m:sSubPr>
                        <m:e>
                          <m:r>
                            <a:rPr lang="es-AR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Syastro" pitchFamily="2" charset="0"/>
                            </a:rPr>
                            <m:t>𝜎</m:t>
                          </m:r>
                        </m:e>
                        <m:sub>
                          <m:r>
                            <a:rPr lang="es-AR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Syastro" pitchFamily="2" charset="0"/>
                            </a:rPr>
                            <m:t>𝑚𝑎𝑥</m:t>
                          </m:r>
                        </m:sub>
                      </m:sSub>
                      <m:r>
                        <a:rPr lang="es-AR" sz="1200" b="0" i="1" smtClean="0">
                          <a:solidFill>
                            <a:schemeClr val="tx1"/>
                          </a:solidFill>
                          <a:latin typeface="Cambria Math"/>
                          <a:cs typeface="Syastro" pitchFamily="2" charset="0"/>
                        </a:rPr>
                        <m:t>=53,33 </m:t>
                      </m:r>
                      <m:r>
                        <a:rPr lang="es-AR" sz="1200" b="0" i="1" smtClean="0">
                          <a:solidFill>
                            <a:schemeClr val="tx1"/>
                          </a:solidFill>
                          <a:latin typeface="Cambria Math"/>
                          <a:cs typeface="Syastro" pitchFamily="2" charset="0"/>
                        </a:rPr>
                        <m:t>𝑘𝑔</m:t>
                      </m:r>
                      <m:r>
                        <a:rPr lang="es-AR" sz="1200" b="0" i="1" smtClean="0">
                          <a:solidFill>
                            <a:schemeClr val="tx1"/>
                          </a:solidFill>
                          <a:latin typeface="Cambria Math"/>
                          <a:cs typeface="Syastro" pitchFamily="2" charset="0"/>
                        </a:rPr>
                        <m:t>/</m:t>
                      </m:r>
                      <m:r>
                        <a:rPr lang="es-AR" sz="1200" b="0" i="1" smtClean="0">
                          <a:solidFill>
                            <a:schemeClr val="tx1"/>
                          </a:solidFill>
                          <a:latin typeface="Cambria Math"/>
                          <a:cs typeface="Syastro" pitchFamily="2" charset="0"/>
                        </a:rPr>
                        <m:t>𝑐𝑚</m:t>
                      </m:r>
                      <m:r>
                        <a:rPr lang="es-AR" sz="1200" b="0" i="1" smtClean="0">
                          <a:solidFill>
                            <a:schemeClr val="tx1"/>
                          </a:solidFill>
                          <a:latin typeface="Cambria Math"/>
                          <a:cs typeface="Syastro" pitchFamily="2" charset="0"/>
                        </a:rPr>
                        <m:t>2</m:t>
                      </m:r>
                    </m:oMath>
                  </m:oMathPara>
                </a14:m>
                <a:endParaRPr lang="es-AR" sz="1200" dirty="0">
                  <a:solidFill>
                    <a:schemeClr val="tx1"/>
                  </a:solidFill>
                  <a:latin typeface="Syastro" pitchFamily="2" charset="0"/>
                  <a:cs typeface="Syastro" pitchFamily="2" charset="0"/>
                </a:endParaRPr>
              </a:p>
            </p:txBody>
          </p:sp>
        </mc:Choice>
        <mc:Fallback>
          <p:sp>
            <p:nvSpPr>
              <p:cNvPr id="142" name="14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346" y="6243945"/>
                <a:ext cx="1845299" cy="276999"/>
              </a:xfrm>
              <a:prstGeom prst="rect">
                <a:avLst/>
              </a:prstGeom>
              <a:blipFill rotWithShape="1">
                <a:blip r:embed="rId4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" name="143 Conector recto"/>
          <p:cNvCxnSpPr/>
          <p:nvPr/>
        </p:nvCxnSpPr>
        <p:spPr>
          <a:xfrm>
            <a:off x="4894076" y="6464263"/>
            <a:ext cx="570009" cy="0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146 CuadroTexto"/>
          <p:cNvSpPr txBox="1"/>
          <p:nvPr/>
        </p:nvSpPr>
        <p:spPr>
          <a:xfrm>
            <a:off x="4947368" y="6159970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3”</a:t>
            </a:r>
            <a:endParaRPr lang="es-AR" sz="1600" dirty="0"/>
          </a:p>
        </p:txBody>
      </p:sp>
      <p:cxnSp>
        <p:nvCxnSpPr>
          <p:cNvPr id="148" name="147 Conector recto"/>
          <p:cNvCxnSpPr/>
          <p:nvPr/>
        </p:nvCxnSpPr>
        <p:spPr>
          <a:xfrm>
            <a:off x="4887941" y="5127026"/>
            <a:ext cx="0" cy="528855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148 CuadroTexto"/>
          <p:cNvSpPr txBox="1"/>
          <p:nvPr/>
        </p:nvSpPr>
        <p:spPr>
          <a:xfrm>
            <a:off x="4400070" y="5209929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3”</a:t>
            </a:r>
            <a:endParaRPr lang="es-AR" sz="1600" dirty="0"/>
          </a:p>
        </p:txBody>
      </p:sp>
      <p:grpSp>
        <p:nvGrpSpPr>
          <p:cNvPr id="16" name="15 Grupo"/>
          <p:cNvGrpSpPr/>
          <p:nvPr/>
        </p:nvGrpSpPr>
        <p:grpSpPr>
          <a:xfrm>
            <a:off x="6396196" y="5127026"/>
            <a:ext cx="525822" cy="1057710"/>
            <a:chOff x="6936873" y="5127026"/>
            <a:chExt cx="525822" cy="1057710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6948264" y="5127026"/>
              <a:ext cx="0" cy="10577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14 Forma libre"/>
            <p:cNvSpPr/>
            <p:nvPr/>
          </p:nvSpPr>
          <p:spPr>
            <a:xfrm>
              <a:off x="6936873" y="5133911"/>
              <a:ext cx="525822" cy="1043940"/>
            </a:xfrm>
            <a:custGeom>
              <a:avLst/>
              <a:gdLst>
                <a:gd name="connsiteX0" fmla="*/ 22860 w 525822"/>
                <a:gd name="connsiteY0" fmla="*/ 0 h 1043940"/>
                <a:gd name="connsiteX1" fmla="*/ 525780 w 525822"/>
                <a:gd name="connsiteY1" fmla="*/ 510540 h 1043940"/>
                <a:gd name="connsiteX2" fmla="*/ 0 w 525822"/>
                <a:gd name="connsiteY2" fmla="*/ 1043940 h 104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5822" h="1043940">
                  <a:moveTo>
                    <a:pt x="22860" y="0"/>
                  </a:moveTo>
                  <a:cubicBezTo>
                    <a:pt x="276225" y="168275"/>
                    <a:pt x="529590" y="336550"/>
                    <a:pt x="525780" y="510540"/>
                  </a:cubicBezTo>
                  <a:cubicBezTo>
                    <a:pt x="521970" y="684530"/>
                    <a:pt x="260985" y="864235"/>
                    <a:pt x="0" y="10439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0" name="149 CuadroTexto"/>
              <p:cNvSpPr txBox="1"/>
              <p:nvPr/>
            </p:nvSpPr>
            <p:spPr>
              <a:xfrm>
                <a:off x="6525418" y="5525760"/>
                <a:ext cx="18452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200" i="1" smtClean="0">
                              <a:latin typeface="Cambria Math"/>
                              <a:cs typeface="Syastro" pitchFamily="2" charset="0"/>
                            </a:rPr>
                          </m:ctrlPr>
                        </m:sSubPr>
                        <m:e>
                          <m:r>
                            <a:rPr lang="es-AR" sz="1200" b="0" i="1" smtClean="0">
                              <a:latin typeface="Cambria Math"/>
                              <a:ea typeface="Cambria Math"/>
                              <a:cs typeface="Syastro" pitchFamily="2" charset="0"/>
                              <a:sym typeface="Symbol"/>
                            </a:rPr>
                            <m:t></m:t>
                          </m:r>
                        </m:e>
                        <m:sub>
                          <m:r>
                            <a:rPr lang="es-AR" sz="1200" b="0" i="1" smtClean="0">
                              <a:latin typeface="Cambria Math"/>
                              <a:ea typeface="Cambria Math"/>
                              <a:cs typeface="Syastro" pitchFamily="2" charset="0"/>
                            </a:rPr>
                            <m:t>𝑚𝑎𝑥</m:t>
                          </m:r>
                        </m:sub>
                      </m:sSub>
                      <m:r>
                        <a:rPr lang="es-AR" sz="1200" b="0" i="1" smtClean="0">
                          <a:latin typeface="Cambria Math"/>
                          <a:cs typeface="Syastro" pitchFamily="2" charset="0"/>
                        </a:rPr>
                        <m:t>=2</m:t>
                      </m:r>
                      <m:r>
                        <a:rPr lang="es-AR" sz="1200" b="0" i="1" smtClean="0">
                          <a:latin typeface="Cambria Math"/>
                          <a:cs typeface="Syastro" pitchFamily="2" charset="0"/>
                        </a:rPr>
                        <m:t>𝑘𝑔</m:t>
                      </m:r>
                      <m:r>
                        <a:rPr lang="es-AR" sz="1200" b="0" i="1" smtClean="0">
                          <a:latin typeface="Cambria Math"/>
                          <a:cs typeface="Syastro" pitchFamily="2" charset="0"/>
                        </a:rPr>
                        <m:t>/</m:t>
                      </m:r>
                      <m:r>
                        <a:rPr lang="es-AR" sz="1200" b="0" i="1" smtClean="0">
                          <a:latin typeface="Cambria Math"/>
                          <a:cs typeface="Syastro" pitchFamily="2" charset="0"/>
                        </a:rPr>
                        <m:t>𝑐𝑚</m:t>
                      </m:r>
                      <m:r>
                        <a:rPr lang="es-AR" sz="1200" b="0" i="1" smtClean="0">
                          <a:latin typeface="Cambria Math"/>
                          <a:cs typeface="Syastro" pitchFamily="2" charset="0"/>
                        </a:rPr>
                        <m:t>2</m:t>
                      </m:r>
                    </m:oMath>
                  </m:oMathPara>
                </a14:m>
                <a:endParaRPr lang="es-AR" sz="1200" dirty="0">
                  <a:latin typeface="Syastro" pitchFamily="2" charset="0"/>
                  <a:cs typeface="Syastro" pitchFamily="2" charset="0"/>
                </a:endParaRPr>
              </a:p>
            </p:txBody>
          </p:sp>
        </mc:Choice>
        <mc:Fallback>
          <p:sp>
            <p:nvSpPr>
              <p:cNvPr id="150" name="14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418" y="5525760"/>
                <a:ext cx="1845299" cy="276999"/>
              </a:xfrm>
              <a:prstGeom prst="rect">
                <a:avLst/>
              </a:prstGeom>
              <a:blipFill rotWithShape="1">
                <a:blip r:embed="rId5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17 Conector recto"/>
          <p:cNvCxnSpPr>
            <a:endCxn id="15" idx="1"/>
          </p:cNvCxnSpPr>
          <p:nvPr/>
        </p:nvCxnSpPr>
        <p:spPr>
          <a:xfrm>
            <a:off x="6407587" y="5633710"/>
            <a:ext cx="514389" cy="10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Rectángulo"/>
          <p:cNvSpPr/>
          <p:nvPr/>
        </p:nvSpPr>
        <p:spPr>
          <a:xfrm>
            <a:off x="4878000" y="5108747"/>
            <a:ext cx="528654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49" name="48 Conector recto"/>
          <p:cNvCxnSpPr/>
          <p:nvPr/>
        </p:nvCxnSpPr>
        <p:spPr>
          <a:xfrm>
            <a:off x="4887941" y="5664260"/>
            <a:ext cx="0" cy="528855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CuadroTexto"/>
          <p:cNvSpPr txBox="1"/>
          <p:nvPr/>
        </p:nvSpPr>
        <p:spPr>
          <a:xfrm>
            <a:off x="4400070" y="5747163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3”</a:t>
            </a:r>
            <a:endParaRPr lang="es-AR" sz="1600" dirty="0"/>
          </a:p>
        </p:txBody>
      </p:sp>
      <p:cxnSp>
        <p:nvCxnSpPr>
          <p:cNvPr id="52" name="51 Conector recto"/>
          <p:cNvCxnSpPr/>
          <p:nvPr/>
        </p:nvCxnSpPr>
        <p:spPr>
          <a:xfrm>
            <a:off x="7917381" y="927870"/>
            <a:ext cx="0" cy="528855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52 CuadroTexto"/>
          <p:cNvSpPr txBox="1"/>
          <p:nvPr/>
        </p:nvSpPr>
        <p:spPr>
          <a:xfrm>
            <a:off x="7629183" y="1010773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3”</a:t>
            </a:r>
            <a:endParaRPr lang="es-AR" sz="1600" dirty="0"/>
          </a:p>
        </p:txBody>
      </p:sp>
      <p:sp>
        <p:nvSpPr>
          <p:cNvPr id="54" name="53 Rectángulo"/>
          <p:cNvSpPr/>
          <p:nvPr/>
        </p:nvSpPr>
        <p:spPr>
          <a:xfrm>
            <a:off x="8082091" y="916048"/>
            <a:ext cx="528654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55" name="54 Conector recto"/>
          <p:cNvCxnSpPr/>
          <p:nvPr/>
        </p:nvCxnSpPr>
        <p:spPr>
          <a:xfrm>
            <a:off x="7917381" y="1465104"/>
            <a:ext cx="0" cy="528855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CuadroTexto"/>
          <p:cNvSpPr txBox="1"/>
          <p:nvPr/>
        </p:nvSpPr>
        <p:spPr>
          <a:xfrm>
            <a:off x="7629183" y="1548007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3”</a:t>
            </a:r>
            <a:endParaRPr lang="es-AR" sz="1600" dirty="0"/>
          </a:p>
        </p:txBody>
      </p:sp>
      <p:cxnSp>
        <p:nvCxnSpPr>
          <p:cNvPr id="57" name="56 Conector recto"/>
          <p:cNvCxnSpPr/>
          <p:nvPr/>
        </p:nvCxnSpPr>
        <p:spPr>
          <a:xfrm>
            <a:off x="8061413" y="2310499"/>
            <a:ext cx="570009" cy="0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57 CuadroTexto"/>
          <p:cNvSpPr txBox="1"/>
          <p:nvPr/>
        </p:nvSpPr>
        <p:spPr>
          <a:xfrm>
            <a:off x="8073218" y="2041659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3”</a:t>
            </a:r>
            <a:endParaRPr lang="es-AR" sz="1600" dirty="0"/>
          </a:p>
        </p:txBody>
      </p:sp>
      <p:sp>
        <p:nvSpPr>
          <p:cNvPr id="59" name="58 Rectángulo"/>
          <p:cNvSpPr/>
          <p:nvPr/>
        </p:nvSpPr>
        <p:spPr>
          <a:xfrm>
            <a:off x="8082000" y="1485108"/>
            <a:ext cx="528654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60" name="59 Grupo"/>
          <p:cNvGrpSpPr/>
          <p:nvPr/>
        </p:nvGrpSpPr>
        <p:grpSpPr>
          <a:xfrm rot="5400000">
            <a:off x="1219595" y="2568731"/>
            <a:ext cx="1012994" cy="275496"/>
            <a:chOff x="4716016" y="6105832"/>
            <a:chExt cx="1080120" cy="347504"/>
          </a:xfrm>
        </p:grpSpPr>
        <p:grpSp>
          <p:nvGrpSpPr>
            <p:cNvPr id="61" name="60 Grupo"/>
            <p:cNvGrpSpPr/>
            <p:nvPr/>
          </p:nvGrpSpPr>
          <p:grpSpPr>
            <a:xfrm>
              <a:off x="4716016" y="6309320"/>
              <a:ext cx="1080120" cy="144016"/>
              <a:chOff x="4716016" y="6309320"/>
              <a:chExt cx="1080120" cy="144016"/>
            </a:xfrm>
          </p:grpSpPr>
          <p:sp>
            <p:nvSpPr>
              <p:cNvPr id="63" name="62 Rectángulo"/>
              <p:cNvSpPr/>
              <p:nvPr/>
            </p:nvSpPr>
            <p:spPr>
              <a:xfrm>
                <a:off x="4716016" y="6309320"/>
                <a:ext cx="1080120" cy="144016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64" name="63 Conector recto"/>
              <p:cNvCxnSpPr/>
              <p:nvPr/>
            </p:nvCxnSpPr>
            <p:spPr>
              <a:xfrm>
                <a:off x="4716016" y="6309320"/>
                <a:ext cx="10801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61 Conector recto"/>
            <p:cNvCxnSpPr/>
            <p:nvPr/>
          </p:nvCxnSpPr>
          <p:spPr>
            <a:xfrm flipV="1">
              <a:off x="5204068" y="6105832"/>
              <a:ext cx="0" cy="2202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3 Rectángulo"/>
          <p:cNvSpPr/>
          <p:nvPr/>
        </p:nvSpPr>
        <p:spPr>
          <a:xfrm>
            <a:off x="1726092" y="2474920"/>
            <a:ext cx="1609731" cy="23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" name="64 Rectángulo"/>
          <p:cNvSpPr/>
          <p:nvPr/>
        </p:nvSpPr>
        <p:spPr>
          <a:xfrm>
            <a:off x="1728000" y="2681942"/>
            <a:ext cx="1609731" cy="23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" name="65 CuadroTexto"/>
          <p:cNvSpPr txBox="1"/>
          <p:nvPr/>
        </p:nvSpPr>
        <p:spPr>
          <a:xfrm>
            <a:off x="3373704" y="2006206"/>
            <a:ext cx="232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P</a:t>
            </a:r>
            <a:endParaRPr lang="es-AR" sz="1600" dirty="0"/>
          </a:p>
        </p:txBody>
      </p:sp>
      <p:cxnSp>
        <p:nvCxnSpPr>
          <p:cNvPr id="67" name="66 Conector recto de flecha"/>
          <p:cNvCxnSpPr/>
          <p:nvPr/>
        </p:nvCxnSpPr>
        <p:spPr>
          <a:xfrm flipH="1">
            <a:off x="3335823" y="2006206"/>
            <a:ext cx="320" cy="39557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10 Grupo"/>
          <p:cNvGrpSpPr/>
          <p:nvPr/>
        </p:nvGrpSpPr>
        <p:grpSpPr>
          <a:xfrm>
            <a:off x="3059832" y="2391968"/>
            <a:ext cx="216024" cy="612000"/>
            <a:chOff x="3059832" y="2391968"/>
            <a:chExt cx="216024" cy="612000"/>
          </a:xfrm>
        </p:grpSpPr>
        <p:sp>
          <p:nvSpPr>
            <p:cNvPr id="9" name="8 Rectángulo"/>
            <p:cNvSpPr/>
            <p:nvPr/>
          </p:nvSpPr>
          <p:spPr>
            <a:xfrm>
              <a:off x="3139151" y="2391968"/>
              <a:ext cx="45719" cy="61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3059832" y="2429200"/>
              <a:ext cx="21602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" name="68 Rectángulo"/>
            <p:cNvSpPr/>
            <p:nvPr/>
          </p:nvSpPr>
          <p:spPr>
            <a:xfrm>
              <a:off x="3059832" y="2924944"/>
              <a:ext cx="21602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70" name="69 Grupo"/>
          <p:cNvGrpSpPr/>
          <p:nvPr/>
        </p:nvGrpSpPr>
        <p:grpSpPr>
          <a:xfrm>
            <a:off x="2639561" y="2388869"/>
            <a:ext cx="216024" cy="612000"/>
            <a:chOff x="3059832" y="2391968"/>
            <a:chExt cx="216024" cy="612000"/>
          </a:xfrm>
        </p:grpSpPr>
        <p:sp>
          <p:nvSpPr>
            <p:cNvPr id="71" name="70 Rectángulo"/>
            <p:cNvSpPr/>
            <p:nvPr/>
          </p:nvSpPr>
          <p:spPr>
            <a:xfrm>
              <a:off x="3139151" y="2391968"/>
              <a:ext cx="45719" cy="61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2" name="71 Rectángulo"/>
            <p:cNvSpPr/>
            <p:nvPr/>
          </p:nvSpPr>
          <p:spPr>
            <a:xfrm>
              <a:off x="3059832" y="2429200"/>
              <a:ext cx="21602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3" name="72 Rectángulo"/>
            <p:cNvSpPr/>
            <p:nvPr/>
          </p:nvSpPr>
          <p:spPr>
            <a:xfrm>
              <a:off x="3059832" y="2924944"/>
              <a:ext cx="21602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74" name="73 Grupo"/>
          <p:cNvGrpSpPr/>
          <p:nvPr/>
        </p:nvGrpSpPr>
        <p:grpSpPr>
          <a:xfrm>
            <a:off x="2195736" y="2374193"/>
            <a:ext cx="216024" cy="612000"/>
            <a:chOff x="3059832" y="2391968"/>
            <a:chExt cx="216024" cy="612000"/>
          </a:xfrm>
        </p:grpSpPr>
        <p:sp>
          <p:nvSpPr>
            <p:cNvPr id="75" name="74 Rectángulo"/>
            <p:cNvSpPr/>
            <p:nvPr/>
          </p:nvSpPr>
          <p:spPr>
            <a:xfrm>
              <a:off x="3139151" y="2391968"/>
              <a:ext cx="45719" cy="61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6" name="75 Rectángulo"/>
            <p:cNvSpPr/>
            <p:nvPr/>
          </p:nvSpPr>
          <p:spPr>
            <a:xfrm>
              <a:off x="3059832" y="2429200"/>
              <a:ext cx="21602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7" name="76 Rectángulo"/>
            <p:cNvSpPr/>
            <p:nvPr/>
          </p:nvSpPr>
          <p:spPr>
            <a:xfrm>
              <a:off x="3059832" y="2924944"/>
              <a:ext cx="21602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78" name="77 Grupo"/>
          <p:cNvGrpSpPr/>
          <p:nvPr/>
        </p:nvGrpSpPr>
        <p:grpSpPr>
          <a:xfrm>
            <a:off x="1792317" y="2379267"/>
            <a:ext cx="216024" cy="612000"/>
            <a:chOff x="3059832" y="2391968"/>
            <a:chExt cx="216024" cy="612000"/>
          </a:xfrm>
        </p:grpSpPr>
        <p:sp>
          <p:nvSpPr>
            <p:cNvPr id="79" name="78 Rectángulo"/>
            <p:cNvSpPr/>
            <p:nvPr/>
          </p:nvSpPr>
          <p:spPr>
            <a:xfrm>
              <a:off x="3139151" y="2391968"/>
              <a:ext cx="45719" cy="61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0" name="79 Rectángulo"/>
            <p:cNvSpPr/>
            <p:nvPr/>
          </p:nvSpPr>
          <p:spPr>
            <a:xfrm>
              <a:off x="3059832" y="2429200"/>
              <a:ext cx="21602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1" name="80 Rectángulo"/>
            <p:cNvSpPr/>
            <p:nvPr/>
          </p:nvSpPr>
          <p:spPr>
            <a:xfrm>
              <a:off x="3059832" y="2924944"/>
              <a:ext cx="21602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82" name="81 Grupo"/>
          <p:cNvGrpSpPr/>
          <p:nvPr/>
        </p:nvGrpSpPr>
        <p:grpSpPr>
          <a:xfrm>
            <a:off x="8238406" y="812576"/>
            <a:ext cx="216024" cy="1362907"/>
            <a:chOff x="3059832" y="2452059"/>
            <a:chExt cx="216024" cy="551909"/>
          </a:xfrm>
        </p:grpSpPr>
        <p:sp>
          <p:nvSpPr>
            <p:cNvPr id="83" name="82 Rectángulo"/>
            <p:cNvSpPr/>
            <p:nvPr/>
          </p:nvSpPr>
          <p:spPr>
            <a:xfrm>
              <a:off x="3139151" y="2452059"/>
              <a:ext cx="45719" cy="5519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4" name="83 Rectángulo"/>
            <p:cNvSpPr/>
            <p:nvPr/>
          </p:nvSpPr>
          <p:spPr>
            <a:xfrm>
              <a:off x="3059832" y="2473480"/>
              <a:ext cx="216024" cy="228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5" name="84 Rectángulo"/>
            <p:cNvSpPr/>
            <p:nvPr/>
          </p:nvSpPr>
          <p:spPr>
            <a:xfrm>
              <a:off x="3059832" y="2943074"/>
              <a:ext cx="216024" cy="275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85 CuadroTexto"/>
              <p:cNvSpPr txBox="1"/>
              <p:nvPr/>
            </p:nvSpPr>
            <p:spPr>
              <a:xfrm>
                <a:off x="1138349" y="4263493"/>
                <a:ext cx="3001603" cy="246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500"/>
                  </a:spcAft>
                </a:pPr>
                <a:r>
                  <a:rPr lang="es-AR" dirty="0" smtClean="0"/>
                  <a:t>2. Dimensionamiento Pernos.</a:t>
                </a:r>
              </a:p>
              <a:p>
                <a:r>
                  <a:rPr lang="es-AR" b="1" dirty="0" err="1" smtClean="0">
                    <a:sym typeface="Symbol"/>
                  </a:rPr>
                  <a:t>Tp</a:t>
                </a:r>
                <a:r>
                  <a:rPr lang="es-AR" b="1" dirty="0" smtClean="0">
                    <a:sym typeface="Symbol"/>
                  </a:rPr>
                  <a:t>= </a:t>
                </a:r>
                <a:r>
                  <a:rPr lang="es-AR" b="1" dirty="0" err="1" smtClean="0">
                    <a:sym typeface="Symbol"/>
                  </a:rPr>
                  <a:t>max</a:t>
                </a:r>
                <a:r>
                  <a:rPr lang="es-AR" b="1" dirty="0" smtClean="0">
                    <a:sym typeface="Symbol"/>
                  </a:rPr>
                  <a:t>.b.sp</a:t>
                </a:r>
                <a:r>
                  <a:rPr lang="es-AR" b="1" dirty="0">
                    <a:sym typeface="Symbol"/>
                  </a:rPr>
                  <a:t>=</a:t>
                </a:r>
                <a14:m>
                  <m:oMath xmlns:m="http://schemas.openxmlformats.org/officeDocument/2006/math">
                    <m:r>
                      <a:rPr lang="es-AR" sz="1400" b="1" i="0" smtClean="0">
                        <a:latin typeface="Cambria Math"/>
                        <a:sym typeface="Symbol"/>
                      </a:rPr>
                      <m:t> </m:t>
                    </m:r>
                    <m:r>
                      <a:rPr lang="es-AR" sz="1400" b="1" i="1">
                        <a:latin typeface="Cambria Math"/>
                        <a:sym typeface="Symbol"/>
                      </a:rPr>
                      <m:t>𝟐</m:t>
                    </m:r>
                    <m:f>
                      <m:fPr>
                        <m:ctrlPr>
                          <a:rPr lang="es-AR" sz="1400" b="1" i="1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s-AR" sz="1400" b="1" i="1">
                            <a:latin typeface="Cambria Math"/>
                            <a:sym typeface="Symbol"/>
                          </a:rPr>
                          <m:t>𝒌𝒈</m:t>
                        </m:r>
                      </m:num>
                      <m:den>
                        <m:r>
                          <a:rPr lang="es-AR" sz="1400" b="1" i="1">
                            <a:latin typeface="Cambria Math"/>
                            <a:sym typeface="Symbol"/>
                          </a:rPr>
                          <m:t>𝒄𝒎</m:t>
                        </m:r>
                        <m:r>
                          <a:rPr lang="es-AR" sz="1400" b="1" i="1">
                            <a:latin typeface="Cambria Math"/>
                            <a:sym typeface="Symbol"/>
                          </a:rPr>
                          <m:t>𝟐</m:t>
                        </m:r>
                      </m:den>
                    </m:f>
                    <m:r>
                      <a:rPr lang="es-AR" sz="1400" b="1" i="0" smtClean="0">
                        <a:latin typeface="Cambria Math"/>
                        <a:sym typeface="Symbol"/>
                      </a:rPr>
                      <m:t>.</m:t>
                    </m:r>
                    <m:r>
                      <a:rPr lang="es-AR" sz="1400" b="1" i="0" smtClean="0">
                        <a:latin typeface="Cambria Math"/>
                        <a:sym typeface="Symbol"/>
                      </a:rPr>
                      <m:t>𝟕</m:t>
                    </m:r>
                    <m:r>
                      <a:rPr lang="es-AR" sz="1400" b="1" i="0" smtClean="0">
                        <a:latin typeface="Cambria Math"/>
                        <a:sym typeface="Symbol"/>
                      </a:rPr>
                      <m:t>,</m:t>
                    </m:r>
                    <m:r>
                      <a:rPr lang="es-AR" sz="1400" b="1" i="0" smtClean="0">
                        <a:latin typeface="Cambria Math"/>
                        <a:sym typeface="Symbol"/>
                      </a:rPr>
                      <m:t>𝟓</m:t>
                    </m:r>
                    <m:r>
                      <a:rPr lang="es-AR" sz="1400" b="1" i="0" smtClean="0">
                        <a:latin typeface="Cambria Math"/>
                        <a:sym typeface="Symbol"/>
                      </a:rPr>
                      <m:t>.</m:t>
                    </m:r>
                    <m:r>
                      <a:rPr lang="es-AR" sz="1400" b="1" i="0" smtClean="0">
                        <a:latin typeface="Cambria Math"/>
                        <a:sym typeface="Symbol"/>
                      </a:rPr>
                      <m:t>𝐬𝐩</m:t>
                    </m:r>
                  </m:oMath>
                </a14:m>
                <a:endParaRPr lang="es-AR" sz="1400" b="1" dirty="0" smtClean="0">
                  <a:sym typeface="Symbol"/>
                </a:endParaRPr>
              </a:p>
              <a:p>
                <a:endParaRPr lang="es-AR" sz="1600" b="1" dirty="0" smtClean="0">
                  <a:solidFill>
                    <a:srgbClr val="002060"/>
                  </a:solidFill>
                  <a:sym typeface="Symbol"/>
                </a:endParaRPr>
              </a:p>
              <a:p>
                <a:r>
                  <a:rPr lang="es-AR" sz="1600" b="1" dirty="0">
                    <a:sym typeface="Symbol"/>
                  </a:rPr>
                  <a:t></a:t>
                </a:r>
                <a:r>
                  <a:rPr lang="es-AR" sz="1600" b="1" dirty="0" smtClean="0">
                    <a:sym typeface="Symbol"/>
                  </a:rPr>
                  <a:t>p</a:t>
                </a:r>
                <a:r>
                  <a:rPr lang="es-AR" sz="1600" b="1" dirty="0">
                    <a:sym typeface="Symbol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400" b="1" i="1" smtClean="0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s-AR" sz="1400" b="1" i="1" smtClean="0">
                            <a:latin typeface="Cambria Math"/>
                            <a:sym typeface="Symbol"/>
                          </a:rPr>
                          <m:t>𝑻𝒑</m:t>
                        </m:r>
                      </m:num>
                      <m:den>
                        <m:r>
                          <a:rPr lang="es-AR" sz="1400" b="1" i="1" smtClean="0">
                            <a:latin typeface="Cambria Math"/>
                            <a:sym typeface="Symbol"/>
                          </a:rPr>
                          <m:t>𝑨𝒑</m:t>
                        </m:r>
                      </m:den>
                    </m:f>
                    <m:r>
                      <m:rPr>
                        <m:nor/>
                      </m:rPr>
                      <a:rPr lang="es-AR" sz="1600" b="1" dirty="0">
                        <a:sym typeface="Symbol"/>
                      </a:rPr>
                      <m:t>=</m:t>
                    </m:r>
                    <m:f>
                      <m:fPr>
                        <m:ctrlPr>
                          <a:rPr lang="es-AR" sz="1600" b="1" i="1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s-AR" sz="1600" b="1" i="1" smtClean="0">
                            <a:latin typeface="Cambria Math"/>
                            <a:sym typeface="Symbol"/>
                          </a:rPr>
                          <m:t>𝟒</m:t>
                        </m:r>
                        <m:r>
                          <a:rPr lang="es-AR" sz="1600" b="1" i="1" smtClean="0">
                            <a:latin typeface="Cambria Math"/>
                            <a:sym typeface="Symbol"/>
                          </a:rPr>
                          <m:t>.</m:t>
                        </m:r>
                        <m:r>
                          <a:rPr lang="es-AR" sz="1600" b="1" i="1" smtClean="0">
                            <a:latin typeface="Cambria Math"/>
                            <a:sym typeface="Symbol"/>
                          </a:rPr>
                          <m:t>𝟏𝟓</m:t>
                        </m:r>
                        <m:r>
                          <a:rPr lang="es-AR" sz="1600" b="1" i="1" smtClean="0">
                            <a:latin typeface="Cambria Math"/>
                            <a:sym typeface="Symbol"/>
                          </a:rPr>
                          <m:t>.</m:t>
                        </m:r>
                        <m:r>
                          <a:rPr lang="es-AR" sz="1600" b="1" i="1" smtClean="0">
                            <a:latin typeface="Cambria Math"/>
                            <a:sym typeface="Symbol"/>
                          </a:rPr>
                          <m:t>𝒔𝒑</m:t>
                        </m:r>
                      </m:num>
                      <m:den>
                        <m:r>
                          <a:rPr lang="es-AR" sz="1600" b="1" i="1" smtClean="0">
                            <a:latin typeface="Cambria Math"/>
                            <a:sym typeface="Symbol"/>
                          </a:rPr>
                          <m:t>. </m:t>
                        </m:r>
                        <m:sSup>
                          <m:sSupPr>
                            <m:ctrlPr>
                              <a:rPr lang="es-AR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AR" sz="1600" b="1" i="1">
                                <a:latin typeface="Cambria Math"/>
                                <a:sym typeface="Symbol"/>
                              </a:rPr>
                              <m:t>ø</m:t>
                            </m:r>
                            <m:r>
                              <a:rPr lang="es-AR" sz="1600" b="1" i="1" smtClean="0">
                                <a:latin typeface="Cambria Math"/>
                                <a:sym typeface="Symbol"/>
                              </a:rPr>
                              <m:t>𝒑</m:t>
                            </m:r>
                          </m:e>
                          <m:sup>
                            <m:r>
                              <a:rPr lang="es-AR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AR" sz="1600" dirty="0">
                    <a:sym typeface="Symbol"/>
                  </a:rPr>
                  <a:t> </a:t>
                </a:r>
                <a:r>
                  <a:rPr lang="es-AR" sz="1600" dirty="0"/>
                  <a:t> </a:t>
                </a:r>
                <a:r>
                  <a:rPr lang="es-AR" sz="1600" b="1" dirty="0" smtClean="0">
                    <a:sym typeface="Symbol"/>
                  </a:rPr>
                  <a:t>p </a:t>
                </a:r>
                <a:r>
                  <a:rPr lang="es-AR" sz="1600" b="1" dirty="0" err="1" smtClean="0">
                    <a:sym typeface="Symbol"/>
                  </a:rPr>
                  <a:t>adm</a:t>
                </a:r>
                <a:endParaRPr lang="es-AR" sz="1600" b="1" dirty="0" smtClean="0">
                  <a:sym typeface="Symbol"/>
                </a:endParaRPr>
              </a:p>
              <a:p>
                <a:endParaRPr lang="es-AR" sz="1600" b="1" dirty="0">
                  <a:solidFill>
                    <a:srgbClr val="002060"/>
                  </a:solidFill>
                  <a:sym typeface="Symbol"/>
                </a:endParaRPr>
              </a:p>
              <a:p>
                <a:r>
                  <a:rPr lang="es-AR" sz="1600" b="1" dirty="0" err="1" smtClean="0">
                    <a:sym typeface="Symbol"/>
                  </a:rPr>
                  <a:t>sp</a:t>
                </a:r>
                <a:r>
                  <a:rPr lang="es-AR" sz="1600" dirty="0" smtClean="0">
                    <a:sym typeface="Symbol"/>
                  </a:rPr>
                  <a:t> </a:t>
                </a:r>
                <a:r>
                  <a:rPr lang="es-AR" sz="1600" dirty="0">
                    <a:sym typeface="Symbol"/>
                  </a:rPr>
                  <a:t></a:t>
                </a:r>
                <a:r>
                  <a:rPr lang="es-AR" sz="1600" dirty="0"/>
                  <a:t> </a:t>
                </a:r>
                <a:r>
                  <a:rPr lang="es-AR" sz="1600" b="1" dirty="0" smtClean="0">
                    <a:sym typeface="Symbol"/>
                  </a:rPr>
                  <a:t>26,4cm</a:t>
                </a:r>
                <a:endParaRPr lang="es-AR" sz="1600" b="1" dirty="0">
                  <a:solidFill>
                    <a:srgbClr val="002060"/>
                  </a:solidFill>
                  <a:sym typeface="Symbol"/>
                </a:endParaRPr>
              </a:p>
              <a:p>
                <a:endParaRPr lang="es-AR" sz="1600" b="1" dirty="0" smtClean="0">
                  <a:solidFill>
                    <a:srgbClr val="002060"/>
                  </a:solidFill>
                  <a:sym typeface="Symbol"/>
                </a:endParaRPr>
              </a:p>
              <a:p>
                <a:r>
                  <a:rPr lang="es-AR" sz="1600" b="1" dirty="0" smtClean="0">
                    <a:solidFill>
                      <a:srgbClr val="002060"/>
                    </a:solidFill>
                    <a:sym typeface="Symbol"/>
                  </a:rPr>
                  <a:t>Adopto </a:t>
                </a:r>
                <a:r>
                  <a:rPr lang="es-AR" sz="1600" b="1" dirty="0" err="1" smtClean="0">
                    <a:solidFill>
                      <a:srgbClr val="002060"/>
                    </a:solidFill>
                    <a:sym typeface="Symbol"/>
                  </a:rPr>
                  <a:t>sp</a:t>
                </a:r>
                <a:r>
                  <a:rPr lang="es-AR" sz="1600" b="1" dirty="0" smtClean="0">
                    <a:solidFill>
                      <a:srgbClr val="002060"/>
                    </a:solidFill>
                    <a:sym typeface="Symbol"/>
                  </a:rPr>
                  <a:t>=25 cm.</a:t>
                </a:r>
              </a:p>
            </p:txBody>
          </p:sp>
        </mc:Choice>
        <mc:Fallback>
          <p:sp>
            <p:nvSpPr>
              <p:cNvPr id="86" name="8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349" y="4263493"/>
                <a:ext cx="3001603" cy="2465098"/>
              </a:xfrm>
              <a:prstGeom prst="rect">
                <a:avLst/>
              </a:prstGeom>
              <a:blipFill rotWithShape="1">
                <a:blip r:embed="rId6"/>
                <a:stretch>
                  <a:fillRect l="-1829" t="-1235" b="-222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86 Grupo"/>
          <p:cNvGrpSpPr/>
          <p:nvPr/>
        </p:nvGrpSpPr>
        <p:grpSpPr>
          <a:xfrm>
            <a:off x="5823130" y="3775659"/>
            <a:ext cx="1088149" cy="797711"/>
            <a:chOff x="3203848" y="2999553"/>
            <a:chExt cx="1678476" cy="813566"/>
          </a:xfrm>
        </p:grpSpPr>
        <p:grpSp>
          <p:nvGrpSpPr>
            <p:cNvPr id="88" name="87 Grupo"/>
            <p:cNvGrpSpPr/>
            <p:nvPr/>
          </p:nvGrpSpPr>
          <p:grpSpPr>
            <a:xfrm>
              <a:off x="3203848" y="2999553"/>
              <a:ext cx="1678476" cy="813566"/>
              <a:chOff x="1717487" y="4266666"/>
              <a:chExt cx="2992933" cy="1513315"/>
            </a:xfrm>
          </p:grpSpPr>
          <p:grpSp>
            <p:nvGrpSpPr>
              <p:cNvPr id="90" name="89 Grupo"/>
              <p:cNvGrpSpPr/>
              <p:nvPr/>
            </p:nvGrpSpPr>
            <p:grpSpPr>
              <a:xfrm>
                <a:off x="1717487" y="4266666"/>
                <a:ext cx="2992933" cy="1513315"/>
                <a:chOff x="2139429" y="3085740"/>
                <a:chExt cx="2992933" cy="1513315"/>
              </a:xfrm>
            </p:grpSpPr>
            <p:grpSp>
              <p:nvGrpSpPr>
                <p:cNvPr id="94" name="93 Grupo"/>
                <p:cNvGrpSpPr/>
                <p:nvPr/>
              </p:nvGrpSpPr>
              <p:grpSpPr>
                <a:xfrm>
                  <a:off x="2139429" y="3085740"/>
                  <a:ext cx="2992933" cy="1513315"/>
                  <a:chOff x="1445545" y="4704302"/>
                  <a:chExt cx="2992933" cy="1513315"/>
                </a:xfrm>
              </p:grpSpPr>
              <p:grpSp>
                <p:nvGrpSpPr>
                  <p:cNvPr id="96" name="95 Grupo"/>
                  <p:cNvGrpSpPr/>
                  <p:nvPr/>
                </p:nvGrpSpPr>
                <p:grpSpPr>
                  <a:xfrm>
                    <a:off x="1445545" y="4704302"/>
                    <a:ext cx="2992933" cy="1513315"/>
                    <a:chOff x="1835695" y="4126499"/>
                    <a:chExt cx="2992933" cy="1513315"/>
                  </a:xfrm>
                </p:grpSpPr>
                <p:cxnSp>
                  <p:nvCxnSpPr>
                    <p:cNvPr id="98" name="97 Conector recto"/>
                    <p:cNvCxnSpPr/>
                    <p:nvPr/>
                  </p:nvCxnSpPr>
                  <p:spPr>
                    <a:xfrm flipV="1">
                      <a:off x="1835695" y="4126500"/>
                      <a:ext cx="1106317" cy="861416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99" name="98 Grupo"/>
                    <p:cNvGrpSpPr/>
                    <p:nvPr/>
                  </p:nvGrpSpPr>
                  <p:grpSpPr>
                    <a:xfrm>
                      <a:off x="1835696" y="4126499"/>
                      <a:ext cx="2992932" cy="1513315"/>
                      <a:chOff x="1835696" y="4126499"/>
                      <a:chExt cx="2992932" cy="1513315"/>
                    </a:xfrm>
                  </p:grpSpPr>
                  <p:grpSp>
                    <p:nvGrpSpPr>
                      <p:cNvPr id="100" name="99 Grupo"/>
                      <p:cNvGrpSpPr/>
                      <p:nvPr/>
                    </p:nvGrpSpPr>
                    <p:grpSpPr>
                      <a:xfrm>
                        <a:off x="1835696" y="4126499"/>
                        <a:ext cx="2992932" cy="1513315"/>
                        <a:chOff x="1835696" y="4126499"/>
                        <a:chExt cx="2992932" cy="1513315"/>
                      </a:xfrm>
                    </p:grpSpPr>
                    <p:sp>
                      <p:nvSpPr>
                        <p:cNvPr id="105" name="104 Triángulo rectángulo"/>
                        <p:cNvSpPr/>
                        <p:nvPr/>
                      </p:nvSpPr>
                      <p:spPr>
                        <a:xfrm rot="10800000">
                          <a:off x="1835696" y="4987915"/>
                          <a:ext cx="1886615" cy="648072"/>
                        </a:xfrm>
                        <a:prstGeom prst="rtTriangle">
                          <a:avLst/>
                        </a:prstGeom>
                        <a:no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s-AR"/>
                        </a:p>
                      </p:txBody>
                    </p:sp>
                    <p:cxnSp>
                      <p:nvCxnSpPr>
                        <p:cNvPr id="106" name="105 Conector recto"/>
                        <p:cNvCxnSpPr>
                          <a:stCxn id="105" idx="2"/>
                        </p:cNvCxnSpPr>
                        <p:nvPr/>
                      </p:nvCxnSpPr>
                      <p:spPr>
                        <a:xfrm flipV="1">
                          <a:off x="3722311" y="4126499"/>
                          <a:ext cx="1106317" cy="861416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7" name="106 Conector recto"/>
                        <p:cNvCxnSpPr/>
                        <p:nvPr/>
                      </p:nvCxnSpPr>
                      <p:spPr>
                        <a:xfrm flipV="1">
                          <a:off x="3722310" y="4778398"/>
                          <a:ext cx="1106317" cy="861416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01" name="100 Conector recto"/>
                      <p:cNvCxnSpPr/>
                      <p:nvPr/>
                    </p:nvCxnSpPr>
                    <p:spPr>
                      <a:xfrm flipV="1">
                        <a:off x="3419873" y="4978745"/>
                        <a:ext cx="0" cy="564588"/>
                      </a:xfrm>
                      <a:prstGeom prst="line">
                        <a:avLst/>
                      </a:prstGeom>
                      <a:ln w="12700">
                        <a:solidFill>
                          <a:srgbClr val="002060"/>
                        </a:solidFill>
                        <a:headEnd type="none"/>
                        <a:tailEnd type="stealt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2" name="101 Conector recto"/>
                      <p:cNvCxnSpPr/>
                      <p:nvPr/>
                    </p:nvCxnSpPr>
                    <p:spPr>
                      <a:xfrm flipV="1">
                        <a:off x="3131840" y="4987915"/>
                        <a:ext cx="0" cy="442381"/>
                      </a:xfrm>
                      <a:prstGeom prst="line">
                        <a:avLst/>
                      </a:prstGeom>
                      <a:ln w="12700">
                        <a:solidFill>
                          <a:srgbClr val="002060"/>
                        </a:solidFill>
                        <a:headEnd type="none"/>
                        <a:tailEnd type="stealt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3" name="102 Conector recto"/>
                      <p:cNvCxnSpPr/>
                      <p:nvPr/>
                    </p:nvCxnSpPr>
                    <p:spPr>
                      <a:xfrm flipV="1">
                        <a:off x="2843808" y="4987916"/>
                        <a:ext cx="0" cy="338553"/>
                      </a:xfrm>
                      <a:prstGeom prst="line">
                        <a:avLst/>
                      </a:prstGeom>
                      <a:ln w="12700">
                        <a:solidFill>
                          <a:srgbClr val="002060"/>
                        </a:solidFill>
                        <a:headEnd type="none"/>
                        <a:tailEnd type="stealt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4" name="103 Conector recto"/>
                      <p:cNvCxnSpPr/>
                      <p:nvPr/>
                    </p:nvCxnSpPr>
                    <p:spPr>
                      <a:xfrm flipV="1">
                        <a:off x="2585716" y="4973400"/>
                        <a:ext cx="0" cy="287639"/>
                      </a:xfrm>
                      <a:prstGeom prst="line">
                        <a:avLst/>
                      </a:prstGeom>
                      <a:ln w="12700">
                        <a:solidFill>
                          <a:srgbClr val="002060"/>
                        </a:solidFill>
                        <a:headEnd type="none"/>
                        <a:tailEnd type="stealt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97" name="96 Conector recto"/>
                  <p:cNvCxnSpPr/>
                  <p:nvPr/>
                </p:nvCxnSpPr>
                <p:spPr>
                  <a:xfrm flipH="1">
                    <a:off x="2541253" y="4708129"/>
                    <a:ext cx="1886615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5" name="94 Rectángulo"/>
                <p:cNvSpPr/>
                <p:nvPr/>
              </p:nvSpPr>
              <p:spPr>
                <a:xfrm>
                  <a:off x="2139429" y="3966563"/>
                  <a:ext cx="1886615" cy="628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  <p:cxnSp>
            <p:nvCxnSpPr>
              <p:cNvPr id="91" name="90 Conector recto"/>
              <p:cNvCxnSpPr/>
              <p:nvPr/>
            </p:nvCxnSpPr>
            <p:spPr>
              <a:xfrm>
                <a:off x="2823804" y="4270493"/>
                <a:ext cx="0" cy="742683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91 Conector recto"/>
              <p:cNvCxnSpPr/>
              <p:nvPr/>
            </p:nvCxnSpPr>
            <p:spPr>
              <a:xfrm flipH="1">
                <a:off x="2823804" y="4920478"/>
                <a:ext cx="1876005" cy="92698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92 Conector recto"/>
              <p:cNvCxnSpPr/>
              <p:nvPr/>
            </p:nvCxnSpPr>
            <p:spPr>
              <a:xfrm flipH="1">
                <a:off x="1717487" y="5013176"/>
                <a:ext cx="1106317" cy="762978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88 Conector recto"/>
            <p:cNvCxnSpPr/>
            <p:nvPr/>
          </p:nvCxnSpPr>
          <p:spPr>
            <a:xfrm>
              <a:off x="4876373" y="3001610"/>
              <a:ext cx="0" cy="37435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108 CuadroTexto"/>
          <p:cNvSpPr txBox="1"/>
          <p:nvPr/>
        </p:nvSpPr>
        <p:spPr>
          <a:xfrm>
            <a:off x="6472809" y="4410933"/>
            <a:ext cx="898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 smtClean="0"/>
              <a:t>Tp</a:t>
            </a:r>
            <a:endParaRPr lang="es-AR" sz="1600" dirty="0"/>
          </a:p>
        </p:txBody>
      </p:sp>
      <p:cxnSp>
        <p:nvCxnSpPr>
          <p:cNvPr id="114" name="113 Conector recto"/>
          <p:cNvCxnSpPr/>
          <p:nvPr/>
        </p:nvCxnSpPr>
        <p:spPr>
          <a:xfrm>
            <a:off x="2247860" y="2241353"/>
            <a:ext cx="471020" cy="0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114 CuadroTexto"/>
          <p:cNvSpPr txBox="1"/>
          <p:nvPr/>
        </p:nvSpPr>
        <p:spPr>
          <a:xfrm>
            <a:off x="2260809" y="1902799"/>
            <a:ext cx="378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 smtClean="0"/>
              <a:t>sp</a:t>
            </a:r>
            <a:endParaRPr lang="es-AR" sz="1600" dirty="0"/>
          </a:p>
        </p:txBody>
      </p:sp>
      <p:grpSp>
        <p:nvGrpSpPr>
          <p:cNvPr id="130" name="129 Grupo"/>
          <p:cNvGrpSpPr/>
          <p:nvPr/>
        </p:nvGrpSpPr>
        <p:grpSpPr>
          <a:xfrm>
            <a:off x="6545095" y="3782499"/>
            <a:ext cx="1088149" cy="797711"/>
            <a:chOff x="3203848" y="2999553"/>
            <a:chExt cx="1678476" cy="813566"/>
          </a:xfrm>
        </p:grpSpPr>
        <p:grpSp>
          <p:nvGrpSpPr>
            <p:cNvPr id="136" name="135 Grupo"/>
            <p:cNvGrpSpPr/>
            <p:nvPr/>
          </p:nvGrpSpPr>
          <p:grpSpPr>
            <a:xfrm>
              <a:off x="3203848" y="2999553"/>
              <a:ext cx="1678476" cy="813566"/>
              <a:chOff x="1717487" y="4266666"/>
              <a:chExt cx="2992933" cy="1513315"/>
            </a:xfrm>
          </p:grpSpPr>
          <p:grpSp>
            <p:nvGrpSpPr>
              <p:cNvPr id="138" name="137 Grupo"/>
              <p:cNvGrpSpPr/>
              <p:nvPr/>
            </p:nvGrpSpPr>
            <p:grpSpPr>
              <a:xfrm>
                <a:off x="1717487" y="4266666"/>
                <a:ext cx="2992933" cy="1513315"/>
                <a:chOff x="2139429" y="3085740"/>
                <a:chExt cx="2992933" cy="1513315"/>
              </a:xfrm>
            </p:grpSpPr>
            <p:grpSp>
              <p:nvGrpSpPr>
                <p:cNvPr id="146" name="145 Grupo"/>
                <p:cNvGrpSpPr/>
                <p:nvPr/>
              </p:nvGrpSpPr>
              <p:grpSpPr>
                <a:xfrm>
                  <a:off x="2139429" y="3085740"/>
                  <a:ext cx="2992933" cy="1513315"/>
                  <a:chOff x="1445545" y="4704302"/>
                  <a:chExt cx="2992933" cy="1513315"/>
                </a:xfrm>
              </p:grpSpPr>
              <p:grpSp>
                <p:nvGrpSpPr>
                  <p:cNvPr id="152" name="151 Grupo"/>
                  <p:cNvGrpSpPr/>
                  <p:nvPr/>
                </p:nvGrpSpPr>
                <p:grpSpPr>
                  <a:xfrm>
                    <a:off x="1445545" y="4704302"/>
                    <a:ext cx="2992933" cy="1513315"/>
                    <a:chOff x="1835695" y="4126499"/>
                    <a:chExt cx="2992933" cy="1513315"/>
                  </a:xfrm>
                </p:grpSpPr>
                <p:cxnSp>
                  <p:nvCxnSpPr>
                    <p:cNvPr id="154" name="153 Conector recto"/>
                    <p:cNvCxnSpPr/>
                    <p:nvPr/>
                  </p:nvCxnSpPr>
                  <p:spPr>
                    <a:xfrm flipV="1">
                      <a:off x="1835695" y="4126500"/>
                      <a:ext cx="1106317" cy="861416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55" name="154 Grupo"/>
                    <p:cNvGrpSpPr/>
                    <p:nvPr/>
                  </p:nvGrpSpPr>
                  <p:grpSpPr>
                    <a:xfrm>
                      <a:off x="1835696" y="4126499"/>
                      <a:ext cx="2992932" cy="1513315"/>
                      <a:chOff x="1835696" y="4126499"/>
                      <a:chExt cx="2992932" cy="1513315"/>
                    </a:xfrm>
                  </p:grpSpPr>
                  <p:grpSp>
                    <p:nvGrpSpPr>
                      <p:cNvPr id="156" name="155 Grupo"/>
                      <p:cNvGrpSpPr/>
                      <p:nvPr/>
                    </p:nvGrpSpPr>
                    <p:grpSpPr>
                      <a:xfrm>
                        <a:off x="1835696" y="4126499"/>
                        <a:ext cx="2992932" cy="1513315"/>
                        <a:chOff x="1835696" y="4126499"/>
                        <a:chExt cx="2992932" cy="1513315"/>
                      </a:xfrm>
                    </p:grpSpPr>
                    <p:sp>
                      <p:nvSpPr>
                        <p:cNvPr id="161" name="160 Triángulo rectángulo"/>
                        <p:cNvSpPr/>
                        <p:nvPr/>
                      </p:nvSpPr>
                      <p:spPr>
                        <a:xfrm rot="10800000">
                          <a:off x="1835696" y="4987915"/>
                          <a:ext cx="1886615" cy="648072"/>
                        </a:xfrm>
                        <a:prstGeom prst="rtTriangle">
                          <a:avLst/>
                        </a:prstGeom>
                        <a:no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s-AR"/>
                        </a:p>
                      </p:txBody>
                    </p:sp>
                    <p:cxnSp>
                      <p:nvCxnSpPr>
                        <p:cNvPr id="162" name="161 Conector recto"/>
                        <p:cNvCxnSpPr>
                          <a:stCxn id="161" idx="2"/>
                        </p:cNvCxnSpPr>
                        <p:nvPr/>
                      </p:nvCxnSpPr>
                      <p:spPr>
                        <a:xfrm flipV="1">
                          <a:off x="3722311" y="4126499"/>
                          <a:ext cx="1106317" cy="861416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3" name="162 Conector recto"/>
                        <p:cNvCxnSpPr/>
                        <p:nvPr/>
                      </p:nvCxnSpPr>
                      <p:spPr>
                        <a:xfrm flipV="1">
                          <a:off x="3722310" y="4778398"/>
                          <a:ext cx="1106317" cy="861416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57" name="156 Conector recto"/>
                      <p:cNvCxnSpPr/>
                      <p:nvPr/>
                    </p:nvCxnSpPr>
                    <p:spPr>
                      <a:xfrm flipV="1">
                        <a:off x="3419873" y="4978745"/>
                        <a:ext cx="0" cy="564588"/>
                      </a:xfrm>
                      <a:prstGeom prst="line">
                        <a:avLst/>
                      </a:prstGeom>
                      <a:ln w="12700">
                        <a:solidFill>
                          <a:srgbClr val="002060"/>
                        </a:solidFill>
                        <a:headEnd type="none"/>
                        <a:tailEnd type="stealt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8" name="157 Conector recto"/>
                      <p:cNvCxnSpPr/>
                      <p:nvPr/>
                    </p:nvCxnSpPr>
                    <p:spPr>
                      <a:xfrm flipV="1">
                        <a:off x="3131840" y="4987915"/>
                        <a:ext cx="0" cy="442381"/>
                      </a:xfrm>
                      <a:prstGeom prst="line">
                        <a:avLst/>
                      </a:prstGeom>
                      <a:ln w="12700">
                        <a:solidFill>
                          <a:srgbClr val="002060"/>
                        </a:solidFill>
                        <a:headEnd type="none"/>
                        <a:tailEnd type="stealt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9" name="158 Conector recto"/>
                      <p:cNvCxnSpPr/>
                      <p:nvPr/>
                    </p:nvCxnSpPr>
                    <p:spPr>
                      <a:xfrm flipV="1">
                        <a:off x="2843808" y="4987916"/>
                        <a:ext cx="0" cy="338553"/>
                      </a:xfrm>
                      <a:prstGeom prst="line">
                        <a:avLst/>
                      </a:prstGeom>
                      <a:ln w="12700">
                        <a:solidFill>
                          <a:srgbClr val="002060"/>
                        </a:solidFill>
                        <a:headEnd type="none"/>
                        <a:tailEnd type="stealt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0" name="159 Conector recto"/>
                      <p:cNvCxnSpPr/>
                      <p:nvPr/>
                    </p:nvCxnSpPr>
                    <p:spPr>
                      <a:xfrm flipV="1">
                        <a:off x="2585716" y="4973400"/>
                        <a:ext cx="0" cy="287639"/>
                      </a:xfrm>
                      <a:prstGeom prst="line">
                        <a:avLst/>
                      </a:prstGeom>
                      <a:ln w="12700">
                        <a:solidFill>
                          <a:srgbClr val="002060"/>
                        </a:solidFill>
                        <a:headEnd type="none"/>
                        <a:tailEnd type="stealt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53" name="152 Conector recto"/>
                  <p:cNvCxnSpPr/>
                  <p:nvPr/>
                </p:nvCxnSpPr>
                <p:spPr>
                  <a:xfrm flipH="1">
                    <a:off x="2541253" y="4708129"/>
                    <a:ext cx="1886615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1" name="150 Rectángulo"/>
                <p:cNvSpPr/>
                <p:nvPr/>
              </p:nvSpPr>
              <p:spPr>
                <a:xfrm>
                  <a:off x="2139429" y="3966563"/>
                  <a:ext cx="1886615" cy="628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  <p:cxnSp>
            <p:nvCxnSpPr>
              <p:cNvPr id="140" name="139 Conector recto"/>
              <p:cNvCxnSpPr/>
              <p:nvPr/>
            </p:nvCxnSpPr>
            <p:spPr>
              <a:xfrm>
                <a:off x="2823804" y="4270493"/>
                <a:ext cx="0" cy="742683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142 Conector recto"/>
              <p:cNvCxnSpPr/>
              <p:nvPr/>
            </p:nvCxnSpPr>
            <p:spPr>
              <a:xfrm flipH="1">
                <a:off x="2823804" y="4920478"/>
                <a:ext cx="1876005" cy="92698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144 Conector recto"/>
              <p:cNvCxnSpPr/>
              <p:nvPr/>
            </p:nvCxnSpPr>
            <p:spPr>
              <a:xfrm flipH="1">
                <a:off x="1717487" y="5013176"/>
                <a:ext cx="1106317" cy="762978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7" name="136 Conector recto"/>
            <p:cNvCxnSpPr/>
            <p:nvPr/>
          </p:nvCxnSpPr>
          <p:spPr>
            <a:xfrm>
              <a:off x="4876373" y="3001610"/>
              <a:ext cx="0" cy="37435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20 Rectángulo"/>
          <p:cNvSpPr/>
          <p:nvPr/>
        </p:nvSpPr>
        <p:spPr>
          <a:xfrm>
            <a:off x="6669792" y="4655842"/>
            <a:ext cx="17789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64" name="163 Grupo"/>
          <p:cNvGrpSpPr/>
          <p:nvPr/>
        </p:nvGrpSpPr>
        <p:grpSpPr>
          <a:xfrm>
            <a:off x="7286426" y="3823228"/>
            <a:ext cx="1088149" cy="797711"/>
            <a:chOff x="3203848" y="2999553"/>
            <a:chExt cx="1678476" cy="813566"/>
          </a:xfrm>
        </p:grpSpPr>
        <p:grpSp>
          <p:nvGrpSpPr>
            <p:cNvPr id="165" name="164 Grupo"/>
            <p:cNvGrpSpPr/>
            <p:nvPr/>
          </p:nvGrpSpPr>
          <p:grpSpPr>
            <a:xfrm>
              <a:off x="3203848" y="2999553"/>
              <a:ext cx="1678476" cy="813566"/>
              <a:chOff x="1717487" y="4266666"/>
              <a:chExt cx="2992933" cy="1513315"/>
            </a:xfrm>
          </p:grpSpPr>
          <p:grpSp>
            <p:nvGrpSpPr>
              <p:cNvPr id="167" name="166 Grupo"/>
              <p:cNvGrpSpPr/>
              <p:nvPr/>
            </p:nvGrpSpPr>
            <p:grpSpPr>
              <a:xfrm>
                <a:off x="1717487" y="4266666"/>
                <a:ext cx="2992933" cy="1513315"/>
                <a:chOff x="2139429" y="3085740"/>
                <a:chExt cx="2992933" cy="1513315"/>
              </a:xfrm>
            </p:grpSpPr>
            <p:grpSp>
              <p:nvGrpSpPr>
                <p:cNvPr id="171" name="170 Grupo"/>
                <p:cNvGrpSpPr/>
                <p:nvPr/>
              </p:nvGrpSpPr>
              <p:grpSpPr>
                <a:xfrm>
                  <a:off x="2139429" y="3085740"/>
                  <a:ext cx="2992933" cy="1513315"/>
                  <a:chOff x="1445545" y="4704302"/>
                  <a:chExt cx="2992933" cy="1513315"/>
                </a:xfrm>
              </p:grpSpPr>
              <p:grpSp>
                <p:nvGrpSpPr>
                  <p:cNvPr id="173" name="172 Grupo"/>
                  <p:cNvGrpSpPr/>
                  <p:nvPr/>
                </p:nvGrpSpPr>
                <p:grpSpPr>
                  <a:xfrm>
                    <a:off x="1445545" y="4704302"/>
                    <a:ext cx="2992933" cy="1513315"/>
                    <a:chOff x="1835695" y="4126499"/>
                    <a:chExt cx="2992933" cy="1513315"/>
                  </a:xfrm>
                </p:grpSpPr>
                <p:cxnSp>
                  <p:nvCxnSpPr>
                    <p:cNvPr id="175" name="174 Conector recto"/>
                    <p:cNvCxnSpPr/>
                    <p:nvPr/>
                  </p:nvCxnSpPr>
                  <p:spPr>
                    <a:xfrm flipV="1">
                      <a:off x="1835695" y="4126500"/>
                      <a:ext cx="1106317" cy="861416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76" name="175 Grupo"/>
                    <p:cNvGrpSpPr/>
                    <p:nvPr/>
                  </p:nvGrpSpPr>
                  <p:grpSpPr>
                    <a:xfrm>
                      <a:off x="1835696" y="4126499"/>
                      <a:ext cx="2992932" cy="1513315"/>
                      <a:chOff x="1835696" y="4126499"/>
                      <a:chExt cx="2992932" cy="1513315"/>
                    </a:xfrm>
                  </p:grpSpPr>
                  <p:grpSp>
                    <p:nvGrpSpPr>
                      <p:cNvPr id="177" name="176 Grupo"/>
                      <p:cNvGrpSpPr/>
                      <p:nvPr/>
                    </p:nvGrpSpPr>
                    <p:grpSpPr>
                      <a:xfrm>
                        <a:off x="1835696" y="4126499"/>
                        <a:ext cx="2992932" cy="1513315"/>
                        <a:chOff x="1835696" y="4126499"/>
                        <a:chExt cx="2992932" cy="1513315"/>
                      </a:xfrm>
                    </p:grpSpPr>
                    <p:sp>
                      <p:nvSpPr>
                        <p:cNvPr id="183" name="182 Triángulo rectángulo"/>
                        <p:cNvSpPr/>
                        <p:nvPr/>
                      </p:nvSpPr>
                      <p:spPr>
                        <a:xfrm rot="10800000">
                          <a:off x="1835696" y="4987915"/>
                          <a:ext cx="1886615" cy="648072"/>
                        </a:xfrm>
                        <a:prstGeom prst="rtTriangle">
                          <a:avLst/>
                        </a:prstGeom>
                        <a:no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s-AR"/>
                        </a:p>
                      </p:txBody>
                    </p:sp>
                    <p:cxnSp>
                      <p:nvCxnSpPr>
                        <p:cNvPr id="184" name="183 Conector recto"/>
                        <p:cNvCxnSpPr>
                          <a:stCxn id="183" idx="2"/>
                        </p:cNvCxnSpPr>
                        <p:nvPr/>
                      </p:nvCxnSpPr>
                      <p:spPr>
                        <a:xfrm flipV="1">
                          <a:off x="3722311" y="4126499"/>
                          <a:ext cx="1106317" cy="861416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5" name="184 Conector recto"/>
                        <p:cNvCxnSpPr/>
                        <p:nvPr/>
                      </p:nvCxnSpPr>
                      <p:spPr>
                        <a:xfrm flipV="1">
                          <a:off x="3722310" y="4778398"/>
                          <a:ext cx="1106317" cy="861416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79" name="178 Conector recto"/>
                      <p:cNvCxnSpPr/>
                      <p:nvPr/>
                    </p:nvCxnSpPr>
                    <p:spPr>
                      <a:xfrm flipV="1">
                        <a:off x="3419873" y="4978745"/>
                        <a:ext cx="0" cy="564588"/>
                      </a:xfrm>
                      <a:prstGeom prst="line">
                        <a:avLst/>
                      </a:prstGeom>
                      <a:ln w="12700">
                        <a:solidFill>
                          <a:srgbClr val="002060"/>
                        </a:solidFill>
                        <a:headEnd type="none"/>
                        <a:tailEnd type="stealt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0" name="179 Conector recto"/>
                      <p:cNvCxnSpPr/>
                      <p:nvPr/>
                    </p:nvCxnSpPr>
                    <p:spPr>
                      <a:xfrm flipV="1">
                        <a:off x="3131840" y="4987915"/>
                        <a:ext cx="0" cy="442381"/>
                      </a:xfrm>
                      <a:prstGeom prst="line">
                        <a:avLst/>
                      </a:prstGeom>
                      <a:ln w="12700">
                        <a:solidFill>
                          <a:srgbClr val="002060"/>
                        </a:solidFill>
                        <a:headEnd type="none"/>
                        <a:tailEnd type="stealt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1" name="180 Conector recto"/>
                      <p:cNvCxnSpPr/>
                      <p:nvPr/>
                    </p:nvCxnSpPr>
                    <p:spPr>
                      <a:xfrm flipV="1">
                        <a:off x="2843808" y="4987916"/>
                        <a:ext cx="0" cy="338553"/>
                      </a:xfrm>
                      <a:prstGeom prst="line">
                        <a:avLst/>
                      </a:prstGeom>
                      <a:ln w="12700">
                        <a:solidFill>
                          <a:srgbClr val="002060"/>
                        </a:solidFill>
                        <a:headEnd type="none"/>
                        <a:tailEnd type="stealt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2" name="181 Conector recto"/>
                      <p:cNvCxnSpPr/>
                      <p:nvPr/>
                    </p:nvCxnSpPr>
                    <p:spPr>
                      <a:xfrm flipV="1">
                        <a:off x="2585716" y="4973400"/>
                        <a:ext cx="0" cy="287639"/>
                      </a:xfrm>
                      <a:prstGeom prst="line">
                        <a:avLst/>
                      </a:prstGeom>
                      <a:ln w="12700">
                        <a:solidFill>
                          <a:srgbClr val="002060"/>
                        </a:solidFill>
                        <a:headEnd type="none"/>
                        <a:tailEnd type="stealt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74" name="173 Conector recto"/>
                  <p:cNvCxnSpPr/>
                  <p:nvPr/>
                </p:nvCxnSpPr>
                <p:spPr>
                  <a:xfrm flipH="1">
                    <a:off x="2541253" y="4708129"/>
                    <a:ext cx="1886615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2" name="171 Rectángulo"/>
                <p:cNvSpPr/>
                <p:nvPr/>
              </p:nvSpPr>
              <p:spPr>
                <a:xfrm>
                  <a:off x="2139429" y="3966563"/>
                  <a:ext cx="1886615" cy="628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  <p:cxnSp>
            <p:nvCxnSpPr>
              <p:cNvPr id="168" name="167 Conector recto"/>
              <p:cNvCxnSpPr/>
              <p:nvPr/>
            </p:nvCxnSpPr>
            <p:spPr>
              <a:xfrm>
                <a:off x="2823804" y="4270493"/>
                <a:ext cx="0" cy="742683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168 Conector recto"/>
              <p:cNvCxnSpPr/>
              <p:nvPr/>
            </p:nvCxnSpPr>
            <p:spPr>
              <a:xfrm flipH="1">
                <a:off x="2823804" y="4920478"/>
                <a:ext cx="1876005" cy="92698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169 Conector recto"/>
              <p:cNvCxnSpPr/>
              <p:nvPr/>
            </p:nvCxnSpPr>
            <p:spPr>
              <a:xfrm flipH="1">
                <a:off x="1717487" y="5013176"/>
                <a:ext cx="1106317" cy="762978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6" name="165 Conector recto"/>
            <p:cNvCxnSpPr/>
            <p:nvPr/>
          </p:nvCxnSpPr>
          <p:spPr>
            <a:xfrm>
              <a:off x="4876373" y="3001610"/>
              <a:ext cx="0" cy="37435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7" name="186 Rectángulo"/>
          <p:cNvSpPr/>
          <p:nvPr/>
        </p:nvSpPr>
        <p:spPr>
          <a:xfrm>
            <a:off x="7395349" y="4632982"/>
            <a:ext cx="25795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8" name="187 CuadroTexto"/>
          <p:cNvSpPr txBox="1"/>
          <p:nvPr/>
        </p:nvSpPr>
        <p:spPr>
          <a:xfrm>
            <a:off x="6736397" y="4604251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 smtClean="0"/>
              <a:t>sp</a:t>
            </a:r>
            <a:endParaRPr lang="es-AR" sz="1600" dirty="0"/>
          </a:p>
        </p:txBody>
      </p:sp>
      <p:cxnSp>
        <p:nvCxnSpPr>
          <p:cNvPr id="189" name="188 Conector recto"/>
          <p:cNvCxnSpPr/>
          <p:nvPr/>
        </p:nvCxnSpPr>
        <p:spPr>
          <a:xfrm>
            <a:off x="6714263" y="4867173"/>
            <a:ext cx="763409" cy="0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189 CuadroTexto"/>
          <p:cNvSpPr txBox="1"/>
          <p:nvPr/>
        </p:nvSpPr>
        <p:spPr>
          <a:xfrm>
            <a:off x="7066780" y="3578565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 smtClean="0"/>
              <a:t>Tp</a:t>
            </a:r>
            <a:endParaRPr lang="es-AR" sz="1600" dirty="0"/>
          </a:p>
        </p:txBody>
      </p:sp>
      <p:cxnSp>
        <p:nvCxnSpPr>
          <p:cNvPr id="191" name="190 Conector recto"/>
          <p:cNvCxnSpPr/>
          <p:nvPr/>
        </p:nvCxnSpPr>
        <p:spPr>
          <a:xfrm flipV="1">
            <a:off x="8126873" y="4236576"/>
            <a:ext cx="381704" cy="398111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191 CuadroTexto"/>
          <p:cNvSpPr txBox="1"/>
          <p:nvPr/>
        </p:nvSpPr>
        <p:spPr>
          <a:xfrm>
            <a:off x="8302769" y="4293650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b</a:t>
            </a:r>
            <a:endParaRPr lang="es-AR" sz="1600" dirty="0"/>
          </a:p>
        </p:txBody>
      </p:sp>
      <p:sp>
        <p:nvSpPr>
          <p:cNvPr id="194" name="193 Rectángulo"/>
          <p:cNvSpPr/>
          <p:nvPr/>
        </p:nvSpPr>
        <p:spPr>
          <a:xfrm>
            <a:off x="5924141" y="4602349"/>
            <a:ext cx="17789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62" name="261 Grupo"/>
          <p:cNvGrpSpPr/>
          <p:nvPr/>
        </p:nvGrpSpPr>
        <p:grpSpPr>
          <a:xfrm>
            <a:off x="6228184" y="3777074"/>
            <a:ext cx="1167165" cy="463400"/>
            <a:chOff x="7140179" y="4962059"/>
            <a:chExt cx="753834" cy="463400"/>
          </a:xfrm>
        </p:grpSpPr>
        <p:cxnSp>
          <p:nvCxnSpPr>
            <p:cNvPr id="261" name="260 Conector recto"/>
            <p:cNvCxnSpPr>
              <a:stCxn id="248" idx="2"/>
              <a:endCxn id="256" idx="2"/>
            </p:cNvCxnSpPr>
            <p:nvPr/>
          </p:nvCxnSpPr>
          <p:spPr>
            <a:xfrm flipV="1">
              <a:off x="7140179" y="4966839"/>
              <a:ext cx="241065" cy="45856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8" name="227 Grupo"/>
            <p:cNvGrpSpPr/>
            <p:nvPr/>
          </p:nvGrpSpPr>
          <p:grpSpPr>
            <a:xfrm>
              <a:off x="7140179" y="4962871"/>
              <a:ext cx="743717" cy="462528"/>
              <a:chOff x="7140179" y="4962871"/>
              <a:chExt cx="743717" cy="462528"/>
            </a:xfrm>
          </p:grpSpPr>
          <p:sp>
            <p:nvSpPr>
              <p:cNvPr id="247" name="246 Triángulo isósceles"/>
              <p:cNvSpPr/>
              <p:nvPr/>
            </p:nvSpPr>
            <p:spPr>
              <a:xfrm>
                <a:off x="7391611" y="5187431"/>
                <a:ext cx="252000" cy="234000"/>
              </a:xfrm>
              <a:prstGeom prst="triangle">
                <a:avLst/>
              </a:prstGeom>
              <a:pattFill prst="ltUpDiag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48" name="247 Triángulo isósceles"/>
              <p:cNvSpPr/>
              <p:nvPr/>
            </p:nvSpPr>
            <p:spPr>
              <a:xfrm>
                <a:off x="7140179" y="5191399"/>
                <a:ext cx="252000" cy="234000"/>
              </a:xfrm>
              <a:prstGeom prst="triangle">
                <a:avLst/>
              </a:prstGeom>
              <a:pattFill prst="ltUpDiag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49" name="248 Triángulo isósceles"/>
              <p:cNvSpPr/>
              <p:nvPr/>
            </p:nvSpPr>
            <p:spPr>
              <a:xfrm flipV="1">
                <a:off x="7265611" y="5191399"/>
                <a:ext cx="252000" cy="234000"/>
              </a:xfrm>
              <a:prstGeom prst="triangle">
                <a:avLst/>
              </a:prstGeom>
              <a:pattFill prst="ltUpDiag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50" name="249 Triángulo isósceles"/>
              <p:cNvSpPr/>
              <p:nvPr/>
            </p:nvSpPr>
            <p:spPr>
              <a:xfrm flipV="1">
                <a:off x="7516263" y="5191339"/>
                <a:ext cx="252000" cy="234000"/>
              </a:xfrm>
              <a:prstGeom prst="triangle">
                <a:avLst/>
              </a:prstGeom>
              <a:pattFill prst="ltUpDiag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54" name="253 Triángulo isósceles"/>
              <p:cNvSpPr/>
              <p:nvPr/>
            </p:nvSpPr>
            <p:spPr>
              <a:xfrm>
                <a:off x="7507244" y="4962871"/>
                <a:ext cx="252000" cy="234000"/>
              </a:xfrm>
              <a:prstGeom prst="triangle">
                <a:avLst/>
              </a:prstGeom>
              <a:pattFill prst="ltUpDiag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55" name="254 Triángulo isósceles"/>
              <p:cNvSpPr/>
              <p:nvPr/>
            </p:nvSpPr>
            <p:spPr>
              <a:xfrm>
                <a:off x="7255812" y="4966839"/>
                <a:ext cx="252000" cy="234000"/>
              </a:xfrm>
              <a:prstGeom prst="triangle">
                <a:avLst/>
              </a:prstGeom>
              <a:pattFill prst="ltUpDiag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56" name="255 Triángulo isósceles"/>
              <p:cNvSpPr/>
              <p:nvPr/>
            </p:nvSpPr>
            <p:spPr>
              <a:xfrm flipV="1">
                <a:off x="7381244" y="4966839"/>
                <a:ext cx="252000" cy="234000"/>
              </a:xfrm>
              <a:prstGeom prst="triangle">
                <a:avLst/>
              </a:prstGeom>
              <a:pattFill prst="ltUpDiag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57" name="256 Triángulo isósceles"/>
              <p:cNvSpPr/>
              <p:nvPr/>
            </p:nvSpPr>
            <p:spPr>
              <a:xfrm flipV="1">
                <a:off x="7631896" y="4966779"/>
                <a:ext cx="252000" cy="234000"/>
              </a:xfrm>
              <a:prstGeom prst="triangle">
                <a:avLst/>
              </a:prstGeom>
              <a:pattFill prst="ltUpDiag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cxnSp>
          <p:nvCxnSpPr>
            <p:cNvPr id="235" name="234 Conector recto"/>
            <p:cNvCxnSpPr>
              <a:stCxn id="256" idx="2"/>
              <a:endCxn id="257" idx="4"/>
            </p:cNvCxnSpPr>
            <p:nvPr/>
          </p:nvCxnSpPr>
          <p:spPr>
            <a:xfrm flipV="1">
              <a:off x="7381244" y="4966779"/>
              <a:ext cx="502652" cy="6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259 Conector recto"/>
            <p:cNvCxnSpPr/>
            <p:nvPr/>
          </p:nvCxnSpPr>
          <p:spPr>
            <a:xfrm flipV="1">
              <a:off x="7145361" y="5425399"/>
              <a:ext cx="502652" cy="6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263 Conector recto"/>
            <p:cNvCxnSpPr/>
            <p:nvPr/>
          </p:nvCxnSpPr>
          <p:spPr>
            <a:xfrm flipV="1">
              <a:off x="7652948" y="4962059"/>
              <a:ext cx="241065" cy="45856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7" name="266 Paralelogramo"/>
          <p:cNvSpPr/>
          <p:nvPr/>
        </p:nvSpPr>
        <p:spPr>
          <a:xfrm flipH="1">
            <a:off x="6733680" y="3603449"/>
            <a:ext cx="45719" cy="925903"/>
          </a:xfrm>
          <a:prstGeom prst="parallelogram">
            <a:avLst/>
          </a:prstGeom>
          <a:noFill/>
          <a:ln w="952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08" name="107 Conector recto de flecha"/>
          <p:cNvCxnSpPr/>
          <p:nvPr/>
        </p:nvCxnSpPr>
        <p:spPr>
          <a:xfrm>
            <a:off x="6817782" y="4002434"/>
            <a:ext cx="523168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262 Rectángulo"/>
          <p:cNvSpPr/>
          <p:nvPr/>
        </p:nvSpPr>
        <p:spPr>
          <a:xfrm>
            <a:off x="6236207" y="4236577"/>
            <a:ext cx="785900" cy="343633"/>
          </a:xfrm>
          <a:prstGeom prst="rect">
            <a:avLst/>
          </a:prstGeom>
          <a:pattFill prst="lt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5701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86" grpId="0" animBg="1"/>
      <p:bldP spid="20" grpId="0" animBg="1"/>
      <p:bldP spid="125" grpId="0" animBg="1"/>
      <p:bldP spid="142" grpId="0"/>
      <p:bldP spid="147" grpId="0"/>
      <p:bldP spid="149" grpId="0"/>
      <p:bldP spid="150" grpId="0"/>
      <p:bldP spid="47" grpId="0" animBg="1"/>
      <p:bldP spid="50" grpId="0"/>
      <p:bldP spid="109" grpId="0"/>
      <p:bldP spid="21" grpId="0" animBg="1"/>
      <p:bldP spid="187" grpId="0" animBg="1"/>
      <p:bldP spid="188" grpId="0"/>
      <p:bldP spid="190" grpId="0"/>
      <p:bldP spid="192" grpId="0"/>
      <p:bldP spid="194" grpId="0" animBg="1"/>
      <p:bldP spid="267" grpId="0" animBg="1"/>
      <p:bldP spid="2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u="sng" dirty="0">
                <a:effectLst/>
              </a:rPr>
              <a:t>HIPOTESIS ADOPTADAS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49552"/>
          </a:xfrm>
        </p:spPr>
        <p:txBody>
          <a:bodyPr>
            <a:normAutofit fontScale="47500" lnSpcReduction="20000"/>
          </a:bodyPr>
          <a:lstStyle/>
          <a:p>
            <a:pPr marL="402336" lvl="1" indent="0">
              <a:buNone/>
            </a:pPr>
            <a:endParaRPr lang="es-AR" dirty="0" smtClean="0"/>
          </a:p>
          <a:p>
            <a:r>
              <a:rPr lang="es-AR" dirty="0" smtClean="0"/>
              <a:t>MATERIAL HOMOGENEO</a:t>
            </a:r>
          </a:p>
          <a:p>
            <a:endParaRPr lang="es-AR" dirty="0" smtClean="0"/>
          </a:p>
          <a:p>
            <a:r>
              <a:rPr lang="es-AR" dirty="0" smtClean="0"/>
              <a:t>PRINCIPIO DE SAINT – VENANT: </a:t>
            </a:r>
          </a:p>
          <a:p>
            <a:pPr marL="82296" indent="0">
              <a:buNone/>
            </a:pPr>
            <a:r>
              <a:rPr lang="es-AR" dirty="0"/>
              <a:t> </a:t>
            </a:r>
            <a:r>
              <a:rPr lang="es-AR" dirty="0" smtClean="0"/>
              <a:t>   Analizamos las secciones alejadas de los puntos de aplicación de las cargas</a:t>
            </a:r>
          </a:p>
          <a:p>
            <a:pPr marL="82296" indent="0">
              <a:buNone/>
            </a:pPr>
            <a:endParaRPr lang="es-AR" dirty="0" smtClean="0"/>
          </a:p>
          <a:p>
            <a:r>
              <a:rPr lang="es-AR" b="1" dirty="0" smtClean="0"/>
              <a:t>HIPOTESIS DE BERNOULLI NAVIER</a:t>
            </a:r>
            <a:r>
              <a:rPr lang="es-AR" dirty="0" smtClean="0"/>
              <a:t>: </a:t>
            </a:r>
            <a:endParaRPr lang="es-AR" dirty="0"/>
          </a:p>
          <a:p>
            <a:pPr marL="82296" indent="0">
              <a:buNone/>
            </a:pPr>
            <a:r>
              <a:rPr lang="es-AR" dirty="0"/>
              <a:t>    </a:t>
            </a:r>
            <a:r>
              <a:rPr lang="es-ES" dirty="0"/>
              <a:t>Las secciones planas y perpendiculares al eje de la viga antes de la deformación, </a:t>
            </a:r>
            <a:r>
              <a:rPr lang="es-ES" dirty="0" smtClean="0"/>
              <a:t>siguen</a:t>
            </a:r>
          </a:p>
          <a:p>
            <a:pPr marL="82296" indent="0">
              <a:buNone/>
            </a:pPr>
            <a:r>
              <a:rPr lang="es-ES" dirty="0" smtClean="0"/>
              <a:t>     siendo </a:t>
            </a:r>
            <a:r>
              <a:rPr lang="es-ES" dirty="0"/>
              <a:t>planas y perpendiculares al eje de la viga después de la deformación</a:t>
            </a:r>
            <a:r>
              <a:rPr lang="es-AR" dirty="0"/>
              <a:t>.</a:t>
            </a:r>
          </a:p>
          <a:p>
            <a:pPr marL="82296" indent="0">
              <a:buNone/>
            </a:pPr>
            <a:endParaRPr lang="es-AR" dirty="0" smtClean="0"/>
          </a:p>
          <a:p>
            <a:r>
              <a:rPr lang="es-AR" dirty="0" smtClean="0"/>
              <a:t>LINEALIDAD MECANICA</a:t>
            </a:r>
          </a:p>
          <a:p>
            <a:pPr marL="356616" lvl="1" indent="0">
              <a:buNone/>
            </a:pPr>
            <a:r>
              <a:rPr lang="es-AR" dirty="0" smtClean="0"/>
              <a:t>	Relación Lineal entre Carga aplicada y Desplazamientos.</a:t>
            </a:r>
          </a:p>
          <a:p>
            <a:pPr marL="356616" lvl="1" indent="0">
              <a:buNone/>
            </a:pPr>
            <a:endParaRPr lang="es-AR" dirty="0" smtClean="0"/>
          </a:p>
          <a:p>
            <a:r>
              <a:rPr lang="es-AR" dirty="0" smtClean="0"/>
              <a:t>LINEALIDAD ESTATICA</a:t>
            </a:r>
          </a:p>
          <a:p>
            <a:pPr marL="356616" lvl="1" indent="0">
              <a:buNone/>
            </a:pPr>
            <a:r>
              <a:rPr lang="es-AR" dirty="0" smtClean="0"/>
              <a:t>	Las cargas están aplicadas en su posición original</a:t>
            </a:r>
          </a:p>
          <a:p>
            <a:pPr marL="356616" lvl="1" indent="0">
              <a:buNone/>
            </a:pPr>
            <a:endParaRPr lang="es-AR" dirty="0" smtClean="0"/>
          </a:p>
          <a:p>
            <a:r>
              <a:rPr lang="es-AR" dirty="0" smtClean="0"/>
              <a:t>LINEALIDAD GEOMETRICA</a:t>
            </a:r>
          </a:p>
          <a:p>
            <a:pPr marL="82296" indent="0">
              <a:buNone/>
            </a:pPr>
            <a:r>
              <a:rPr lang="es-AR" dirty="0" smtClean="0"/>
              <a:t>	Pequeños desplazamientos.</a:t>
            </a:r>
          </a:p>
          <a:p>
            <a:pPr marL="82296" indent="0">
              <a:buNone/>
            </a:pPr>
            <a:r>
              <a:rPr lang="es-AR" dirty="0"/>
              <a:t>	</a:t>
            </a:r>
            <a:r>
              <a:rPr lang="es-AR" dirty="0" err="1" smtClean="0"/>
              <a:t>tg</a:t>
            </a:r>
            <a:r>
              <a:rPr lang="es-AR" dirty="0" err="1" smtClean="0">
                <a:latin typeface="Symbol" pitchFamily="18" charset="2"/>
              </a:rPr>
              <a:t>a</a:t>
            </a:r>
            <a:r>
              <a:rPr lang="es-AR" dirty="0" smtClean="0">
                <a:latin typeface="Symbol" pitchFamily="18" charset="2"/>
              </a:rPr>
              <a:t> </a:t>
            </a:r>
            <a:r>
              <a:rPr lang="es-AR" dirty="0" smtClean="0">
                <a:latin typeface="Symbol" pitchFamily="18" charset="2"/>
                <a:sym typeface="Symbol"/>
              </a:rPr>
              <a:t></a:t>
            </a:r>
            <a:r>
              <a:rPr lang="es-AR" dirty="0" smtClean="0">
                <a:latin typeface="Symbol" pitchFamily="18" charset="2"/>
              </a:rPr>
              <a:t> </a:t>
            </a:r>
            <a:r>
              <a:rPr lang="es-AR" dirty="0" err="1" smtClean="0"/>
              <a:t>sen</a:t>
            </a:r>
            <a:r>
              <a:rPr lang="es-AR" dirty="0" err="1" smtClean="0">
                <a:latin typeface="Symbol" pitchFamily="18" charset="2"/>
              </a:rPr>
              <a:t>a</a:t>
            </a:r>
            <a:r>
              <a:rPr lang="es-AR" dirty="0" smtClean="0">
                <a:latin typeface="Symbol" pitchFamily="18" charset="2"/>
                <a:sym typeface="Symbol"/>
              </a:rPr>
              <a:t></a:t>
            </a:r>
            <a:r>
              <a:rPr lang="es-AR" dirty="0" smtClean="0"/>
              <a:t> </a:t>
            </a:r>
            <a:r>
              <a:rPr lang="es-AR" dirty="0" smtClean="0">
                <a:latin typeface="Symbol" pitchFamily="18" charset="2"/>
              </a:rPr>
              <a:t>a</a:t>
            </a:r>
            <a:endParaRPr lang="es-AR" dirty="0">
              <a:latin typeface="Symbol" pitchFamily="18" charset="2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732240" y="6453336"/>
            <a:ext cx="2895600" cy="328464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4611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rmAutofit fontScale="70000" lnSpcReduction="20000"/>
          </a:bodyPr>
          <a:lstStyle/>
          <a:p>
            <a:pPr marL="402336" lvl="1" indent="0">
              <a:buNone/>
            </a:pPr>
            <a:endParaRPr lang="es-AR" dirty="0" smtClean="0"/>
          </a:p>
          <a:p>
            <a:pPr>
              <a:buFont typeface="Wingdings 2" pitchFamily="18" charset="2"/>
              <a:buChar char=""/>
            </a:pPr>
            <a:r>
              <a:rPr lang="es-AR" dirty="0" smtClean="0"/>
              <a:t>SOLICITACION AXIL</a:t>
            </a:r>
          </a:p>
          <a:p>
            <a:pPr marL="82296" indent="0">
              <a:buNone/>
            </a:pPr>
            <a:r>
              <a:rPr lang="es-AR" dirty="0" smtClean="0"/>
              <a:t>                                                   NORMAL</a:t>
            </a:r>
          </a:p>
          <a:p>
            <a:pPr marL="82296" indent="0">
              <a:buNone/>
            </a:pPr>
            <a:r>
              <a:rPr lang="es-AR" dirty="0"/>
              <a:t> </a:t>
            </a:r>
            <a:r>
              <a:rPr lang="es-AR" dirty="0" smtClean="0"/>
              <a:t>                      PURA                   OBLICUA</a:t>
            </a:r>
            <a:endParaRPr lang="es-AR" dirty="0"/>
          </a:p>
          <a:p>
            <a:pPr>
              <a:buFont typeface="Wingdings 2" pitchFamily="18" charset="2"/>
              <a:buChar char="P"/>
            </a:pPr>
            <a:r>
              <a:rPr lang="es-AR" sz="3100" dirty="0"/>
              <a:t>FLEXION   </a:t>
            </a:r>
            <a:r>
              <a:rPr lang="es-AR" dirty="0"/>
              <a:t>  </a:t>
            </a:r>
            <a:endParaRPr lang="es-AR" dirty="0" smtClean="0"/>
          </a:p>
          <a:p>
            <a:pPr marL="82296" indent="0">
              <a:buNone/>
            </a:pPr>
            <a:r>
              <a:rPr lang="es-AR" dirty="0" smtClean="0"/>
              <a:t>                                                   NORMAL</a:t>
            </a:r>
            <a:endParaRPr lang="es-AR" dirty="0"/>
          </a:p>
          <a:p>
            <a:pPr marL="82296" indent="0">
              <a:buNone/>
            </a:pPr>
            <a:r>
              <a:rPr lang="es-AR" dirty="0" smtClean="0"/>
              <a:t>                       COMPUESTA        OBLICUA</a:t>
            </a:r>
          </a:p>
          <a:p>
            <a:pPr marL="82296" indent="0">
              <a:buNone/>
            </a:pPr>
            <a:endParaRPr lang="es-AR" dirty="0" smtClean="0"/>
          </a:p>
          <a:p>
            <a:pPr marL="82296" indent="0">
              <a:buNone/>
            </a:pPr>
            <a:endParaRPr lang="es-AR" dirty="0" smtClean="0"/>
          </a:p>
          <a:p>
            <a:r>
              <a:rPr lang="es-AR" dirty="0" smtClean="0"/>
              <a:t>FLEXION TRASVERSAL O FLEXION Y CORTE</a:t>
            </a:r>
          </a:p>
          <a:p>
            <a:endParaRPr lang="es-AR" dirty="0" smtClean="0"/>
          </a:p>
          <a:p>
            <a:r>
              <a:rPr lang="es-AR" dirty="0" smtClean="0"/>
              <a:t>TORSION</a:t>
            </a:r>
          </a:p>
          <a:p>
            <a:pPr marL="82296" indent="0">
              <a:buNone/>
            </a:pPr>
            <a:endParaRPr lang="es-AR" dirty="0" smtClean="0"/>
          </a:p>
          <a:p>
            <a:r>
              <a:rPr lang="es-AR" dirty="0" smtClean="0"/>
              <a:t>PANDEO</a:t>
            </a:r>
          </a:p>
          <a:p>
            <a:pPr marL="82296" indent="0">
              <a:buNone/>
            </a:pPr>
            <a:endParaRPr lang="es-AR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u="sng" dirty="0" smtClean="0">
                <a:effectLst/>
              </a:rPr>
              <a:t>RESISTENCIA</a:t>
            </a:r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724760" y="6513480"/>
            <a:ext cx="2895600" cy="301800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11" name="10 Abrir corchete"/>
          <p:cNvSpPr/>
          <p:nvPr/>
        </p:nvSpPr>
        <p:spPr>
          <a:xfrm>
            <a:off x="5393980" y="1772816"/>
            <a:ext cx="216024" cy="936104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Abrir corchete"/>
          <p:cNvSpPr/>
          <p:nvPr/>
        </p:nvSpPr>
        <p:spPr>
          <a:xfrm>
            <a:off x="5393980" y="2790220"/>
            <a:ext cx="216024" cy="936104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17 Abrir corchete"/>
          <p:cNvSpPr/>
          <p:nvPr/>
        </p:nvSpPr>
        <p:spPr>
          <a:xfrm>
            <a:off x="3203848" y="2095922"/>
            <a:ext cx="216024" cy="180020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CuadroTexto"/>
          <p:cNvSpPr txBox="1"/>
          <p:nvPr/>
        </p:nvSpPr>
        <p:spPr>
          <a:xfrm>
            <a:off x="5076056" y="140348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N</a:t>
            </a:r>
            <a:r>
              <a:rPr lang="es-AR" dirty="0" smtClean="0">
                <a:sym typeface="Symbol"/>
              </a:rPr>
              <a:t>0; M=0 Q=0 </a:t>
            </a:r>
            <a:endParaRPr lang="es-AR" dirty="0"/>
          </a:p>
        </p:txBody>
      </p:sp>
      <p:sp>
        <p:nvSpPr>
          <p:cNvPr id="9" name="8 CuadroTexto"/>
          <p:cNvSpPr txBox="1"/>
          <p:nvPr/>
        </p:nvSpPr>
        <p:spPr>
          <a:xfrm>
            <a:off x="3311860" y="24208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N=</a:t>
            </a:r>
            <a:r>
              <a:rPr lang="es-AR" dirty="0" smtClean="0">
                <a:sym typeface="Symbol"/>
              </a:rPr>
              <a:t>0; M</a:t>
            </a:r>
            <a:r>
              <a:rPr lang="es-AR" dirty="0">
                <a:sym typeface="Symbol"/>
              </a:rPr>
              <a:t>  </a:t>
            </a:r>
            <a:r>
              <a:rPr lang="es-AR" dirty="0" smtClean="0">
                <a:sym typeface="Symbol"/>
              </a:rPr>
              <a:t>0; Q=0 </a:t>
            </a:r>
            <a:endParaRPr lang="es-AR" dirty="0"/>
          </a:p>
        </p:txBody>
      </p:sp>
      <p:sp>
        <p:nvSpPr>
          <p:cNvPr id="10" name="9 CuadroTexto"/>
          <p:cNvSpPr txBox="1"/>
          <p:nvPr/>
        </p:nvSpPr>
        <p:spPr>
          <a:xfrm>
            <a:off x="3403496" y="3491716"/>
            <a:ext cx="199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N</a:t>
            </a:r>
            <a:r>
              <a:rPr lang="es-AR" dirty="0">
                <a:sym typeface="Symbol"/>
              </a:rPr>
              <a:t>  </a:t>
            </a:r>
            <a:r>
              <a:rPr lang="es-AR" dirty="0" smtClean="0">
                <a:sym typeface="Symbol"/>
              </a:rPr>
              <a:t>0; M</a:t>
            </a:r>
            <a:r>
              <a:rPr lang="es-AR" dirty="0">
                <a:sym typeface="Symbol"/>
              </a:rPr>
              <a:t>  </a:t>
            </a:r>
            <a:r>
              <a:rPr lang="es-AR" dirty="0" smtClean="0">
                <a:sym typeface="Symbol"/>
              </a:rPr>
              <a:t>0; Q=0 </a:t>
            </a:r>
            <a:endParaRPr lang="es-AR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749340" y="2775302"/>
            <a:ext cx="281628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700" dirty="0" smtClean="0">
                <a:sym typeface="Symbol"/>
              </a:rPr>
              <a:t>Mx0; </a:t>
            </a:r>
            <a:r>
              <a:rPr lang="es-AR" sz="1700" dirty="0" err="1" smtClean="0">
                <a:sym typeface="Symbol"/>
              </a:rPr>
              <a:t>My</a:t>
            </a:r>
            <a:r>
              <a:rPr lang="es-AR" sz="1700" dirty="0" smtClean="0">
                <a:sym typeface="Symbol"/>
              </a:rPr>
              <a:t>=0 /My0</a:t>
            </a:r>
            <a:r>
              <a:rPr lang="es-AR" sz="1700" dirty="0">
                <a:sym typeface="Symbol"/>
              </a:rPr>
              <a:t>; </a:t>
            </a:r>
            <a:r>
              <a:rPr lang="es-AR" sz="1700" dirty="0" smtClean="0">
                <a:sym typeface="Symbol"/>
              </a:rPr>
              <a:t>Mx=0 </a:t>
            </a:r>
            <a:endParaRPr lang="es-AR" sz="17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804248" y="3152527"/>
            <a:ext cx="233975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700" dirty="0" smtClean="0">
                <a:sym typeface="Symbol"/>
              </a:rPr>
              <a:t>Mx0; </a:t>
            </a:r>
            <a:r>
              <a:rPr lang="es-AR" sz="1700" dirty="0" err="1" smtClean="0">
                <a:sym typeface="Symbol"/>
              </a:rPr>
              <a:t>My</a:t>
            </a:r>
            <a:r>
              <a:rPr lang="es-AR" sz="1700" dirty="0">
                <a:sym typeface="Symbol"/>
              </a:rPr>
              <a:t>  </a:t>
            </a:r>
            <a:r>
              <a:rPr lang="es-AR" sz="1700" dirty="0" smtClean="0">
                <a:sym typeface="Symbol"/>
              </a:rPr>
              <a:t>0</a:t>
            </a:r>
            <a:endParaRPr lang="es-AR" sz="17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596336" y="41397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ym typeface="Symbol"/>
              </a:rPr>
              <a:t>Q </a:t>
            </a:r>
            <a:r>
              <a:rPr lang="es-AR" dirty="0">
                <a:sym typeface="Symbol"/>
              </a:rPr>
              <a:t> </a:t>
            </a:r>
            <a:r>
              <a:rPr lang="es-AR" dirty="0" smtClean="0">
                <a:sym typeface="Symbol"/>
              </a:rPr>
              <a:t>0 </a:t>
            </a:r>
            <a:endParaRPr lang="es-AR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315464" y="48691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>
                <a:sym typeface="Symbol"/>
              </a:rPr>
              <a:t>Mz</a:t>
            </a:r>
            <a:r>
              <a:rPr lang="es-AR" dirty="0" smtClean="0">
                <a:sym typeface="Symbol"/>
              </a:rPr>
              <a:t> </a:t>
            </a:r>
            <a:r>
              <a:rPr lang="es-AR" dirty="0">
                <a:sym typeface="Symbol"/>
              </a:rPr>
              <a:t> </a:t>
            </a:r>
            <a:r>
              <a:rPr lang="es-AR" dirty="0" smtClean="0">
                <a:sym typeface="Symbol"/>
              </a:rPr>
              <a:t>0 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3151468" y="2102038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rgbClr val="0070C0"/>
                </a:solidFill>
                <a:sym typeface="Wingdings 2"/>
              </a:rPr>
              <a:t></a:t>
            </a:r>
            <a:endParaRPr lang="es-AR" dirty="0">
              <a:solidFill>
                <a:srgbClr val="0070C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151468" y="3129245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rgbClr val="0070C0"/>
                </a:solidFill>
                <a:sym typeface="Wingdings 2"/>
              </a:rPr>
              <a:t></a:t>
            </a:r>
            <a:endParaRPr lang="es-AR" dirty="0">
              <a:solidFill>
                <a:srgbClr val="0070C0"/>
              </a:solidFill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3403496" y="5535379"/>
            <a:ext cx="1058612" cy="477054"/>
            <a:chOff x="3403496" y="5535379"/>
            <a:chExt cx="1058612" cy="477054"/>
          </a:xfrm>
        </p:grpSpPr>
        <p:sp>
          <p:nvSpPr>
            <p:cNvPr id="21" name="20 CuadroTexto"/>
            <p:cNvSpPr txBox="1"/>
            <p:nvPr/>
          </p:nvSpPr>
          <p:spPr>
            <a:xfrm>
              <a:off x="3403496" y="5589240"/>
              <a:ext cx="1058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>
                  <a:latin typeface="Symath"/>
                  <a:cs typeface="Symath"/>
                  <a:sym typeface="Symbol"/>
                </a:rPr>
                <a:t>l </a:t>
              </a:r>
              <a:r>
                <a:rPr lang="es-AR" dirty="0" smtClean="0">
                  <a:sym typeface="Symbol"/>
                </a:rPr>
                <a:t>HLE</a:t>
              </a:r>
              <a:endParaRPr lang="es-AR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466180" y="5535379"/>
              <a:ext cx="55825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500" dirty="0" smtClean="0"/>
                <a:t>/</a:t>
              </a:r>
              <a:endParaRPr lang="es-AR" sz="25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113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rmAutofit fontScale="70000" lnSpcReduction="20000"/>
          </a:bodyPr>
          <a:lstStyle/>
          <a:p>
            <a:pPr marL="402336" lvl="1" indent="0">
              <a:buNone/>
            </a:pPr>
            <a:endParaRPr lang="es-AR" dirty="0" smtClean="0"/>
          </a:p>
          <a:p>
            <a:pPr marL="82296" indent="0">
              <a:buNone/>
            </a:pPr>
            <a:r>
              <a:rPr lang="es-AR" b="1" dirty="0" smtClean="0"/>
              <a:t>PROBLEMAS:</a:t>
            </a:r>
          </a:p>
          <a:p>
            <a:pPr marL="82296" indent="0">
              <a:buNone/>
            </a:pPr>
            <a:endParaRPr lang="es-AR" dirty="0" smtClean="0"/>
          </a:p>
          <a:p>
            <a:r>
              <a:rPr lang="es-AR" b="1" dirty="0" smtClean="0"/>
              <a:t>Dimensionamiento:</a:t>
            </a:r>
          </a:p>
          <a:p>
            <a:pPr marL="288000" indent="0">
              <a:buNone/>
            </a:pPr>
            <a:r>
              <a:rPr lang="es-AR" sz="2800" dirty="0" smtClean="0"/>
              <a:t>Datos: Cargas – Dimensiones de la estructura.</a:t>
            </a:r>
          </a:p>
          <a:p>
            <a:pPr marL="288000" indent="0">
              <a:buNone/>
            </a:pPr>
            <a:r>
              <a:rPr lang="es-AR" sz="2800" dirty="0" smtClean="0"/>
              <a:t>Hallar la sección que permita cumplir con la función de la pieza:</a:t>
            </a:r>
          </a:p>
          <a:p>
            <a:pPr marL="809208" lvl="2" indent="0">
              <a:buNone/>
            </a:pPr>
            <a:r>
              <a:rPr lang="es-AR" sz="2600" dirty="0" smtClean="0"/>
              <a:t>No se rompa</a:t>
            </a:r>
          </a:p>
          <a:p>
            <a:pPr marL="809208" lvl="2" indent="0">
              <a:buNone/>
            </a:pPr>
            <a:r>
              <a:rPr lang="es-AR" sz="2600" dirty="0" smtClean="0"/>
              <a:t>No se deforme más de lo admisible</a:t>
            </a:r>
          </a:p>
          <a:p>
            <a:pPr marL="288000" indent="0">
              <a:buNone/>
            </a:pPr>
            <a:endParaRPr lang="es-AR" dirty="0" smtClean="0"/>
          </a:p>
          <a:p>
            <a:r>
              <a:rPr lang="es-AR" b="1" dirty="0" smtClean="0"/>
              <a:t>Verificación.</a:t>
            </a:r>
          </a:p>
          <a:p>
            <a:pPr marL="82296" indent="0">
              <a:buNone/>
            </a:pPr>
            <a:r>
              <a:rPr lang="es-AR" dirty="0" smtClean="0"/>
              <a:t>   </a:t>
            </a:r>
            <a:r>
              <a:rPr lang="es-AR" sz="2800" dirty="0" smtClean="0"/>
              <a:t>Datos: Cargas. Dimensiones y Sección.</a:t>
            </a:r>
          </a:p>
          <a:p>
            <a:pPr marL="356616" lvl="1" indent="0">
              <a:buNone/>
            </a:pPr>
            <a:r>
              <a:rPr lang="es-AR" dirty="0" smtClean="0"/>
              <a:t>Verificar si la Pieza:</a:t>
            </a:r>
          </a:p>
          <a:p>
            <a:pPr marL="603504" lvl="2" indent="0">
              <a:buNone/>
            </a:pPr>
            <a:r>
              <a:rPr lang="es-AR" dirty="0" smtClean="0"/>
              <a:t>No se rompe</a:t>
            </a:r>
          </a:p>
          <a:p>
            <a:pPr marL="603504" lvl="2" indent="0">
              <a:buNone/>
            </a:pPr>
            <a:r>
              <a:rPr lang="es-AR" dirty="0" smtClean="0"/>
              <a:t>No se deforma mas allá de lo admisible.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u="sng" dirty="0" smtClean="0">
                <a:effectLst/>
              </a:rPr>
              <a:t>RESISTENCIA</a:t>
            </a:r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724760" y="6513480"/>
            <a:ext cx="2895600" cy="301800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7875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89622" y="804329"/>
            <a:ext cx="7498080" cy="518457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s-AR" sz="1200" b="1" dirty="0" smtClean="0"/>
          </a:p>
          <a:p>
            <a:pPr marL="82296" indent="0">
              <a:buNone/>
            </a:pPr>
            <a:r>
              <a:rPr lang="es-AR" sz="2000" b="1" dirty="0" smtClean="0"/>
              <a:t>Relación entre Tensiones y Esfuerzos Internos</a:t>
            </a:r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CuadroTexto"/>
              <p:cNvSpPr txBox="1"/>
              <p:nvPr/>
            </p:nvSpPr>
            <p:spPr>
              <a:xfrm>
                <a:off x="5364088" y="1440851"/>
                <a:ext cx="3684514" cy="984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1600" b="0" i="1" smtClean="0">
                          <a:latin typeface="Cambria Math"/>
                        </a:rPr>
                        <m:t>𝑁</m:t>
                      </m:r>
                      <m:r>
                        <a:rPr lang="es-AR" sz="1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AR" sz="16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AR" sz="160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s-AR" sz="1600" b="0" i="1" smtClean="0">
                              <a:latin typeface="Cambria Math"/>
                              <a:ea typeface="Cambria Math"/>
                            </a:rPr>
                            <m:t>𝑑𝐴</m:t>
                          </m:r>
                          <m:r>
                            <a:rPr lang="es-AR" sz="1600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nary>
                      <m:r>
                        <a:rPr lang="es-AR" sz="1600" b="0" i="0" smtClean="0">
                          <a:latin typeface="Cambria Math"/>
                          <a:ea typeface="Cambria Math"/>
                        </a:rPr>
                        <m:t>        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AR" sz="16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AR" sz="1600" i="1">
                              <a:latin typeface="Cambria Math"/>
                            </a:rPr>
                            <m:t>𝑦𝑑𝐴</m:t>
                          </m:r>
                        </m:e>
                      </m:nary>
                      <m:r>
                        <a:rPr lang="es-AR" sz="16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s-AR" sz="1600" dirty="0" smtClean="0"/>
              </a:p>
              <a:p>
                <a:r>
                  <a:rPr lang="es-AR" sz="1600" b="1" dirty="0" smtClean="0"/>
                  <a:t>El eje neutro pasa por el baricentro. </a:t>
                </a:r>
                <a:endParaRPr lang="es-AR" sz="1600" b="1" dirty="0"/>
              </a:p>
            </p:txBody>
          </p:sp>
        </mc:Choice>
        <mc:Fallback xmlns="">
          <p:sp>
            <p:nvSpPr>
              <p:cNvPr id="29" name="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440851"/>
                <a:ext cx="3684514" cy="984437"/>
              </a:xfrm>
              <a:prstGeom prst="rect">
                <a:avLst/>
              </a:prstGeom>
              <a:blipFill rotWithShape="1">
                <a:blip r:embed="rId2"/>
                <a:stretch>
                  <a:fillRect l="-993" b="-679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44624"/>
            <a:ext cx="7498080" cy="1143000"/>
          </a:xfrm>
        </p:spPr>
        <p:txBody>
          <a:bodyPr>
            <a:normAutofit/>
          </a:bodyPr>
          <a:lstStyle/>
          <a:p>
            <a:r>
              <a:rPr lang="es-AR" sz="3600" dirty="0" smtClean="0">
                <a:effectLst/>
              </a:rPr>
              <a:t>FLEXION PURA NORMAL</a:t>
            </a:r>
            <a:endParaRPr lang="es-AR" sz="3600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724760" y="6513480"/>
            <a:ext cx="2895600" cy="301800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grpSp>
        <p:nvGrpSpPr>
          <p:cNvPr id="40" name="39 Grupo"/>
          <p:cNvGrpSpPr/>
          <p:nvPr/>
        </p:nvGrpSpPr>
        <p:grpSpPr>
          <a:xfrm>
            <a:off x="1994043" y="1369894"/>
            <a:ext cx="3153542" cy="2107978"/>
            <a:chOff x="1994043" y="1369894"/>
            <a:chExt cx="3153542" cy="2107978"/>
          </a:xfrm>
        </p:grpSpPr>
        <p:cxnSp>
          <p:nvCxnSpPr>
            <p:cNvPr id="31" name="30 Conector recto de flecha"/>
            <p:cNvCxnSpPr/>
            <p:nvPr/>
          </p:nvCxnSpPr>
          <p:spPr>
            <a:xfrm>
              <a:off x="3653162" y="1973068"/>
              <a:ext cx="6480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32 Grupo"/>
            <p:cNvGrpSpPr/>
            <p:nvPr/>
          </p:nvGrpSpPr>
          <p:grpSpPr>
            <a:xfrm>
              <a:off x="1994043" y="1369894"/>
              <a:ext cx="3153542" cy="2107978"/>
              <a:chOff x="2267744" y="2113110"/>
              <a:chExt cx="3153542" cy="2107978"/>
            </a:xfrm>
          </p:grpSpPr>
          <p:cxnSp>
            <p:nvCxnSpPr>
              <p:cNvPr id="23" name="22 Conector recto de flecha"/>
              <p:cNvCxnSpPr/>
              <p:nvPr/>
            </p:nvCxnSpPr>
            <p:spPr>
              <a:xfrm flipH="1" flipV="1">
                <a:off x="3788626" y="2184067"/>
                <a:ext cx="4726" cy="13158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31 Grupo"/>
              <p:cNvGrpSpPr/>
              <p:nvPr/>
            </p:nvGrpSpPr>
            <p:grpSpPr>
              <a:xfrm>
                <a:off x="2267744" y="2113110"/>
                <a:ext cx="3153542" cy="2107978"/>
                <a:chOff x="2267744" y="2113110"/>
                <a:chExt cx="3153542" cy="2107978"/>
              </a:xfrm>
            </p:grpSpPr>
            <p:cxnSp>
              <p:nvCxnSpPr>
                <p:cNvPr id="45" name="44 Conector recto de flecha"/>
                <p:cNvCxnSpPr/>
                <p:nvPr/>
              </p:nvCxnSpPr>
              <p:spPr>
                <a:xfrm>
                  <a:off x="3779912" y="3410491"/>
                  <a:ext cx="1594556" cy="1850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48 Conector recto de flecha"/>
                <p:cNvCxnSpPr/>
                <p:nvPr/>
              </p:nvCxnSpPr>
              <p:spPr>
                <a:xfrm flipV="1">
                  <a:off x="3796235" y="2307388"/>
                  <a:ext cx="1170598" cy="108922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0" name="59 CuadroTexto"/>
                    <p:cNvSpPr txBox="1"/>
                    <p:nvPr/>
                  </p:nvSpPr>
                  <p:spPr>
                    <a:xfrm>
                      <a:off x="3538839" y="3020008"/>
                      <a:ext cx="282624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AR" sz="1400" b="0" i="1" smtClean="0">
                                <a:latin typeface="Cambria Math"/>
                                <a:cs typeface="Syastro" pitchFamily="2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s-AR" sz="1400" dirty="0">
                        <a:latin typeface="Syastro" pitchFamily="2" charset="0"/>
                        <a:cs typeface="Syastro" pitchFamily="2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0" name="59 CuadroTexto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38839" y="3020008"/>
                      <a:ext cx="282624" cy="307777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A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60 CuadroTexto"/>
                    <p:cNvSpPr txBox="1"/>
                    <p:nvPr/>
                  </p:nvSpPr>
                  <p:spPr>
                    <a:xfrm>
                      <a:off x="5138662" y="3403189"/>
                      <a:ext cx="282624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AR" sz="1400" b="0" i="1" smtClean="0">
                                <a:latin typeface="Cambria Math"/>
                                <a:cs typeface="Syastro" pitchFamily="2" charset="0"/>
                              </a:rPr>
                              <m:t>𝑧</m:t>
                            </m:r>
                          </m:oMath>
                        </m:oMathPara>
                      </a14:m>
                      <a:endParaRPr lang="es-AR" sz="1400" dirty="0">
                        <a:latin typeface="Syastro" pitchFamily="2" charset="0"/>
                        <a:cs typeface="Syastro" pitchFamily="2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1" name="60 CuadroTexto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8662" y="3403189"/>
                      <a:ext cx="282624" cy="307777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A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61 CuadroTexto"/>
                    <p:cNvSpPr txBox="1"/>
                    <p:nvPr/>
                  </p:nvSpPr>
                  <p:spPr>
                    <a:xfrm>
                      <a:off x="5024932" y="2113111"/>
                      <a:ext cx="282624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AR" sz="1400" b="0" i="1" smtClean="0">
                                <a:latin typeface="Cambria Math"/>
                                <a:cs typeface="Syastro" pitchFamily="2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s-AR" sz="1400" dirty="0">
                        <a:latin typeface="Syastro" pitchFamily="2" charset="0"/>
                        <a:cs typeface="Syastro" pitchFamily="2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2" name="61 CuadroTexto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24932" y="2113111"/>
                      <a:ext cx="282624" cy="307777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A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65 CuadroTexto"/>
                    <p:cNvSpPr txBox="1"/>
                    <p:nvPr/>
                  </p:nvSpPr>
                  <p:spPr>
                    <a:xfrm>
                      <a:off x="4068651" y="2426196"/>
                      <a:ext cx="612068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AR" sz="1400" b="0" i="1" smtClean="0">
                                <a:latin typeface="Cambria Math"/>
                                <a:cs typeface="Syastro" pitchFamily="2" charset="0"/>
                                <a:sym typeface="Symbol"/>
                              </a:rPr>
                              <m:t></m:t>
                            </m:r>
                          </m:oMath>
                        </m:oMathPara>
                      </a14:m>
                      <a:endParaRPr lang="es-AR" sz="1400" dirty="0">
                        <a:cs typeface="Syastro" pitchFamily="2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6" name="65 CuadroTexto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68651" y="2426196"/>
                      <a:ext cx="612068" cy="307777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A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" name="5 Cubo"/>
                <p:cNvSpPr/>
                <p:nvPr/>
              </p:nvSpPr>
              <p:spPr>
                <a:xfrm>
                  <a:off x="2267744" y="2420888"/>
                  <a:ext cx="1748526" cy="1800200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9" name="8 Elipse"/>
                <p:cNvSpPr/>
                <p:nvPr/>
              </p:nvSpPr>
              <p:spPr>
                <a:xfrm>
                  <a:off x="3859876" y="2642884"/>
                  <a:ext cx="102899" cy="15388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34 CuadroTexto"/>
                    <p:cNvSpPr txBox="1"/>
                    <p:nvPr/>
                  </p:nvSpPr>
                  <p:spPr>
                    <a:xfrm>
                      <a:off x="3669930" y="2771054"/>
                      <a:ext cx="612068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AR" sz="1400" b="0" i="1" smtClean="0">
                                <a:latin typeface="Cambria Math"/>
                                <a:cs typeface="Syastro" pitchFamily="2" charset="0"/>
                                <a:sym typeface="Symbol"/>
                              </a:rPr>
                              <m:t>𝑑𝐴</m:t>
                            </m:r>
                          </m:oMath>
                        </m:oMathPara>
                      </a14:m>
                      <a:endParaRPr lang="es-AR" sz="1400" dirty="0">
                        <a:cs typeface="Syastro" pitchFamily="2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5" name="34 CuadroTexto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69930" y="2771054"/>
                      <a:ext cx="612068" cy="307777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A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40 CuadroTexto"/>
                    <p:cNvSpPr txBox="1"/>
                    <p:nvPr/>
                  </p:nvSpPr>
                  <p:spPr>
                    <a:xfrm>
                      <a:off x="3821463" y="2113110"/>
                      <a:ext cx="282624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AR" sz="1400" b="0" i="1" smtClean="0">
                                <a:latin typeface="Cambria Math"/>
                                <a:cs typeface="Syastro" pitchFamily="2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s-AR" sz="1400" dirty="0">
                        <a:latin typeface="Syastro" pitchFamily="2" charset="0"/>
                        <a:cs typeface="Syastro" pitchFamily="2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1" name="40 CuadroTexto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21463" y="2113110"/>
                      <a:ext cx="282624" cy="307777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 b="-2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A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27 Conector recto"/>
                <p:cNvCxnSpPr/>
                <p:nvPr/>
              </p:nvCxnSpPr>
              <p:spPr>
                <a:xfrm>
                  <a:off x="3710236" y="2796772"/>
                  <a:ext cx="0" cy="634310"/>
                </a:xfrm>
                <a:prstGeom prst="line">
                  <a:avLst/>
                </a:prstGeom>
                <a:ln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46 CuadroTexto"/>
                    <p:cNvSpPr txBox="1"/>
                    <p:nvPr/>
                  </p:nvSpPr>
                  <p:spPr>
                    <a:xfrm>
                      <a:off x="3519822" y="3401801"/>
                      <a:ext cx="612068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AR" sz="1400" b="1" i="1" smtClean="0">
                                <a:latin typeface="Cambria Math"/>
                                <a:cs typeface="Syastro" pitchFamily="2" charset="0"/>
                                <a:sym typeface="Symbol"/>
                              </a:rPr>
                              <m:t>𝑮</m:t>
                            </m:r>
                          </m:oMath>
                        </m:oMathPara>
                      </a14:m>
                      <a:endParaRPr lang="es-AR" sz="1400" b="1" dirty="0">
                        <a:cs typeface="Syastro" pitchFamily="2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46 CuadroTexto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19822" y="3401801"/>
                      <a:ext cx="612068" cy="307777"/>
                    </a:xfrm>
                    <a:prstGeom prst="rect">
                      <a:avLst/>
                    </a:prstGeom>
                    <a:blipFill rotWithShape="1"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A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47 CuadroTexto"/>
              <p:cNvSpPr txBox="1"/>
              <p:nvPr/>
            </p:nvSpPr>
            <p:spPr>
              <a:xfrm>
                <a:off x="1117841" y="3957836"/>
                <a:ext cx="7776864" cy="2736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600" dirty="0" smtClean="0"/>
                  <a:t> </a:t>
                </a:r>
              </a:p>
              <a:p>
                <a:r>
                  <a:rPr lang="es-AR" sz="1600" dirty="0" smtClean="0"/>
                  <a:t>Si M pasa por un eje principal se trata de </a:t>
                </a:r>
                <a:r>
                  <a:rPr lang="es-AR" sz="1600" b="1" dirty="0" smtClean="0"/>
                  <a:t>FLEXION PURA NORMAL</a:t>
                </a:r>
              </a:p>
              <a:p>
                <a:endParaRPr lang="es-AR" sz="1600" b="1" dirty="0" smtClean="0"/>
              </a:p>
              <a:p>
                <a14:m>
                  <m:oMath xmlns:m="http://schemas.openxmlformats.org/officeDocument/2006/math">
                    <m:r>
                      <a:rPr lang="es-AR" sz="1600" i="1">
                        <a:latin typeface="Cambria Math"/>
                      </a:rPr>
                      <m:t>𝑀𝑥</m:t>
                    </m:r>
                    <m:r>
                      <a:rPr lang="es-AR" sz="1600" i="1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AR" sz="16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s-AR" sz="1600" i="1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s-AR" sz="1600" i="1">
                            <a:latin typeface="Cambria Math"/>
                            <a:ea typeface="Cambria Math"/>
                          </a:rPr>
                          <m:t>𝑦𝑑𝐴</m:t>
                        </m:r>
                      </m:e>
                    </m:nary>
                  </m:oMath>
                </a14:m>
                <a:r>
                  <a:rPr lang="es-AR" sz="16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AR" sz="1600" b="0" i="1" dirty="0" smtClean="0"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es-AR" sz="1600" i="1" dirty="0" smtClean="0">
                            <a:latin typeface="Cambria Math"/>
                            <a:ea typeface="Cambria Math"/>
                          </a:rPr>
                          <m:t>𝜌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AR" sz="1600" i="1" dirty="0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s-AR" sz="16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AR" sz="1600" b="0" i="1" dirty="0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s-AR" sz="1600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AR" sz="1600" b="0" i="1" dirty="0" smtClean="0">
                            <a:latin typeface="Cambria Math"/>
                          </a:rPr>
                          <m:t>𝑑𝐴</m:t>
                        </m:r>
                      </m:e>
                    </m:nary>
                  </m:oMath>
                </a14:m>
                <a:r>
                  <a:rPr lang="es-AR" sz="1600" dirty="0" smtClean="0"/>
                  <a:t> </a:t>
                </a:r>
                <a:r>
                  <a:rPr lang="es-AR" sz="1600" dirty="0" smtClean="0">
                    <a:sym typeface="Symbol"/>
                  </a:rPr>
                  <a:t>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600" i="1" smtClean="0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s-AR" sz="1600" b="0" i="1" smtClean="0">
                            <a:latin typeface="Cambria Math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s-AR" sz="1600" i="1" smtClean="0">
                            <a:latin typeface="Cambria Math"/>
                            <a:ea typeface="Cambria Math"/>
                            <a:sym typeface="Symbol"/>
                          </a:rPr>
                          <m:t>𝜌</m:t>
                        </m:r>
                      </m:den>
                    </m:f>
                  </m:oMath>
                </a14:m>
                <a:r>
                  <a:rPr lang="es-AR" sz="16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AR" sz="1600" b="0" i="1" dirty="0" smtClean="0">
                            <a:latin typeface="Cambria Math"/>
                          </a:rPr>
                          <m:t>𝑀𝑥</m:t>
                        </m:r>
                      </m:num>
                      <m:den>
                        <m:r>
                          <a:rPr lang="es-AR" sz="1600" b="0" i="1" dirty="0" smtClean="0">
                            <a:latin typeface="Cambria Math"/>
                          </a:rPr>
                          <m:t>𝐸</m:t>
                        </m:r>
                        <m:r>
                          <a:rPr lang="es-AR" sz="1600" b="0" i="1" dirty="0" smtClean="0">
                            <a:latin typeface="Cambria Math"/>
                          </a:rPr>
                          <m:t>.</m:t>
                        </m:r>
                        <m:r>
                          <a:rPr lang="es-AR" sz="1600" b="0" i="1" dirty="0" smtClean="0">
                            <a:latin typeface="Cambria Math"/>
                          </a:rPr>
                          <m:t>𝐽𝑥</m:t>
                        </m:r>
                      </m:den>
                    </m:f>
                  </m:oMath>
                </a14:m>
                <a:r>
                  <a:rPr lang="es-AR" sz="1600" dirty="0" smtClean="0"/>
                  <a:t> </a:t>
                </a:r>
                <a:r>
                  <a:rPr lang="es-AR" sz="1600" dirty="0">
                    <a:sym typeface="Symbol"/>
                  </a:rPr>
                  <a:t>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AR" sz="1600" i="1" dirty="0" smtClean="0">
                            <a:latin typeface="Cambria Math"/>
                            <a:ea typeface="Cambria Math"/>
                          </a:rPr>
                          <m:t>𝜎</m:t>
                        </m:r>
                      </m:num>
                      <m:den>
                        <m:r>
                          <a:rPr lang="es-AR" sz="1600" b="0" i="1" dirty="0" smtClean="0">
                            <a:latin typeface="Cambria Math"/>
                          </a:rPr>
                          <m:t>𝐸𝑦</m:t>
                        </m:r>
                      </m:den>
                    </m:f>
                    <m:r>
                      <a:rPr lang="es-AR" sz="1600" b="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s-AR" sz="1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6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s-AR" sz="1600" i="1" dirty="0">
                            <a:latin typeface="Cambria Math"/>
                          </a:rPr>
                          <m:t>𝑀𝑥</m:t>
                        </m:r>
                      </m:num>
                      <m:den>
                        <m:r>
                          <a:rPr lang="es-AR" sz="1600" i="1" dirty="0">
                            <a:latin typeface="Cambria Math"/>
                          </a:rPr>
                          <m:t>𝐸</m:t>
                        </m:r>
                        <m:r>
                          <a:rPr lang="es-AR" sz="1600" i="1" dirty="0">
                            <a:latin typeface="Cambria Math"/>
                          </a:rPr>
                          <m:t>.</m:t>
                        </m:r>
                        <m:r>
                          <a:rPr lang="es-AR" sz="1600" i="1" dirty="0">
                            <a:latin typeface="Cambria Math"/>
                          </a:rPr>
                          <m:t>𝐽𝑥</m:t>
                        </m:r>
                      </m:den>
                    </m:f>
                  </m:oMath>
                </a14:m>
                <a:r>
                  <a:rPr lang="es-AR" sz="1600" dirty="0"/>
                  <a:t> </a:t>
                </a:r>
                <a:r>
                  <a:rPr lang="es-AR" sz="1600" dirty="0" smtClean="0">
                    <a:sym typeface="Symbol"/>
                  </a:rPr>
                  <a:t> </a:t>
                </a:r>
                <a:r>
                  <a:rPr lang="es-AR" sz="2000" b="1" dirty="0" smtClean="0">
                    <a:sym typeface="Symbol"/>
                  </a:rPr>
                  <a:t>=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20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s-AR" sz="2000" b="1" i="1" dirty="0">
                            <a:latin typeface="Cambria Math"/>
                          </a:rPr>
                          <m:t>𝑴𝒙</m:t>
                        </m:r>
                      </m:num>
                      <m:den>
                        <m:r>
                          <a:rPr lang="es-AR" sz="2000" b="1" i="1" dirty="0">
                            <a:latin typeface="Cambria Math"/>
                          </a:rPr>
                          <m:t>𝑱𝒙</m:t>
                        </m:r>
                      </m:den>
                    </m:f>
                    <m:r>
                      <a:rPr lang="es-AR" sz="2000" b="1" i="0" dirty="0" smtClean="0">
                        <a:latin typeface="Cambria Math"/>
                      </a:rPr>
                      <m:t>.</m:t>
                    </m:r>
                    <m:r>
                      <a:rPr lang="es-AR" sz="2000" b="1" i="0" dirty="0" smtClean="0">
                        <a:latin typeface="Cambria Math"/>
                      </a:rPr>
                      <m:t>𝐲</m:t>
                    </m:r>
                  </m:oMath>
                </a14:m>
                <a:endParaRPr lang="es-AR" sz="2000" b="1" dirty="0" smtClean="0"/>
              </a:p>
              <a:p>
                <a:endParaRPr lang="es-AR" sz="1600" dirty="0"/>
              </a:p>
              <a:p>
                <a:r>
                  <a:rPr lang="es-AR" sz="1600" dirty="0" smtClean="0">
                    <a:sym typeface="Symbol"/>
                  </a:rPr>
                  <a:t></a:t>
                </a:r>
                <a:r>
                  <a:rPr lang="es-AR" sz="1600" dirty="0" err="1" smtClean="0">
                    <a:sym typeface="Symbol"/>
                  </a:rPr>
                  <a:t>max</a:t>
                </a:r>
                <a:r>
                  <a:rPr lang="es-AR" sz="1600" dirty="0" smtClean="0">
                    <a:sym typeface="Symbo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6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s-AR" sz="1600" i="1" dirty="0">
                            <a:latin typeface="Cambria Math"/>
                          </a:rPr>
                          <m:t>𝑀𝑥</m:t>
                        </m:r>
                      </m:num>
                      <m:den>
                        <m:r>
                          <a:rPr lang="es-AR" sz="1600" i="1" dirty="0">
                            <a:latin typeface="Cambria Math"/>
                          </a:rPr>
                          <m:t>𝐽𝑥</m:t>
                        </m:r>
                      </m:den>
                    </m:f>
                    <m:r>
                      <a:rPr lang="es-AR" sz="1600" dirty="0"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s-AR" sz="1600" dirty="0">
                        <a:latin typeface="Cambria Math"/>
                      </a:rPr>
                      <m:t>y</m:t>
                    </m:r>
                  </m:oMath>
                </a14:m>
                <a:r>
                  <a:rPr lang="es-AR" sz="1600" dirty="0" smtClean="0"/>
                  <a:t>max     </a:t>
                </a:r>
                <a:r>
                  <a:rPr lang="es-AR" sz="2000" b="1" dirty="0">
                    <a:sym typeface="Symbol"/>
                  </a:rPr>
                  <a:t></a:t>
                </a:r>
                <a:r>
                  <a:rPr lang="es-AR" sz="2000" b="1" dirty="0" err="1">
                    <a:sym typeface="Symbol"/>
                  </a:rPr>
                  <a:t>max</a:t>
                </a:r>
                <a:r>
                  <a:rPr lang="es-AR" sz="2000" b="1" dirty="0">
                    <a:sym typeface="Symbo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20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s-AR" sz="2000" b="1" i="1" dirty="0">
                            <a:latin typeface="Cambria Math"/>
                          </a:rPr>
                          <m:t>𝑴𝒙</m:t>
                        </m:r>
                      </m:num>
                      <m:den>
                        <m:r>
                          <a:rPr lang="es-AR" sz="2000" b="1" i="1" dirty="0" smtClean="0">
                            <a:latin typeface="Cambria Math"/>
                          </a:rPr>
                          <m:t>𝑾</m:t>
                        </m:r>
                        <m:r>
                          <a:rPr lang="es-AR" sz="2000" b="1" i="1" dirty="0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s-AR" sz="2000" b="1" dirty="0" smtClean="0"/>
                  <a:t>     </a:t>
                </a:r>
                <a:r>
                  <a:rPr lang="es-AR" sz="1600" dirty="0" smtClean="0"/>
                  <a:t>Wx: Modulo Resistente</a:t>
                </a:r>
                <a:endParaRPr lang="es-AR" sz="1600" dirty="0"/>
              </a:p>
              <a:p>
                <a:endParaRPr lang="es-AR" sz="1600" dirty="0" smtClean="0"/>
              </a:p>
              <a:p>
                <a:endParaRPr lang="es-AR" sz="1600" dirty="0" smtClean="0"/>
              </a:p>
              <a:p>
                <a:r>
                  <a:rPr lang="es-AR" sz="1600" dirty="0"/>
                  <a:t>Plano de M No coincide con un eje </a:t>
                </a:r>
                <a:r>
                  <a:rPr lang="es-AR" sz="1600" dirty="0" smtClean="0"/>
                  <a:t>principal se trata de </a:t>
                </a:r>
                <a:r>
                  <a:rPr lang="es-AR" sz="1600" b="1" dirty="0" smtClean="0"/>
                  <a:t>FLEXION OBLICUA</a:t>
                </a:r>
                <a:endParaRPr lang="es-AR" sz="1600" dirty="0" smtClean="0"/>
              </a:p>
            </p:txBody>
          </p:sp>
        </mc:Choice>
        <mc:Fallback xmlns="">
          <p:sp>
            <p:nvSpPr>
              <p:cNvPr id="48" name="4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841" y="3957836"/>
                <a:ext cx="7776864" cy="2736005"/>
              </a:xfrm>
              <a:prstGeom prst="rect">
                <a:avLst/>
              </a:prstGeom>
              <a:blipFill rotWithShape="1">
                <a:blip r:embed="rId11"/>
                <a:stretch>
                  <a:fillRect l="-392" b="-200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38 CuadroTexto"/>
          <p:cNvSpPr txBox="1"/>
          <p:nvPr/>
        </p:nvSpPr>
        <p:spPr>
          <a:xfrm>
            <a:off x="6876256" y="5131423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err="1"/>
              <a:t>Jx</a:t>
            </a:r>
            <a:r>
              <a:rPr lang="es-AR" sz="1400" dirty="0"/>
              <a:t>: Momento Inercia de la sección respecto al eje neutro</a:t>
            </a:r>
          </a:p>
          <a:p>
            <a:r>
              <a:rPr lang="es-AR" sz="1400" dirty="0" err="1"/>
              <a:t>E.Jx</a:t>
            </a:r>
            <a:r>
              <a:rPr lang="es-AR" sz="1400" dirty="0"/>
              <a:t>: Rigidez de la barra a flexión.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25 CuadroTexto"/>
              <p:cNvSpPr txBox="1"/>
              <p:nvPr/>
            </p:nvSpPr>
            <p:spPr>
              <a:xfrm>
                <a:off x="5119749" y="2438993"/>
                <a:ext cx="3929411" cy="1679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AR" sz="1600" dirty="0" smtClean="0"/>
                      <m:t>Tomamos</m:t>
                    </m:r>
                    <m:r>
                      <m:rPr>
                        <m:nor/>
                      </m:rPr>
                      <a:rPr lang="es-AR" sz="1600" dirty="0" smtClean="0"/>
                      <m:t> </m:t>
                    </m:r>
                    <m:r>
                      <m:rPr>
                        <m:nor/>
                      </m:rPr>
                      <a:rPr lang="es-AR" sz="1600" dirty="0" smtClean="0"/>
                      <m:t>My</m:t>
                    </m:r>
                    <m:r>
                      <m:rPr>
                        <m:nor/>
                      </m:rPr>
                      <a:rPr lang="es-AR" sz="1600" dirty="0" smtClean="0"/>
                      <m:t>=0</m:t>
                    </m:r>
                  </m:oMath>
                </a14:m>
                <a:r>
                  <a:rPr lang="es-AR" sz="1600" dirty="0" smtClean="0"/>
                  <a:t> </a:t>
                </a:r>
                <a14:m>
                  <m:oMath xmlns:m="http://schemas.openxmlformats.org/officeDocument/2006/math">
                    <m:r>
                      <a:rPr lang="es-AR" sz="1600" b="0" i="0" smtClean="0">
                        <a:latin typeface="Cambria Math"/>
                      </a:rPr>
                      <m:t>  </m:t>
                    </m:r>
                    <m:r>
                      <a:rPr lang="es-AR" sz="1600" i="1">
                        <a:latin typeface="Cambria Math"/>
                      </a:rPr>
                      <m:t>𝑀𝑦</m:t>
                    </m:r>
                    <m:r>
                      <a:rPr lang="es-AR" sz="1600" i="1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AR" sz="16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s-AR" sz="1600" i="1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s-AR" sz="1600" i="1">
                            <a:latin typeface="Cambria Math"/>
                            <a:ea typeface="Cambria Math"/>
                          </a:rPr>
                          <m:t>𝑥𝑑𝐴</m:t>
                        </m:r>
                      </m:e>
                    </m:nary>
                    <m:r>
                      <m:rPr>
                        <m:nor/>
                      </m:rPr>
                      <a:rPr lang="es-AR" sz="1600" dirty="0"/>
                      <m:t> </m:t>
                    </m:r>
                  </m:oMath>
                </a14:m>
                <a:r>
                  <a:rPr lang="es-AR" sz="1600" dirty="0" smtClean="0"/>
                  <a:t>=0</a:t>
                </a:r>
                <a:endParaRPr lang="es-AR" sz="1600" dirty="0"/>
              </a:p>
              <a:p>
                <a:endParaRPr lang="es-AR" sz="1200" dirty="0"/>
              </a:p>
              <a:p>
                <a14:m>
                  <m:oMath xmlns:m="http://schemas.openxmlformats.org/officeDocument/2006/math">
                    <m:r>
                      <a:rPr lang="es-AR" sz="1600" i="1">
                        <a:latin typeface="Cambria Math"/>
                      </a:rPr>
                      <m:t>𝑀𝑦</m:t>
                    </m:r>
                    <m:r>
                      <m:rPr>
                        <m:nor/>
                      </m:rPr>
                      <a:rPr lang="es-AR" sz="1600" dirty="0"/>
                      <m:t>= </m:t>
                    </m:r>
                    <m:f>
                      <m:fPr>
                        <m:ctrlPr>
                          <a:rPr lang="es-AR" sz="16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s-AR" sz="1600" i="1" dirty="0"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es-AR" sz="1600" i="1" dirty="0">
                            <a:latin typeface="Cambria Math"/>
                            <a:ea typeface="Cambria Math"/>
                          </a:rPr>
                          <m:t>𝜌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AR" sz="1600" i="1" dirty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s-AR" sz="1600" i="1" dirty="0">
                            <a:latin typeface="Cambria Math"/>
                          </a:rPr>
                          <m:t>𝑥𝑦𝑑𝐴</m:t>
                        </m:r>
                      </m:e>
                    </m:nary>
                    <m:r>
                      <m:rPr>
                        <m:nor/>
                      </m:rPr>
                      <a:rPr lang="es-AR" sz="1600" dirty="0"/>
                      <m:t> </m:t>
                    </m:r>
                    <m:r>
                      <a:rPr lang="es-AR" sz="1600" i="1" dirty="0">
                        <a:latin typeface="Cambria Math"/>
                      </a:rPr>
                      <m:t>=0</m:t>
                    </m:r>
                    <m:r>
                      <m:rPr>
                        <m:nor/>
                      </m:rPr>
                      <a:rPr lang="es-AR" sz="1600" dirty="0"/>
                      <m:t>  </m:t>
                    </m:r>
                    <m:r>
                      <a:rPr lang="es-AR" sz="1600" i="1" dirty="0">
                        <a:latin typeface="Cambria Math"/>
                      </a:rPr>
                      <m:t>𝐽</m:t>
                    </m:r>
                    <m:r>
                      <a:rPr lang="es-AR" sz="1600" i="1" dirty="0" smtClean="0">
                        <a:latin typeface="Cambria Math"/>
                      </a:rPr>
                      <m:t>𝑥𝑦</m:t>
                    </m:r>
                  </m:oMath>
                </a14:m>
                <a:r>
                  <a:rPr lang="es-AR" sz="1600" dirty="0" smtClean="0"/>
                  <a:t>=0</a:t>
                </a:r>
              </a:p>
              <a:p>
                <a:endParaRPr lang="es-AR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AR" sz="1600" b="1" dirty="0"/>
                        <m:t>Curvatura</m:t>
                      </m:r>
                      <m:r>
                        <m:rPr>
                          <m:nor/>
                        </m:rPr>
                        <a:rPr lang="es-AR" sz="1600" b="1" dirty="0"/>
                        <m:t> </m:t>
                      </m:r>
                      <m:r>
                        <m:rPr>
                          <m:nor/>
                        </m:rPr>
                        <a:rPr lang="es-AR" sz="1600" b="1" dirty="0"/>
                        <m:t>es</m:t>
                      </m:r>
                      <m:r>
                        <m:rPr>
                          <m:nor/>
                        </m:rPr>
                        <a:rPr lang="es-AR" sz="1600" b="1" dirty="0"/>
                        <m:t> </m:t>
                      </m:r>
                      <m:r>
                        <m:rPr>
                          <m:nor/>
                        </m:rPr>
                        <a:rPr lang="es-AR" sz="1600" b="1" dirty="0"/>
                        <m:t>en</m:t>
                      </m:r>
                      <m:r>
                        <m:rPr>
                          <m:nor/>
                        </m:rPr>
                        <a:rPr lang="es-AR" sz="1600" b="1" dirty="0"/>
                        <m:t> </m:t>
                      </m:r>
                      <m:r>
                        <m:rPr>
                          <m:nor/>
                        </m:rPr>
                        <a:rPr lang="es-AR" sz="1600" b="1" dirty="0"/>
                        <m:t>el</m:t>
                      </m:r>
                      <m:r>
                        <m:rPr>
                          <m:nor/>
                        </m:rPr>
                        <a:rPr lang="es-AR" sz="1600" b="1" dirty="0"/>
                        <m:t> </m:t>
                      </m:r>
                      <m:r>
                        <m:rPr>
                          <m:nor/>
                        </m:rPr>
                        <a:rPr lang="es-AR" sz="1600" b="1" dirty="0"/>
                        <m:t>plano</m:t>
                      </m:r>
                      <m:r>
                        <m:rPr>
                          <m:nor/>
                        </m:rPr>
                        <a:rPr lang="es-AR" sz="1600" b="1" dirty="0"/>
                        <m:t> </m:t>
                      </m:r>
                      <m:r>
                        <m:rPr>
                          <m:nor/>
                        </m:rPr>
                        <a:rPr lang="es-AR" sz="1600" b="1" dirty="0"/>
                        <m:t>del</m:t>
                      </m:r>
                      <m:r>
                        <m:rPr>
                          <m:nor/>
                        </m:rPr>
                        <a:rPr lang="es-AR" sz="1600" b="1" dirty="0"/>
                        <m:t> </m:t>
                      </m:r>
                      <m:r>
                        <m:rPr>
                          <m:nor/>
                        </m:rPr>
                        <a:rPr lang="es-AR" sz="1600" b="1" dirty="0"/>
                        <m:t>momento</m:t>
                      </m:r>
                      <m:r>
                        <m:rPr>
                          <m:nor/>
                        </m:rPr>
                        <a:rPr lang="es-AR" sz="1600" b="1" dirty="0"/>
                        <m:t>.</m:t>
                      </m:r>
                    </m:oMath>
                  </m:oMathPara>
                </a14:m>
                <a:endParaRPr lang="es-AR" sz="1600" b="1" dirty="0"/>
              </a:p>
              <a:p>
                <a:endParaRPr lang="es-AR" sz="1600" dirty="0"/>
              </a:p>
            </p:txBody>
          </p:sp>
        </mc:Choice>
        <mc:Fallback xmlns="">
          <p:sp>
            <p:nvSpPr>
              <p:cNvPr id="26" name="2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749" y="2438993"/>
                <a:ext cx="3929411" cy="1679562"/>
              </a:xfrm>
              <a:prstGeom prst="rect">
                <a:avLst/>
              </a:prstGeom>
              <a:blipFill rotWithShape="1">
                <a:blip r:embed="rId12"/>
                <a:stretch>
                  <a:fillRect t="-2826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08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8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907704" y="1566289"/>
            <a:ext cx="936104" cy="1440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89622" y="804329"/>
            <a:ext cx="7498080" cy="518457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s-AR" sz="12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44624"/>
            <a:ext cx="7498080" cy="1143000"/>
          </a:xfrm>
        </p:spPr>
        <p:txBody>
          <a:bodyPr>
            <a:normAutofit/>
          </a:bodyPr>
          <a:lstStyle/>
          <a:p>
            <a:r>
              <a:rPr lang="es-AR" sz="3600" dirty="0" smtClean="0">
                <a:effectLst/>
              </a:rPr>
              <a:t>FLEXION PURA OBLICUA</a:t>
            </a:r>
            <a:endParaRPr lang="es-AR" sz="3600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724760" y="6513480"/>
            <a:ext cx="2895600" cy="301800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39" name="38 CuadroTexto"/>
          <p:cNvSpPr txBox="1"/>
          <p:nvPr/>
        </p:nvSpPr>
        <p:spPr>
          <a:xfrm>
            <a:off x="4860032" y="976216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Plano de M </a:t>
            </a:r>
            <a:r>
              <a:rPr lang="es-AR" b="1" dirty="0" smtClean="0"/>
              <a:t>no </a:t>
            </a:r>
            <a:r>
              <a:rPr lang="es-AR" b="1" dirty="0"/>
              <a:t>coincide con un eje principal</a:t>
            </a:r>
            <a:r>
              <a:rPr lang="es-AR" dirty="0" smtClean="0"/>
              <a:t>.</a:t>
            </a:r>
          </a:p>
          <a:p>
            <a:r>
              <a:rPr lang="es-AR" dirty="0" smtClean="0"/>
              <a:t>Se analiza como flexión pura en dos ejes principales.</a:t>
            </a:r>
            <a:endParaRPr lang="es-AR" dirty="0"/>
          </a:p>
        </p:txBody>
      </p:sp>
      <p:cxnSp>
        <p:nvCxnSpPr>
          <p:cNvPr id="10" name="9 Conector recto"/>
          <p:cNvCxnSpPr/>
          <p:nvPr/>
        </p:nvCxnSpPr>
        <p:spPr>
          <a:xfrm>
            <a:off x="1547664" y="2286369"/>
            <a:ext cx="25493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 flipV="1">
            <a:off x="2375756" y="1206249"/>
            <a:ext cx="0" cy="21602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35 CuadroTexto"/>
              <p:cNvSpPr txBox="1"/>
              <p:nvPr/>
            </p:nvSpPr>
            <p:spPr>
              <a:xfrm>
                <a:off x="1475656" y="2061034"/>
                <a:ext cx="2826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400" b="0" i="1" smtClean="0">
                          <a:latin typeface="Cambria Math"/>
                          <a:cs typeface="Syastro" pitchFamily="2" charset="0"/>
                        </a:rPr>
                        <m:t>𝑥</m:t>
                      </m:r>
                    </m:oMath>
                  </m:oMathPara>
                </a14:m>
                <a:endParaRPr lang="es-AR" sz="1400" dirty="0">
                  <a:latin typeface="Syastro" pitchFamily="2" charset="0"/>
                  <a:cs typeface="Syastro" pitchFamily="2" charset="0"/>
                </a:endParaRPr>
              </a:p>
            </p:txBody>
          </p:sp>
        </mc:Choice>
        <mc:Fallback xmlns="">
          <p:sp>
            <p:nvSpPr>
              <p:cNvPr id="36" name="3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061034"/>
                <a:ext cx="282624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36 CuadroTexto"/>
              <p:cNvSpPr txBox="1"/>
              <p:nvPr/>
            </p:nvSpPr>
            <p:spPr>
              <a:xfrm>
                <a:off x="2383768" y="1206249"/>
                <a:ext cx="2826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400" b="0" i="1" smtClean="0">
                          <a:latin typeface="Cambria Math"/>
                          <a:cs typeface="Syastro" pitchFamily="2" charset="0"/>
                        </a:rPr>
                        <m:t>𝑦</m:t>
                      </m:r>
                    </m:oMath>
                  </m:oMathPara>
                </a14:m>
                <a:endParaRPr lang="es-AR" sz="1400" dirty="0">
                  <a:latin typeface="Syastro" pitchFamily="2" charset="0"/>
                  <a:cs typeface="Syastro" pitchFamily="2" charset="0"/>
                </a:endParaRPr>
              </a:p>
            </p:txBody>
          </p:sp>
        </mc:Choice>
        <mc:Fallback xmlns="">
          <p:sp>
            <p:nvSpPr>
              <p:cNvPr id="37" name="3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768" y="1206249"/>
                <a:ext cx="282624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37 CuadroTexto"/>
              <p:cNvSpPr txBox="1"/>
              <p:nvPr/>
            </p:nvSpPr>
            <p:spPr>
              <a:xfrm>
                <a:off x="1870152" y="2276655"/>
                <a:ext cx="6120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400" b="1" i="1" smtClean="0">
                          <a:latin typeface="Cambria Math"/>
                          <a:cs typeface="Syastro" pitchFamily="2" charset="0"/>
                          <a:sym typeface="Symbol"/>
                        </a:rPr>
                        <m:t>𝑮</m:t>
                      </m:r>
                    </m:oMath>
                  </m:oMathPara>
                </a14:m>
                <a:endParaRPr lang="es-AR" sz="1400" b="1" dirty="0">
                  <a:cs typeface="Syastro" pitchFamily="2" charset="0"/>
                </a:endParaRPr>
              </a:p>
            </p:txBody>
          </p:sp>
        </mc:Choice>
        <mc:Fallback xmlns="">
          <p:sp>
            <p:nvSpPr>
              <p:cNvPr id="38" name="3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152" y="2276655"/>
                <a:ext cx="612068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14 Grupo"/>
          <p:cNvGrpSpPr/>
          <p:nvPr/>
        </p:nvGrpSpPr>
        <p:grpSpPr>
          <a:xfrm>
            <a:off x="3131840" y="1566289"/>
            <a:ext cx="1143744" cy="1440160"/>
            <a:chOff x="3131840" y="1566289"/>
            <a:chExt cx="1143744" cy="1440160"/>
          </a:xfrm>
          <a:pattFill prst="ltHorz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grpSpPr>
        <p:sp>
          <p:nvSpPr>
            <p:cNvPr id="14" name="13 Triángulo rectángulo"/>
            <p:cNvSpPr/>
            <p:nvPr/>
          </p:nvSpPr>
          <p:spPr>
            <a:xfrm flipH="1">
              <a:off x="3131840" y="2276655"/>
              <a:ext cx="504056" cy="729794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0" name="39 Triángulo rectángulo"/>
            <p:cNvSpPr/>
            <p:nvPr/>
          </p:nvSpPr>
          <p:spPr>
            <a:xfrm flipV="1">
              <a:off x="3635896" y="1566289"/>
              <a:ext cx="639688" cy="703063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41 CuadroTexto"/>
              <p:cNvSpPr txBox="1"/>
              <p:nvPr/>
            </p:nvSpPr>
            <p:spPr>
              <a:xfrm>
                <a:off x="3814428" y="1194786"/>
                <a:ext cx="2826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400" b="0" i="1" smtClean="0">
                          <a:latin typeface="Cambria Math"/>
                          <a:cs typeface="Syastro" pitchFamily="2" charset="0"/>
                          <a:sym typeface="Symbol"/>
                        </a:rPr>
                        <m:t></m:t>
                      </m:r>
                      <m:r>
                        <a:rPr lang="es-AR" sz="1400" b="0" i="1" smtClean="0">
                          <a:latin typeface="Cambria Math"/>
                          <a:cs typeface="Syastro" pitchFamily="2" charset="0"/>
                          <a:sym typeface="Symbol"/>
                        </a:rPr>
                        <m:t>𝑥</m:t>
                      </m:r>
                    </m:oMath>
                  </m:oMathPara>
                </a14:m>
                <a:endParaRPr lang="es-AR" sz="1400" dirty="0">
                  <a:latin typeface="Syastro" pitchFamily="2" charset="0"/>
                  <a:cs typeface="Syastro" pitchFamily="2" charset="0"/>
                </a:endParaRPr>
              </a:p>
            </p:txBody>
          </p:sp>
        </mc:Choice>
        <mc:Fallback xmlns="">
          <p:sp>
            <p:nvSpPr>
              <p:cNvPr id="42" name="4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428" y="1194786"/>
                <a:ext cx="282624" cy="307777"/>
              </a:xfrm>
              <a:prstGeom prst="rect">
                <a:avLst/>
              </a:prstGeom>
              <a:blipFill rotWithShape="1">
                <a:blip r:embed="rId5"/>
                <a:stretch>
                  <a:fillRect r="-1956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43 CuadroTexto"/>
              <p:cNvSpPr txBox="1"/>
              <p:nvPr/>
            </p:nvSpPr>
            <p:spPr>
              <a:xfrm>
                <a:off x="3673156" y="1649079"/>
                <a:ext cx="2826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400" b="0" i="0" smtClean="0">
                          <a:latin typeface="Cambria Math"/>
                          <a:cs typeface="Syastro" pitchFamily="2" charset="0"/>
                        </a:rPr>
                        <m:t>−</m:t>
                      </m:r>
                    </m:oMath>
                  </m:oMathPara>
                </a14:m>
                <a:endParaRPr lang="es-AR" sz="1400" dirty="0">
                  <a:latin typeface="Syastro" pitchFamily="2" charset="0"/>
                  <a:cs typeface="Syastro" pitchFamily="2" charset="0"/>
                </a:endParaRPr>
              </a:p>
            </p:txBody>
          </p:sp>
        </mc:Choice>
        <mc:Fallback xmlns="">
          <p:sp>
            <p:nvSpPr>
              <p:cNvPr id="44" name="4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156" y="1649079"/>
                <a:ext cx="282624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45 CuadroTexto"/>
              <p:cNvSpPr txBox="1"/>
              <p:nvPr/>
            </p:nvSpPr>
            <p:spPr>
              <a:xfrm>
                <a:off x="3353272" y="2641552"/>
                <a:ext cx="2826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400" b="0" i="0" smtClean="0">
                          <a:latin typeface="Cambria Math"/>
                          <a:cs typeface="Syastro" pitchFamily="2" charset="0"/>
                        </a:rPr>
                        <m:t>+</m:t>
                      </m:r>
                    </m:oMath>
                  </m:oMathPara>
                </a14:m>
                <a:endParaRPr lang="es-AR" sz="1400" dirty="0">
                  <a:latin typeface="Syastro" pitchFamily="2" charset="0"/>
                  <a:cs typeface="Syastro" pitchFamily="2" charset="0"/>
                </a:endParaRPr>
              </a:p>
            </p:txBody>
          </p:sp>
        </mc:Choice>
        <mc:Fallback xmlns="">
          <p:sp>
            <p:nvSpPr>
              <p:cNvPr id="46" name="4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272" y="2641552"/>
                <a:ext cx="282624" cy="307777"/>
              </a:xfrm>
              <a:prstGeom prst="rect">
                <a:avLst/>
              </a:prstGeom>
              <a:blipFill rotWithShape="1">
                <a:blip r:embed="rId7"/>
                <a:stretch>
                  <a:fillRect r="-217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16 Grupo"/>
          <p:cNvGrpSpPr/>
          <p:nvPr/>
        </p:nvGrpSpPr>
        <p:grpSpPr>
          <a:xfrm>
            <a:off x="2375756" y="2276655"/>
            <a:ext cx="468052" cy="92156"/>
            <a:chOff x="2375756" y="2292481"/>
            <a:chExt cx="648072" cy="0"/>
          </a:xfrm>
        </p:grpSpPr>
        <p:cxnSp>
          <p:nvCxnSpPr>
            <p:cNvPr id="50" name="49 Conector recto de flecha"/>
            <p:cNvCxnSpPr/>
            <p:nvPr/>
          </p:nvCxnSpPr>
          <p:spPr>
            <a:xfrm>
              <a:off x="2375756" y="2292481"/>
              <a:ext cx="6480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 de flecha"/>
            <p:cNvCxnSpPr/>
            <p:nvPr/>
          </p:nvCxnSpPr>
          <p:spPr>
            <a:xfrm>
              <a:off x="2375756" y="2292481"/>
              <a:ext cx="52256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51 CuadroTexto"/>
              <p:cNvSpPr txBox="1"/>
              <p:nvPr/>
            </p:nvSpPr>
            <p:spPr>
              <a:xfrm>
                <a:off x="2400791" y="1949957"/>
                <a:ext cx="4457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400" b="0" i="1" smtClean="0">
                          <a:latin typeface="Cambria Math"/>
                          <a:cs typeface="Syastro" pitchFamily="2" charset="0"/>
                        </a:rPr>
                        <m:t>𝑀𝑥</m:t>
                      </m:r>
                    </m:oMath>
                  </m:oMathPara>
                </a14:m>
                <a:endParaRPr lang="es-AR" sz="1400" dirty="0">
                  <a:latin typeface="Syastro" pitchFamily="2" charset="0"/>
                  <a:cs typeface="Syastro" pitchFamily="2" charset="0"/>
                </a:endParaRPr>
              </a:p>
            </p:txBody>
          </p:sp>
        </mc:Choice>
        <mc:Fallback xmlns="">
          <p:sp>
            <p:nvSpPr>
              <p:cNvPr id="52" name="5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791" y="1949957"/>
                <a:ext cx="445798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55 CuadroTexto"/>
              <p:cNvSpPr txBox="1"/>
              <p:nvPr/>
            </p:nvSpPr>
            <p:spPr>
              <a:xfrm>
                <a:off x="1461944" y="3272959"/>
                <a:ext cx="2826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400" b="0" i="1" smtClean="0">
                          <a:latin typeface="Cambria Math"/>
                          <a:cs typeface="Syastro" pitchFamily="2" charset="0"/>
                          <a:sym typeface="Symbol"/>
                        </a:rPr>
                        <m:t></m:t>
                      </m:r>
                      <m:r>
                        <a:rPr lang="es-AR" sz="1400" b="0" i="1" smtClean="0">
                          <a:latin typeface="Cambria Math"/>
                          <a:cs typeface="Syastro" pitchFamily="2" charset="0"/>
                          <a:sym typeface="Symbol"/>
                        </a:rPr>
                        <m:t>𝑦</m:t>
                      </m:r>
                    </m:oMath>
                  </m:oMathPara>
                </a14:m>
                <a:endParaRPr lang="es-AR" sz="1400" dirty="0">
                  <a:latin typeface="Syastro" pitchFamily="2" charset="0"/>
                  <a:cs typeface="Syastro" pitchFamily="2" charset="0"/>
                </a:endParaRPr>
              </a:p>
            </p:txBody>
          </p:sp>
        </mc:Choice>
        <mc:Fallback xmlns="">
          <p:sp>
            <p:nvSpPr>
              <p:cNvPr id="56" name="5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944" y="3272959"/>
                <a:ext cx="282624" cy="307777"/>
              </a:xfrm>
              <a:prstGeom prst="rect">
                <a:avLst/>
              </a:prstGeom>
              <a:blipFill rotWithShape="1">
                <a:blip r:embed="rId9"/>
                <a:stretch>
                  <a:fillRect r="-28261" b="-2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20 Grupo"/>
          <p:cNvGrpSpPr/>
          <p:nvPr/>
        </p:nvGrpSpPr>
        <p:grpSpPr>
          <a:xfrm rot="3833072">
            <a:off x="2606030" y="3292725"/>
            <a:ext cx="1143744" cy="1440160"/>
            <a:chOff x="4108140" y="1566289"/>
            <a:chExt cx="1143744" cy="1440160"/>
          </a:xfrm>
        </p:grpSpPr>
        <p:grpSp>
          <p:nvGrpSpPr>
            <p:cNvPr id="53" name="52 Grupo"/>
            <p:cNvGrpSpPr/>
            <p:nvPr/>
          </p:nvGrpSpPr>
          <p:grpSpPr>
            <a:xfrm>
              <a:off x="4108140" y="1566289"/>
              <a:ext cx="1143744" cy="1440160"/>
              <a:chOff x="3131840" y="1566289"/>
              <a:chExt cx="1143744" cy="1440160"/>
            </a:xfrm>
            <a:pattFill prst="ltHorz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</p:grpSpPr>
          <p:sp>
            <p:nvSpPr>
              <p:cNvPr id="54" name="53 Triángulo rectángulo"/>
              <p:cNvSpPr/>
              <p:nvPr/>
            </p:nvSpPr>
            <p:spPr>
              <a:xfrm flipH="1">
                <a:off x="3131840" y="2276655"/>
                <a:ext cx="504056" cy="729794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55" name="54 Triángulo rectángulo"/>
              <p:cNvSpPr/>
              <p:nvPr/>
            </p:nvSpPr>
            <p:spPr>
              <a:xfrm flipV="1">
                <a:off x="3635896" y="1566289"/>
                <a:ext cx="639688" cy="703063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56 CuadroTexto"/>
                <p:cNvSpPr txBox="1"/>
                <p:nvPr/>
              </p:nvSpPr>
              <p:spPr>
                <a:xfrm>
                  <a:off x="4649416" y="1649079"/>
                  <a:ext cx="28262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sz="1400" b="0" i="0" smtClean="0">
                            <a:latin typeface="Cambria Math"/>
                            <a:cs typeface="Syastro" pitchFamily="2" charset="0"/>
                          </a:rPr>
                          <m:t>−</m:t>
                        </m:r>
                      </m:oMath>
                    </m:oMathPara>
                  </a14:m>
                  <a:endParaRPr lang="es-AR" sz="1400" dirty="0">
                    <a:latin typeface="Syastro" pitchFamily="2" charset="0"/>
                    <a:cs typeface="Syastro" pitchFamily="2" charset="0"/>
                  </a:endParaRPr>
                </a:p>
              </p:txBody>
            </p:sp>
          </mc:Choice>
          <mc:Fallback xmlns="">
            <p:sp>
              <p:nvSpPr>
                <p:cNvPr id="57" name="56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9416" y="1649079"/>
                  <a:ext cx="282624" cy="3077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57 CuadroTexto"/>
                <p:cNvSpPr txBox="1"/>
                <p:nvPr/>
              </p:nvSpPr>
              <p:spPr>
                <a:xfrm>
                  <a:off x="4329532" y="2641552"/>
                  <a:ext cx="28262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sz="1400" b="0" i="1" smtClean="0">
                            <a:latin typeface="Cambria Math"/>
                            <a:cs typeface="Syastro" pitchFamily="2" charset="0"/>
                          </a:rPr>
                          <m:t>+</m:t>
                        </m:r>
                      </m:oMath>
                    </m:oMathPara>
                  </a14:m>
                  <a:endParaRPr lang="es-AR" sz="1400" dirty="0">
                    <a:latin typeface="Syastro" pitchFamily="2" charset="0"/>
                    <a:cs typeface="Syastro" pitchFamily="2" charset="0"/>
                  </a:endParaRPr>
                </a:p>
              </p:txBody>
            </p:sp>
          </mc:Choice>
          <mc:Fallback xmlns="">
            <p:sp>
              <p:nvSpPr>
                <p:cNvPr id="58" name="57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9532" y="2641552"/>
                  <a:ext cx="282624" cy="30777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30 CuadroTexto"/>
              <p:cNvSpPr txBox="1"/>
              <p:nvPr/>
            </p:nvSpPr>
            <p:spPr>
              <a:xfrm>
                <a:off x="5760132" y="3376067"/>
                <a:ext cx="2520280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2000" b="1" dirty="0" smtClean="0">
                    <a:sym typeface="Symbol"/>
                  </a:rPr>
                  <a:t>= </a:t>
                </a:r>
                <a:r>
                  <a:rPr lang="es-AR" sz="2000" b="1" dirty="0" smtClean="0">
                    <a:latin typeface="Symath"/>
                    <a:cs typeface="Symath"/>
                    <a:sym typeface="Symbol"/>
                  </a:rPr>
                  <a:t>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20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s-AR" sz="2000" b="1" i="1" dirty="0">
                            <a:latin typeface="Cambria Math"/>
                          </a:rPr>
                          <m:t>𝑴𝒙</m:t>
                        </m:r>
                      </m:num>
                      <m:den>
                        <m:r>
                          <a:rPr lang="es-AR" sz="2000" b="1" i="1" dirty="0" smtClean="0">
                            <a:latin typeface="Cambria Math"/>
                          </a:rPr>
                          <m:t>𝑱</m:t>
                        </m:r>
                        <m:r>
                          <a:rPr lang="es-AR" sz="2000" b="1" i="1" dirty="0"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es-AR" sz="2000" b="1" i="1" dirty="0" smtClean="0">
                        <a:latin typeface="Cambria Math"/>
                      </a:rPr>
                      <m:t>𝒚</m:t>
                    </m:r>
                    <m:r>
                      <a:rPr lang="es-AR" sz="2000" b="1" i="1" dirty="0" smtClean="0">
                        <a:latin typeface="Cambria Math"/>
                      </a:rPr>
                      <m:t>± </m:t>
                    </m:r>
                    <m:f>
                      <m:fPr>
                        <m:ctrlPr>
                          <a:rPr lang="es-AR" sz="20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s-AR" sz="2000" b="1" i="1" dirty="0">
                            <a:latin typeface="Cambria Math"/>
                          </a:rPr>
                          <m:t>𝑴</m:t>
                        </m:r>
                        <m:r>
                          <a:rPr lang="es-AR" sz="2000" b="1" i="1" dirty="0" smtClean="0"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es-AR" sz="2000" b="1" i="1" dirty="0">
                            <a:latin typeface="Cambria Math"/>
                          </a:rPr>
                          <m:t>𝑱</m:t>
                        </m:r>
                        <m:r>
                          <a:rPr lang="es-AR" sz="2000" b="1" i="1" dirty="0" smtClean="0">
                            <a:latin typeface="Cambria Math"/>
                          </a:rPr>
                          <m:t>𝒚</m:t>
                        </m:r>
                      </m:den>
                    </m:f>
                    <m:r>
                      <a:rPr lang="es-AR" sz="2000" b="1" i="1" dirty="0" smtClean="0">
                        <a:latin typeface="Cambria Math"/>
                      </a:rPr>
                      <m:t>𝒙</m:t>
                    </m:r>
                    <m:r>
                      <a:rPr lang="es-AR" sz="2000" b="1" i="1" dirty="0">
                        <a:latin typeface="Cambria Math"/>
                      </a:rPr>
                      <m:t> </m:t>
                    </m:r>
                  </m:oMath>
                </a14:m>
                <a:endParaRPr lang="es-AR" sz="2000" b="1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1" name="3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132" y="3376067"/>
                <a:ext cx="2520280" cy="573940"/>
              </a:xfrm>
              <a:prstGeom prst="rect">
                <a:avLst/>
              </a:prstGeom>
              <a:blipFill rotWithShape="1">
                <a:blip r:embed="rId35"/>
                <a:stretch>
                  <a:fillRect l="-2663" b="-744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31 CuadroTexto"/>
              <p:cNvSpPr txBox="1"/>
              <p:nvPr/>
            </p:nvSpPr>
            <p:spPr>
              <a:xfrm>
                <a:off x="4644008" y="3932754"/>
                <a:ext cx="4687311" cy="2087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600" dirty="0" smtClean="0">
                    <a:sym typeface="Symbol"/>
                  </a:rPr>
                  <a:t>Eje Neutro:        =0</a:t>
                </a:r>
              </a:p>
              <a:p>
                <a:endParaRPr lang="es-AR" sz="1600" dirty="0">
                  <a:sym typeface="Symbol"/>
                </a:endParaRPr>
              </a:p>
              <a:p>
                <a:r>
                  <a:rPr lang="es-AR" sz="1600" b="1" dirty="0">
                    <a:sym typeface="Symbol"/>
                  </a:rPr>
                  <a:t>= </a:t>
                </a:r>
                <a14:m>
                  <m:oMath xmlns:m="http://schemas.openxmlformats.org/officeDocument/2006/math">
                    <m:r>
                      <a:rPr lang="es-AR" sz="1600" b="1" i="1" dirty="0" smtClean="0">
                        <a:latin typeface="Cambria Math"/>
                      </a:rPr>
                      <m:t>𝑴</m:t>
                    </m:r>
                    <m:r>
                      <a:rPr lang="es-AR" sz="1600" b="1" i="0" dirty="0" smtClean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s-AR" sz="16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s-AR" sz="1600" b="1" i="1" dirty="0" smtClean="0">
                            <a:latin typeface="Cambria Math"/>
                          </a:rPr>
                          <m:t>𝒚</m:t>
                        </m:r>
                        <m:r>
                          <a:rPr lang="es-AR" sz="1600" b="1" i="1" dirty="0" smtClean="0">
                            <a:latin typeface="Cambria Math"/>
                          </a:rPr>
                          <m:t> </m:t>
                        </m:r>
                        <m:r>
                          <a:rPr lang="es-AR" sz="1600" b="1" i="1" dirty="0" smtClean="0">
                            <a:latin typeface="Cambria Math"/>
                          </a:rPr>
                          <m:t>𝒄𝒐𝒔</m:t>
                        </m:r>
                        <m:r>
                          <a:rPr lang="es-AR" sz="1600" b="1" i="1" dirty="0" smtClean="0">
                            <a:latin typeface="Cambria Math"/>
                            <a:ea typeface="Cambria Math"/>
                          </a:rPr>
                          <m:t>𝜶</m:t>
                        </m:r>
                      </m:num>
                      <m:den>
                        <m:r>
                          <a:rPr lang="es-AR" sz="1600" b="1" i="1" dirty="0">
                            <a:latin typeface="Cambria Math"/>
                          </a:rPr>
                          <m:t>𝑱𝒙</m:t>
                        </m:r>
                      </m:den>
                    </m:f>
                    <m:r>
                      <a:rPr lang="es-AR" sz="1600" b="1" i="1" dirty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s-AR" sz="16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s-AR" sz="1600" b="1" i="1" dirty="0" smtClean="0">
                            <a:latin typeface="Cambria Math"/>
                          </a:rPr>
                          <m:t>𝒙𝒔𝒊𝒏</m:t>
                        </m:r>
                        <m:r>
                          <a:rPr lang="es-AR" sz="1600" b="1" i="1" dirty="0">
                            <a:latin typeface="Cambria Math"/>
                            <a:ea typeface="Cambria Math"/>
                          </a:rPr>
                          <m:t>𝜶</m:t>
                        </m:r>
                      </m:num>
                      <m:den>
                        <m:r>
                          <a:rPr lang="es-AR" sz="1600" b="1" i="1" dirty="0">
                            <a:latin typeface="Cambria Math"/>
                          </a:rPr>
                          <m:t>𝑱</m:t>
                        </m:r>
                        <m:r>
                          <a:rPr lang="es-AR" sz="1600" b="1" i="1" dirty="0" smtClean="0">
                            <a:latin typeface="Cambria Math"/>
                          </a:rPr>
                          <m:t>𝒚</m:t>
                        </m:r>
                      </m:den>
                    </m:f>
                  </m:oMath>
                </a14:m>
                <a:r>
                  <a:rPr lang="es-AR" sz="1600" dirty="0" smtClean="0">
                    <a:sym typeface="Symbol"/>
                  </a:rPr>
                  <a:t>)=0</a:t>
                </a:r>
              </a:p>
              <a:p>
                <a:r>
                  <a:rPr lang="es-AR" sz="1600" dirty="0" smtClean="0">
                    <a:sym typeface="Symbol"/>
                  </a:rPr>
                  <a:t>y= -x.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6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s-AR" sz="1600" b="0" i="1" dirty="0" smtClean="0">
                            <a:latin typeface="Cambria Math"/>
                          </a:rPr>
                          <m:t>𝐽𝑥</m:t>
                        </m:r>
                      </m:num>
                      <m:den>
                        <m:r>
                          <a:rPr lang="es-AR" sz="1600" b="0" i="1" dirty="0" smtClean="0">
                            <a:latin typeface="Cambria Math"/>
                          </a:rPr>
                          <m:t>𝐽𝑦</m:t>
                        </m:r>
                      </m:den>
                    </m:f>
                    <m:r>
                      <a:rPr lang="es-AR" sz="1600" b="0" i="1" dirty="0" smtClean="0">
                        <a:latin typeface="Cambria Math"/>
                      </a:rPr>
                      <m:t>𝑐𝑡𝑔</m:t>
                    </m:r>
                    <m:r>
                      <a:rPr lang="es-AR" sz="1600" b="0" i="1" dirty="0" smtClean="0">
                        <a:latin typeface="Cambria Math"/>
                        <a:sym typeface="Symbol"/>
                      </a:rPr>
                      <m:t></m:t>
                    </m:r>
                  </m:oMath>
                </a14:m>
                <a:endParaRPr lang="es-AR" sz="1600" i="1" dirty="0" smtClean="0">
                  <a:latin typeface="Cambria Math"/>
                </a:endParaRPr>
              </a:p>
              <a:p>
                <a:r>
                  <a:rPr lang="es-AR" sz="1600" b="1" dirty="0" smtClean="0"/>
                  <a:t>El eje Neutro No es </a:t>
                </a:r>
                <a:r>
                  <a:rPr lang="es-AR" sz="1600" b="1" dirty="0" smtClean="0">
                    <a:sym typeface="Symbol"/>
                  </a:rPr>
                  <a:t> Plano de M</a:t>
                </a:r>
              </a:p>
              <a:p>
                <a:r>
                  <a:rPr lang="es-AR" sz="1600" b="1" dirty="0" smtClean="0">
                    <a:sym typeface="Symbol"/>
                  </a:rPr>
                  <a:t>La viga se flexiona en el plano donde la rigidez es menor.</a:t>
                </a:r>
                <a:endParaRPr lang="es-AR" sz="1600" b="1" dirty="0" smtClean="0"/>
              </a:p>
            </p:txBody>
          </p:sp>
        </mc:Choice>
        <mc:Fallback xmlns="">
          <p:sp>
            <p:nvSpPr>
              <p:cNvPr id="32" name="3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932754"/>
                <a:ext cx="4687311" cy="2087687"/>
              </a:xfrm>
              <a:prstGeom prst="rect">
                <a:avLst/>
              </a:prstGeom>
              <a:blipFill rotWithShape="1">
                <a:blip r:embed="rId13"/>
                <a:stretch>
                  <a:fillRect l="-780" t="-1166" b="-262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32 Grupo"/>
          <p:cNvGrpSpPr/>
          <p:nvPr/>
        </p:nvGrpSpPr>
        <p:grpSpPr>
          <a:xfrm rot="5400000">
            <a:off x="2048523" y="2468304"/>
            <a:ext cx="481345" cy="172930"/>
            <a:chOff x="2375756" y="2292481"/>
            <a:chExt cx="648072" cy="0"/>
          </a:xfrm>
        </p:grpSpPr>
        <p:cxnSp>
          <p:nvCxnSpPr>
            <p:cNvPr id="35" name="34 Conector recto de flecha"/>
            <p:cNvCxnSpPr/>
            <p:nvPr/>
          </p:nvCxnSpPr>
          <p:spPr>
            <a:xfrm>
              <a:off x="2375756" y="2292481"/>
              <a:ext cx="6480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 de flecha"/>
            <p:cNvCxnSpPr/>
            <p:nvPr/>
          </p:nvCxnSpPr>
          <p:spPr>
            <a:xfrm>
              <a:off x="2375756" y="2292481"/>
              <a:ext cx="52256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42 CuadroTexto"/>
              <p:cNvSpPr txBox="1"/>
              <p:nvPr/>
            </p:nvSpPr>
            <p:spPr>
              <a:xfrm>
                <a:off x="1896299" y="2584431"/>
                <a:ext cx="4457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400" b="0" i="1" smtClean="0">
                          <a:latin typeface="Cambria Math"/>
                          <a:cs typeface="Syastro" pitchFamily="2" charset="0"/>
                        </a:rPr>
                        <m:t>𝑀𝑦</m:t>
                      </m:r>
                    </m:oMath>
                  </m:oMathPara>
                </a14:m>
                <a:endParaRPr lang="es-AR" sz="1400" dirty="0">
                  <a:latin typeface="Syastro" pitchFamily="2" charset="0"/>
                  <a:cs typeface="Syastro" pitchFamily="2" charset="0"/>
                </a:endParaRPr>
              </a:p>
            </p:txBody>
          </p:sp>
        </mc:Choice>
        <mc:Fallback xmlns="">
          <p:sp>
            <p:nvSpPr>
              <p:cNvPr id="43" name="4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299" y="2584431"/>
                <a:ext cx="445798" cy="307777"/>
              </a:xfrm>
              <a:prstGeom prst="rect">
                <a:avLst/>
              </a:prstGeom>
              <a:blipFill rotWithShape="1">
                <a:blip r:embed="rId1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44 Grupo"/>
          <p:cNvGrpSpPr/>
          <p:nvPr/>
        </p:nvGrpSpPr>
        <p:grpSpPr>
          <a:xfrm rot="3503839">
            <a:off x="2158095" y="2484472"/>
            <a:ext cx="599097" cy="198790"/>
            <a:chOff x="2375756" y="2292481"/>
            <a:chExt cx="648072" cy="0"/>
          </a:xfrm>
        </p:grpSpPr>
        <p:cxnSp>
          <p:nvCxnSpPr>
            <p:cNvPr id="47" name="46 Conector recto de flecha"/>
            <p:cNvCxnSpPr/>
            <p:nvPr/>
          </p:nvCxnSpPr>
          <p:spPr>
            <a:xfrm>
              <a:off x="2375756" y="2292481"/>
              <a:ext cx="6480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 de flecha"/>
            <p:cNvCxnSpPr/>
            <p:nvPr/>
          </p:nvCxnSpPr>
          <p:spPr>
            <a:xfrm>
              <a:off x="2375756" y="2292481"/>
              <a:ext cx="52256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58 CuadroTexto"/>
              <p:cNvSpPr txBox="1"/>
              <p:nvPr/>
            </p:nvSpPr>
            <p:spPr>
              <a:xfrm>
                <a:off x="2689518" y="2438200"/>
                <a:ext cx="4457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400" b="0" i="1" smtClean="0">
                          <a:latin typeface="Cambria Math"/>
                          <a:cs typeface="Syastro" pitchFamily="2" charset="0"/>
                        </a:rPr>
                        <m:t>𝑀</m:t>
                      </m:r>
                    </m:oMath>
                  </m:oMathPara>
                </a14:m>
                <a:endParaRPr lang="es-AR" sz="1400" dirty="0">
                  <a:latin typeface="Syastro" pitchFamily="2" charset="0"/>
                  <a:cs typeface="Syastro" pitchFamily="2" charset="0"/>
                </a:endParaRPr>
              </a:p>
            </p:txBody>
          </p:sp>
        </mc:Choice>
        <mc:Fallback xmlns="">
          <p:sp>
            <p:nvSpPr>
              <p:cNvPr id="59" name="5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518" y="2438200"/>
                <a:ext cx="445798" cy="30777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60 CuadroTexto"/>
              <p:cNvSpPr txBox="1"/>
              <p:nvPr/>
            </p:nvSpPr>
            <p:spPr>
              <a:xfrm>
                <a:off x="5004048" y="2176545"/>
                <a:ext cx="4032448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700" dirty="0" smtClean="0"/>
                  <a:t>Se descompone pone el Momento:</a:t>
                </a:r>
              </a:p>
              <a:p>
                <a:endParaRPr lang="es-AR" sz="17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1700" b="1" i="1" dirty="0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s-AR" sz="1700" b="1" i="1" dirty="0" smtClean="0">
                              <a:latin typeface="Cambria Math"/>
                            </a:rPr>
                            <m:t>𝑴𝒙</m:t>
                          </m:r>
                          <m:r>
                            <a:rPr lang="es-AR" sz="1700" b="1" i="1" dirty="0" smtClean="0">
                              <a:latin typeface="Cambria Math"/>
                            </a:rPr>
                            <m:t>=</m:t>
                          </m:r>
                          <m:r>
                            <a:rPr lang="es-AR" sz="1700" b="1" i="1" dirty="0" smtClean="0">
                              <a:latin typeface="Cambria Math"/>
                            </a:rPr>
                            <m:t>𝑴</m:t>
                          </m:r>
                          <m:r>
                            <a:rPr lang="es-AR" sz="1700" b="1" i="1" dirty="0" smtClean="0">
                              <a:latin typeface="Cambria Math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s-AR" sz="1700" b="0" i="0" dirty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s-AR" sz="1700" b="0" i="1" dirty="0" smtClean="0"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s-AR" sz="17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1700" b="1" i="1" dirty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s-AR" sz="1700" b="1" i="1" dirty="0">
                              <a:latin typeface="Cambria Math"/>
                            </a:rPr>
                            <m:t>𝑴𝒚</m:t>
                          </m:r>
                          <m:r>
                            <a:rPr lang="es-AR" sz="1700" b="1" i="1" dirty="0">
                              <a:latin typeface="Cambria Math"/>
                            </a:rPr>
                            <m:t>=</m:t>
                          </m:r>
                          <m:r>
                            <a:rPr lang="es-AR" sz="1700" b="1" i="1" dirty="0">
                              <a:latin typeface="Cambria Math"/>
                            </a:rPr>
                            <m:t>𝑴</m:t>
                          </m:r>
                          <m:r>
                            <a:rPr lang="es-AR" sz="1700" b="1" i="1" dirty="0">
                              <a:latin typeface="Cambria Math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s-AR" sz="1700" dirty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s-AR" sz="1700" i="1" dirty="0"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s-AR" sz="1700" b="1" dirty="0"/>
              </a:p>
            </p:txBody>
          </p:sp>
        </mc:Choice>
        <mc:Fallback xmlns="">
          <p:sp>
            <p:nvSpPr>
              <p:cNvPr id="61" name="6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176545"/>
                <a:ext cx="4032448" cy="1138773"/>
              </a:xfrm>
              <a:prstGeom prst="rect">
                <a:avLst/>
              </a:prstGeom>
              <a:blipFill rotWithShape="1">
                <a:blip r:embed="rId36"/>
                <a:stretch>
                  <a:fillRect l="-1059" t="-1604" b="-267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61 CuadroTexto"/>
              <p:cNvSpPr txBox="1"/>
              <p:nvPr/>
            </p:nvSpPr>
            <p:spPr>
              <a:xfrm>
                <a:off x="2560176" y="2276654"/>
                <a:ext cx="2864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400" b="0" i="1" smtClean="0">
                          <a:latin typeface="Cambria Math"/>
                          <a:cs typeface="Syastro" pitchFamily="2" charset="0"/>
                          <a:sym typeface="Symbol"/>
                        </a:rPr>
                        <m:t></m:t>
                      </m:r>
                    </m:oMath>
                  </m:oMathPara>
                </a14:m>
                <a:endParaRPr lang="es-AR" sz="1400" dirty="0">
                  <a:latin typeface="Syastro" pitchFamily="2" charset="0"/>
                  <a:cs typeface="Syastro" pitchFamily="2" charset="0"/>
                </a:endParaRPr>
              </a:p>
            </p:txBody>
          </p:sp>
        </mc:Choice>
        <mc:Fallback xmlns="">
          <p:sp>
            <p:nvSpPr>
              <p:cNvPr id="62" name="6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176" y="2276654"/>
                <a:ext cx="286413" cy="30777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10 Conector recto"/>
          <p:cNvCxnSpPr/>
          <p:nvPr/>
        </p:nvCxnSpPr>
        <p:spPr>
          <a:xfrm flipH="1">
            <a:off x="3131840" y="2286369"/>
            <a:ext cx="1008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18 Grupo"/>
          <p:cNvGrpSpPr/>
          <p:nvPr/>
        </p:nvGrpSpPr>
        <p:grpSpPr>
          <a:xfrm rot="5400000">
            <a:off x="1944159" y="2957247"/>
            <a:ext cx="826917" cy="925326"/>
            <a:chOff x="2340881" y="3385300"/>
            <a:chExt cx="826917" cy="925326"/>
          </a:xfrm>
        </p:grpSpPr>
        <p:grpSp>
          <p:nvGrpSpPr>
            <p:cNvPr id="18" name="17 Grupo"/>
            <p:cNvGrpSpPr/>
            <p:nvPr/>
          </p:nvGrpSpPr>
          <p:grpSpPr>
            <a:xfrm>
              <a:off x="2403391" y="3385300"/>
              <a:ext cx="764407" cy="925326"/>
              <a:chOff x="2403391" y="3385300"/>
              <a:chExt cx="764407" cy="925326"/>
            </a:xfrm>
          </p:grpSpPr>
          <p:grpSp>
            <p:nvGrpSpPr>
              <p:cNvPr id="65" name="64 Grupo"/>
              <p:cNvGrpSpPr/>
              <p:nvPr/>
            </p:nvGrpSpPr>
            <p:grpSpPr>
              <a:xfrm>
                <a:off x="2403391" y="3436944"/>
                <a:ext cx="764407" cy="860931"/>
                <a:chOff x="3263295" y="1901504"/>
                <a:chExt cx="764407" cy="860931"/>
              </a:xfrm>
              <a:pattFill prst="ltHorz">
                <a:fgClr>
                  <a:schemeClr val="accent1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</p:grpSpPr>
            <p:sp>
              <p:nvSpPr>
                <p:cNvPr id="66" name="65 Triángulo rectángulo"/>
                <p:cNvSpPr/>
                <p:nvPr/>
              </p:nvSpPr>
              <p:spPr>
                <a:xfrm flipH="1">
                  <a:off x="3263295" y="2276655"/>
                  <a:ext cx="372601" cy="485780"/>
                </a:xfrm>
                <a:prstGeom prst="rtTriangl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67" name="66 Triángulo rectángulo"/>
                <p:cNvSpPr/>
                <p:nvPr/>
              </p:nvSpPr>
              <p:spPr>
                <a:xfrm flipV="1">
                  <a:off x="3635897" y="1901504"/>
                  <a:ext cx="391805" cy="367845"/>
                </a:xfrm>
                <a:prstGeom prst="rtTriangl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67 CuadroTexto"/>
                  <p:cNvSpPr txBox="1"/>
                  <p:nvPr/>
                </p:nvSpPr>
                <p:spPr>
                  <a:xfrm>
                    <a:off x="2508438" y="4002849"/>
                    <a:ext cx="28262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AR" sz="1400" b="0" i="1" smtClean="0">
                              <a:latin typeface="Cambria Math"/>
                              <a:cs typeface="Syastro" pitchFamily="2" charset="0"/>
                            </a:rPr>
                            <m:t>+</m:t>
                          </m:r>
                        </m:oMath>
                      </m:oMathPara>
                    </a14:m>
                    <a:endParaRPr lang="es-AR" sz="1400" dirty="0">
                      <a:latin typeface="Syastro" pitchFamily="2" charset="0"/>
                      <a:cs typeface="Syastro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68" name="67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08438" y="4002849"/>
                    <a:ext cx="282624" cy="307777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A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68 CuadroTexto"/>
                  <p:cNvSpPr txBox="1"/>
                  <p:nvPr/>
                </p:nvSpPr>
                <p:spPr>
                  <a:xfrm>
                    <a:off x="2768374" y="3385300"/>
                    <a:ext cx="28262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AR" sz="1400" b="0" i="0" smtClean="0">
                              <a:latin typeface="Cambria Math"/>
                              <a:cs typeface="Syastro" pitchFamily="2" charset="0"/>
                            </a:rPr>
                            <m:t>−</m:t>
                          </m:r>
                        </m:oMath>
                      </m:oMathPara>
                    </a14:m>
                    <a:endParaRPr lang="es-AR" sz="1400" dirty="0">
                      <a:latin typeface="Syastro" pitchFamily="2" charset="0"/>
                      <a:cs typeface="Syastro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69" name="68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8374" y="3385300"/>
                    <a:ext cx="282624" cy="307777"/>
                  </a:xfrm>
                  <a:prstGeom prst="rect">
                    <a:avLst/>
                  </a:prstGeom>
                  <a:blipFill rotWithShape="1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A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0" name="69 Conector recto"/>
            <p:cNvCxnSpPr/>
            <p:nvPr/>
          </p:nvCxnSpPr>
          <p:spPr>
            <a:xfrm rot="16200000" flipV="1">
              <a:off x="2643775" y="3527024"/>
              <a:ext cx="0" cy="6057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70 Conector recto"/>
          <p:cNvCxnSpPr/>
          <p:nvPr/>
        </p:nvCxnSpPr>
        <p:spPr>
          <a:xfrm flipH="1" flipV="1">
            <a:off x="2150596" y="1802967"/>
            <a:ext cx="1269350" cy="27781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71 CuadroTexto"/>
              <p:cNvSpPr txBox="1"/>
              <p:nvPr/>
            </p:nvSpPr>
            <p:spPr>
              <a:xfrm rot="3971401">
                <a:off x="3802346" y="3310481"/>
                <a:ext cx="2826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400" b="0" i="1" smtClean="0">
                          <a:latin typeface="Cambria Math"/>
                          <a:cs typeface="Syastro" pitchFamily="2" charset="0"/>
                          <a:sym typeface="Symbol"/>
                        </a:rPr>
                        <m:t></m:t>
                      </m:r>
                    </m:oMath>
                  </m:oMathPara>
                </a14:m>
                <a:endParaRPr lang="es-AR" sz="1400" dirty="0">
                  <a:latin typeface="Syastro" pitchFamily="2" charset="0"/>
                  <a:cs typeface="Syastro" pitchFamily="2" charset="0"/>
                </a:endParaRPr>
              </a:p>
            </p:txBody>
          </p:sp>
        </mc:Choice>
        <mc:Fallback xmlns="">
          <p:sp>
            <p:nvSpPr>
              <p:cNvPr id="72" name="7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971401">
                <a:off x="3802346" y="3310481"/>
                <a:ext cx="282624" cy="30777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72 CuadroTexto"/>
              <p:cNvSpPr txBox="1"/>
              <p:nvPr/>
            </p:nvSpPr>
            <p:spPr>
              <a:xfrm rot="3699282">
                <a:off x="2929585" y="3403282"/>
                <a:ext cx="4457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400" b="0" i="1" smtClean="0">
                          <a:latin typeface="Cambria Math"/>
                          <a:cs typeface="Syastro" pitchFamily="2" charset="0"/>
                        </a:rPr>
                        <m:t>𝑛</m:t>
                      </m:r>
                    </m:oMath>
                  </m:oMathPara>
                </a14:m>
                <a:endParaRPr lang="es-AR" sz="1400" dirty="0">
                  <a:latin typeface="Syastro" pitchFamily="2" charset="0"/>
                  <a:cs typeface="Syastro" pitchFamily="2" charset="0"/>
                </a:endParaRPr>
              </a:p>
            </p:txBody>
          </p:sp>
        </mc:Choice>
        <mc:Fallback xmlns="">
          <p:sp>
            <p:nvSpPr>
              <p:cNvPr id="73" name="7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699282">
                <a:off x="2929585" y="3403282"/>
                <a:ext cx="445798" cy="30777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73 CuadroTexto"/>
              <p:cNvSpPr txBox="1"/>
              <p:nvPr/>
            </p:nvSpPr>
            <p:spPr>
              <a:xfrm rot="3923965">
                <a:off x="3267200" y="4217814"/>
                <a:ext cx="4457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400" b="0" i="1" smtClean="0">
                          <a:latin typeface="Cambria Math"/>
                          <a:cs typeface="Syastro" pitchFamily="2" charset="0"/>
                        </a:rPr>
                        <m:t>𝑛</m:t>
                      </m:r>
                    </m:oMath>
                  </m:oMathPara>
                </a14:m>
                <a:endParaRPr lang="es-AR" sz="1400" dirty="0">
                  <a:latin typeface="Syastro" pitchFamily="2" charset="0"/>
                  <a:cs typeface="Syastro" pitchFamily="2" charset="0"/>
                </a:endParaRPr>
              </a:p>
            </p:txBody>
          </p:sp>
        </mc:Choice>
        <mc:Fallback xmlns="">
          <p:sp>
            <p:nvSpPr>
              <p:cNvPr id="74" name="7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923965">
                <a:off x="3267200" y="4217814"/>
                <a:ext cx="445798" cy="30777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80 Conector recto"/>
          <p:cNvCxnSpPr/>
          <p:nvPr/>
        </p:nvCxnSpPr>
        <p:spPr>
          <a:xfrm flipH="1" flipV="1">
            <a:off x="2712962" y="1326813"/>
            <a:ext cx="1296261" cy="277816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"/>
          <p:cNvCxnSpPr/>
          <p:nvPr/>
        </p:nvCxnSpPr>
        <p:spPr>
          <a:xfrm flipH="1" flipV="1">
            <a:off x="1461944" y="2067552"/>
            <a:ext cx="1296261" cy="277816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84 CuadroTexto"/>
              <p:cNvSpPr txBox="1"/>
              <p:nvPr/>
            </p:nvSpPr>
            <p:spPr>
              <a:xfrm>
                <a:off x="1140408" y="4976597"/>
                <a:ext cx="2520280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sz="2000" i="1" dirty="0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s-AR" sz="2000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𝜎</m:t>
                        </m:r>
                      </m:e>
                      <m:sub>
                        <m:r>
                          <a:rPr lang="es-AR" sz="2000" b="0" i="1" dirty="0" smtClean="0">
                            <a:latin typeface="Cambria Math"/>
                            <a:sym typeface="Symbol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s-AR" sz="2000" dirty="0" smtClean="0">
                    <a:sym typeface="Symbol"/>
                  </a:rPr>
                  <a:t>= </a:t>
                </a:r>
                <a14:m>
                  <m:oMath xmlns:m="http://schemas.openxmlformats.org/officeDocument/2006/math">
                    <m:r>
                      <a:rPr lang="es-AR" sz="2000" b="0" i="0" dirty="0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s-AR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s-AR" sz="2000" b="0" i="1" dirty="0">
                            <a:latin typeface="Cambria Math"/>
                          </a:rPr>
                          <m:t>𝑀𝑥</m:t>
                        </m:r>
                      </m:num>
                      <m:den>
                        <m:r>
                          <a:rPr lang="es-AR" sz="2000" b="0" i="1" dirty="0" smtClean="0">
                            <a:latin typeface="Cambria Math"/>
                          </a:rPr>
                          <m:t>𝑊</m:t>
                        </m:r>
                        <m:r>
                          <a:rPr lang="es-AR" sz="2000" b="0" i="1" dirty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s-AR" sz="2000" b="0" i="1" dirty="0" smtClean="0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es-AR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s-AR" sz="2000" b="0" i="1" dirty="0">
                            <a:latin typeface="Cambria Math"/>
                          </a:rPr>
                          <m:t>𝑀</m:t>
                        </m:r>
                        <m:r>
                          <a:rPr lang="es-AR" sz="2000" b="0" i="1" dirty="0" smtClean="0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s-AR" sz="2000" b="0" i="1" dirty="0" smtClean="0">
                            <a:latin typeface="Cambria Math"/>
                          </a:rPr>
                          <m:t>𝑊𝑦</m:t>
                        </m:r>
                      </m:den>
                    </m:f>
                    <m:r>
                      <a:rPr lang="es-AR" sz="2000" b="0" i="1" dirty="0">
                        <a:latin typeface="Cambria Math"/>
                      </a:rPr>
                      <m:t> </m:t>
                    </m:r>
                  </m:oMath>
                </a14:m>
                <a:endParaRPr lang="es-AR" sz="200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85" name="8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408" y="4976597"/>
                <a:ext cx="2520280" cy="573940"/>
              </a:xfrm>
              <a:prstGeom prst="rect">
                <a:avLst/>
              </a:prstGeom>
              <a:blipFill rotWithShape="1">
                <a:blip r:embed="rId23"/>
                <a:stretch>
                  <a:fillRect b="-315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85 CuadroTexto"/>
              <p:cNvSpPr txBox="1"/>
              <p:nvPr/>
            </p:nvSpPr>
            <p:spPr>
              <a:xfrm>
                <a:off x="1538528" y="1258512"/>
                <a:ext cx="6120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400" b="1" i="1" smtClean="0">
                          <a:latin typeface="Cambria Math"/>
                          <a:cs typeface="Syastro" pitchFamily="2" charset="0"/>
                          <a:sym typeface="Symbol"/>
                        </a:rPr>
                        <m:t>𝑨</m:t>
                      </m:r>
                    </m:oMath>
                  </m:oMathPara>
                </a14:m>
                <a:endParaRPr lang="es-AR" sz="1400" b="1" dirty="0">
                  <a:cs typeface="Syastro" pitchFamily="2" charset="0"/>
                </a:endParaRPr>
              </a:p>
            </p:txBody>
          </p:sp>
        </mc:Choice>
        <mc:Fallback xmlns="">
          <p:sp>
            <p:nvSpPr>
              <p:cNvPr id="86" name="8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528" y="1258512"/>
                <a:ext cx="612068" cy="307777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86 CuadroTexto"/>
              <p:cNvSpPr txBox="1"/>
              <p:nvPr/>
            </p:nvSpPr>
            <p:spPr>
              <a:xfrm>
                <a:off x="2645320" y="1258512"/>
                <a:ext cx="6120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400" b="1" i="1" smtClean="0">
                          <a:latin typeface="Cambria Math"/>
                          <a:cs typeface="Syastro" pitchFamily="2" charset="0"/>
                          <a:sym typeface="Symbol"/>
                        </a:rPr>
                        <m:t>𝑩</m:t>
                      </m:r>
                    </m:oMath>
                  </m:oMathPara>
                </a14:m>
                <a:endParaRPr lang="es-AR" sz="1400" b="1" dirty="0">
                  <a:cs typeface="Syastro" pitchFamily="2" charset="0"/>
                </a:endParaRPr>
              </a:p>
            </p:txBody>
          </p:sp>
        </mc:Choice>
        <mc:Fallback xmlns="">
          <p:sp>
            <p:nvSpPr>
              <p:cNvPr id="87" name="8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320" y="1258512"/>
                <a:ext cx="612068" cy="307777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87 CuadroTexto"/>
              <p:cNvSpPr txBox="1"/>
              <p:nvPr/>
            </p:nvSpPr>
            <p:spPr>
              <a:xfrm>
                <a:off x="1140408" y="5553714"/>
                <a:ext cx="2520280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sz="2000" b="1" i="1" dirty="0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s-AR" sz="2000" b="1" i="1" dirty="0" smtClean="0">
                            <a:latin typeface="Cambria Math"/>
                            <a:ea typeface="Cambria Math"/>
                            <a:sym typeface="Symbol"/>
                          </a:rPr>
                          <m:t>𝝈</m:t>
                        </m:r>
                      </m:e>
                      <m:sub>
                        <m:r>
                          <a:rPr lang="es-AR" sz="2000" b="1" i="1" dirty="0" smtClean="0">
                            <a:latin typeface="Cambria Math"/>
                            <a:sym typeface="Symbol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s-AR" sz="2000" b="1" dirty="0" smtClean="0">
                    <a:sym typeface="Symbol"/>
                  </a:rPr>
                  <a:t>= </a:t>
                </a:r>
                <a14:m>
                  <m:oMath xmlns:m="http://schemas.openxmlformats.org/officeDocument/2006/math">
                    <m:r>
                      <a:rPr lang="es-AR" sz="2000" b="1" i="0" dirty="0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s-AR" sz="20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s-AR" sz="2000" b="1" i="1" dirty="0">
                            <a:latin typeface="Cambria Math"/>
                          </a:rPr>
                          <m:t>𝑴𝒙</m:t>
                        </m:r>
                      </m:num>
                      <m:den>
                        <m:r>
                          <a:rPr lang="es-AR" sz="2000" b="1" i="1" dirty="0" smtClean="0">
                            <a:latin typeface="Cambria Math"/>
                          </a:rPr>
                          <m:t>𝑾</m:t>
                        </m:r>
                        <m:r>
                          <a:rPr lang="es-AR" sz="2000" b="1" i="1" dirty="0"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es-AR" sz="2000" b="1" i="1" dirty="0" smtClean="0">
                        <a:latin typeface="Cambria Math"/>
                      </a:rPr>
                      <m:t>− </m:t>
                    </m:r>
                    <m:f>
                      <m:fPr>
                        <m:ctrlPr>
                          <a:rPr lang="es-AR" sz="20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s-AR" sz="2000" b="1" i="1" dirty="0">
                            <a:latin typeface="Cambria Math"/>
                          </a:rPr>
                          <m:t>𝑴</m:t>
                        </m:r>
                        <m:r>
                          <a:rPr lang="es-AR" sz="2000" b="1" i="1" dirty="0" smtClean="0"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es-AR" sz="2000" b="1" i="1" dirty="0" smtClean="0">
                            <a:latin typeface="Cambria Math"/>
                          </a:rPr>
                          <m:t>𝑾𝒚</m:t>
                        </m:r>
                      </m:den>
                    </m:f>
                    <m:r>
                      <a:rPr lang="es-AR" sz="2000" b="1" i="1" dirty="0">
                        <a:latin typeface="Cambria Math"/>
                      </a:rPr>
                      <m:t> </m:t>
                    </m:r>
                  </m:oMath>
                </a14:m>
                <a:endParaRPr lang="es-AR" sz="2000" b="1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88" name="8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408" y="5553714"/>
                <a:ext cx="2520280" cy="57394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88 CuadroTexto"/>
              <p:cNvSpPr txBox="1"/>
              <p:nvPr/>
            </p:nvSpPr>
            <p:spPr>
              <a:xfrm>
                <a:off x="1095170" y="6127654"/>
                <a:ext cx="2520280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sz="2000" b="1" i="1" dirty="0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s-AR" sz="2000" b="1" i="1" dirty="0" smtClean="0">
                            <a:latin typeface="Cambria Math"/>
                            <a:ea typeface="Cambria Math"/>
                            <a:sym typeface="Symbol"/>
                          </a:rPr>
                          <m:t>𝝈</m:t>
                        </m:r>
                      </m:e>
                      <m:sub>
                        <m:r>
                          <a:rPr lang="es-AR" sz="2000" b="1" i="1" dirty="0" smtClean="0">
                            <a:latin typeface="Cambria Math"/>
                            <a:sym typeface="Symbol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es-AR" sz="2000" b="1" dirty="0" smtClean="0">
                    <a:sym typeface="Symbol"/>
                  </a:rPr>
                  <a:t>= </a:t>
                </a:r>
                <a14:m>
                  <m:oMath xmlns:m="http://schemas.openxmlformats.org/officeDocument/2006/math">
                    <m:r>
                      <a:rPr lang="es-AR" sz="2000" b="1" dirty="0">
                        <a:latin typeface="Cambria Math"/>
                        <a:sym typeface="Symbol"/>
                      </a:rPr>
                      <m:t>+</m:t>
                    </m:r>
                    <m:f>
                      <m:fPr>
                        <m:ctrlPr>
                          <a:rPr lang="es-AR" sz="20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s-AR" sz="2000" b="1" i="1" dirty="0">
                            <a:latin typeface="Cambria Math"/>
                          </a:rPr>
                          <m:t>𝑴𝒙</m:t>
                        </m:r>
                      </m:num>
                      <m:den>
                        <m:r>
                          <a:rPr lang="es-AR" sz="2000" b="1" i="1" dirty="0" smtClean="0">
                            <a:latin typeface="Cambria Math"/>
                          </a:rPr>
                          <m:t>𝑾</m:t>
                        </m:r>
                        <m:r>
                          <a:rPr lang="es-AR" sz="2000" b="1" i="1" dirty="0"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es-AR" sz="2000" b="1" i="1" dirty="0" smtClean="0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es-AR" sz="20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s-AR" sz="2000" b="1" i="1" dirty="0">
                            <a:latin typeface="Cambria Math"/>
                          </a:rPr>
                          <m:t>𝑴</m:t>
                        </m:r>
                        <m:r>
                          <a:rPr lang="es-AR" sz="2000" b="1" i="1" dirty="0" smtClean="0"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es-AR" sz="2000" b="1" i="1" dirty="0" smtClean="0">
                            <a:latin typeface="Cambria Math"/>
                          </a:rPr>
                          <m:t>𝑾𝒚</m:t>
                        </m:r>
                      </m:den>
                    </m:f>
                    <m:r>
                      <a:rPr lang="es-AR" sz="2000" b="1" i="1" dirty="0">
                        <a:latin typeface="Cambria Math"/>
                      </a:rPr>
                      <m:t> </m:t>
                    </m:r>
                  </m:oMath>
                </a14:m>
                <a:endParaRPr lang="es-AR" sz="2000" b="1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89" name="8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170" y="6127654"/>
                <a:ext cx="2520280" cy="57394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89 CuadroTexto"/>
              <p:cNvSpPr txBox="1"/>
              <p:nvPr/>
            </p:nvSpPr>
            <p:spPr>
              <a:xfrm>
                <a:off x="1452246" y="2761185"/>
                <a:ext cx="6120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400" b="1" i="1" smtClean="0">
                          <a:latin typeface="Cambria Math"/>
                          <a:cs typeface="Syastro" pitchFamily="2" charset="0"/>
                          <a:sym typeface="Symbol"/>
                        </a:rPr>
                        <m:t>𝑪</m:t>
                      </m:r>
                    </m:oMath>
                  </m:oMathPara>
                </a14:m>
                <a:endParaRPr lang="es-AR" sz="1400" b="1" dirty="0">
                  <a:cs typeface="Syastro" pitchFamily="2" charset="0"/>
                </a:endParaRPr>
              </a:p>
            </p:txBody>
          </p:sp>
        </mc:Choice>
        <mc:Fallback xmlns="">
          <p:sp>
            <p:nvSpPr>
              <p:cNvPr id="90" name="8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246" y="2761185"/>
                <a:ext cx="612068" cy="307777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90 CuadroTexto"/>
              <p:cNvSpPr txBox="1"/>
              <p:nvPr/>
            </p:nvSpPr>
            <p:spPr>
              <a:xfrm>
                <a:off x="3164848" y="6136448"/>
                <a:ext cx="2520280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sz="2000" i="1" dirty="0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s-AR" sz="2000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𝜎</m:t>
                        </m:r>
                      </m:e>
                      <m:sub>
                        <m:r>
                          <a:rPr lang="es-AR" sz="2000" b="0" i="1" dirty="0" smtClean="0">
                            <a:latin typeface="Cambria Math"/>
                            <a:sym typeface="Symbol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s-AR" sz="2000" dirty="0" smtClean="0">
                    <a:sym typeface="Symbol"/>
                  </a:rPr>
                  <a:t>= </a:t>
                </a:r>
                <a14:m>
                  <m:oMath xmlns:m="http://schemas.openxmlformats.org/officeDocument/2006/math">
                    <m:r>
                      <a:rPr lang="es-AR" sz="2000" b="0" dirty="0">
                        <a:latin typeface="Cambria Math"/>
                        <a:sym typeface="Symbol"/>
                      </a:rPr>
                      <m:t>+</m:t>
                    </m:r>
                    <m:f>
                      <m:fPr>
                        <m:ctrlPr>
                          <a:rPr lang="es-AR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s-AR" sz="2000" b="0" i="1" dirty="0">
                            <a:latin typeface="Cambria Math"/>
                          </a:rPr>
                          <m:t>𝑀𝑥</m:t>
                        </m:r>
                      </m:num>
                      <m:den>
                        <m:r>
                          <a:rPr lang="es-AR" sz="2000" b="0" i="1" dirty="0" smtClean="0">
                            <a:latin typeface="Cambria Math"/>
                          </a:rPr>
                          <m:t>𝑊</m:t>
                        </m:r>
                        <m:r>
                          <a:rPr lang="es-AR" sz="2000" b="0" i="1" dirty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s-AR" sz="2000" b="0" i="1" dirty="0" smtClean="0">
                        <a:latin typeface="Cambria Math"/>
                      </a:rPr>
                      <m:t>− </m:t>
                    </m:r>
                    <m:f>
                      <m:fPr>
                        <m:ctrlPr>
                          <a:rPr lang="es-AR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s-AR" sz="2000" b="0" i="1" dirty="0">
                            <a:latin typeface="Cambria Math"/>
                          </a:rPr>
                          <m:t>𝑀</m:t>
                        </m:r>
                        <m:r>
                          <a:rPr lang="es-AR" sz="2000" b="0" i="1" dirty="0" smtClean="0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s-AR" sz="2000" b="0" i="1" dirty="0" smtClean="0">
                            <a:latin typeface="Cambria Math"/>
                          </a:rPr>
                          <m:t>𝑊𝑦</m:t>
                        </m:r>
                      </m:den>
                    </m:f>
                    <m:r>
                      <a:rPr lang="es-AR" sz="2000" b="0" i="1" dirty="0">
                        <a:latin typeface="Cambria Math"/>
                      </a:rPr>
                      <m:t> </m:t>
                    </m:r>
                  </m:oMath>
                </a14:m>
                <a:endParaRPr lang="es-AR" sz="200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91" name="9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848" y="6136448"/>
                <a:ext cx="2520280" cy="573940"/>
              </a:xfrm>
              <a:prstGeom prst="rect">
                <a:avLst/>
              </a:prstGeom>
              <a:blipFill rotWithShape="1">
                <a:blip r:embed="rId29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91 CuadroTexto"/>
              <p:cNvSpPr txBox="1"/>
              <p:nvPr/>
            </p:nvSpPr>
            <p:spPr>
              <a:xfrm>
                <a:off x="2655354" y="2786908"/>
                <a:ext cx="6120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400" b="1" i="1" smtClean="0">
                          <a:latin typeface="Cambria Math"/>
                          <a:cs typeface="Syastro" pitchFamily="2" charset="0"/>
                          <a:sym typeface="Symbol"/>
                        </a:rPr>
                        <m:t>𝑫</m:t>
                      </m:r>
                    </m:oMath>
                  </m:oMathPara>
                </a14:m>
                <a:endParaRPr lang="es-AR" sz="1400" b="1" dirty="0">
                  <a:cs typeface="Syastro" pitchFamily="2" charset="0"/>
                </a:endParaRPr>
              </a:p>
            </p:txBody>
          </p:sp>
        </mc:Choice>
        <mc:Fallback xmlns="">
          <p:sp>
            <p:nvSpPr>
              <p:cNvPr id="92" name="9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354" y="2786908"/>
                <a:ext cx="612068" cy="307777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92 Conector recto"/>
          <p:cNvCxnSpPr/>
          <p:nvPr/>
        </p:nvCxnSpPr>
        <p:spPr>
          <a:xfrm flipH="1" flipV="1">
            <a:off x="1907706" y="1561069"/>
            <a:ext cx="1269350" cy="277816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94 CuadroTexto"/>
              <p:cNvSpPr txBox="1"/>
              <p:nvPr/>
            </p:nvSpPr>
            <p:spPr>
              <a:xfrm rot="3971401">
                <a:off x="2838600" y="4157545"/>
                <a:ext cx="4377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400" b="0" i="1" smtClean="0">
                          <a:latin typeface="Cambria Math"/>
                          <a:cs typeface="Syastro" pitchFamily="2" charset="0"/>
                          <a:sym typeface="Symbol"/>
                        </a:rPr>
                        <m:t></m:t>
                      </m:r>
                      <m:r>
                        <a:rPr lang="es-AR" sz="1400" b="0" i="1" smtClean="0">
                          <a:latin typeface="Cambria Math"/>
                          <a:cs typeface="Syastro" pitchFamily="2" charset="0"/>
                          <a:sym typeface="Symbol"/>
                        </a:rPr>
                        <m:t>𝐴</m:t>
                      </m:r>
                    </m:oMath>
                  </m:oMathPara>
                </a14:m>
                <a:endParaRPr lang="es-AR" sz="1400" dirty="0">
                  <a:latin typeface="Syastro" pitchFamily="2" charset="0"/>
                  <a:cs typeface="Syastro" pitchFamily="2" charset="0"/>
                </a:endParaRPr>
              </a:p>
            </p:txBody>
          </p:sp>
        </mc:Choice>
        <mc:Fallback xmlns="">
          <p:sp>
            <p:nvSpPr>
              <p:cNvPr id="95" name="9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971401">
                <a:off x="2838600" y="4157545"/>
                <a:ext cx="437721" cy="307777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95 CuadroTexto"/>
              <p:cNvSpPr txBox="1"/>
              <p:nvPr/>
            </p:nvSpPr>
            <p:spPr>
              <a:xfrm rot="3971401">
                <a:off x="3878192" y="3660627"/>
                <a:ext cx="4377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400" b="0" i="1" smtClean="0">
                          <a:latin typeface="Cambria Math"/>
                          <a:cs typeface="Syastro" pitchFamily="2" charset="0"/>
                          <a:sym typeface="Symbol"/>
                        </a:rPr>
                        <m:t></m:t>
                      </m:r>
                      <m:r>
                        <a:rPr lang="es-AR" sz="1400" b="0" i="1" smtClean="0">
                          <a:latin typeface="Cambria Math"/>
                          <a:cs typeface="Syastro" pitchFamily="2" charset="0"/>
                          <a:sym typeface="Symbol"/>
                        </a:rPr>
                        <m:t>𝐵</m:t>
                      </m:r>
                    </m:oMath>
                  </m:oMathPara>
                </a14:m>
                <a:endParaRPr lang="es-AR" sz="1400" dirty="0">
                  <a:latin typeface="Syastro" pitchFamily="2" charset="0"/>
                  <a:cs typeface="Syastro" pitchFamily="2" charset="0"/>
                </a:endParaRPr>
              </a:p>
            </p:txBody>
          </p:sp>
        </mc:Choice>
        <mc:Fallback xmlns="">
          <p:sp>
            <p:nvSpPr>
              <p:cNvPr id="96" name="9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971401">
                <a:off x="3878192" y="3660627"/>
                <a:ext cx="437721" cy="307777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96 CuadroTexto"/>
              <p:cNvSpPr txBox="1"/>
              <p:nvPr/>
            </p:nvSpPr>
            <p:spPr>
              <a:xfrm rot="3971401">
                <a:off x="2034215" y="4053011"/>
                <a:ext cx="4377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400" b="0" i="1" smtClean="0">
                          <a:latin typeface="Cambria Math"/>
                          <a:cs typeface="Syastro" pitchFamily="2" charset="0"/>
                          <a:sym typeface="Symbol"/>
                        </a:rPr>
                        <m:t></m:t>
                      </m:r>
                      <m:r>
                        <a:rPr lang="es-AR" sz="1400" b="0" i="1" smtClean="0">
                          <a:latin typeface="Cambria Math"/>
                          <a:cs typeface="Syastro" pitchFamily="2" charset="0"/>
                          <a:sym typeface="Symbol"/>
                        </a:rPr>
                        <m:t>𝐶</m:t>
                      </m:r>
                    </m:oMath>
                  </m:oMathPara>
                </a14:m>
                <a:endParaRPr lang="es-AR" sz="1400" dirty="0">
                  <a:latin typeface="Syastro" pitchFamily="2" charset="0"/>
                  <a:cs typeface="Syastro" pitchFamily="2" charset="0"/>
                </a:endParaRPr>
              </a:p>
            </p:txBody>
          </p:sp>
        </mc:Choice>
        <mc:Fallback xmlns="">
          <p:sp>
            <p:nvSpPr>
              <p:cNvPr id="97" name="9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971401">
                <a:off x="2034215" y="4053011"/>
                <a:ext cx="437721" cy="307777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98 Conector recto"/>
          <p:cNvCxnSpPr/>
          <p:nvPr/>
        </p:nvCxnSpPr>
        <p:spPr>
          <a:xfrm flipH="1" flipV="1">
            <a:off x="2836071" y="3006452"/>
            <a:ext cx="663236" cy="14515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100 CuadroTexto"/>
              <p:cNvSpPr txBox="1"/>
              <p:nvPr/>
            </p:nvSpPr>
            <p:spPr>
              <a:xfrm rot="3971401">
                <a:off x="3280446" y="4041796"/>
                <a:ext cx="4377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400" b="0" i="1" smtClean="0">
                          <a:latin typeface="Cambria Math"/>
                          <a:cs typeface="Syastro" pitchFamily="2" charset="0"/>
                          <a:sym typeface="Symbol"/>
                        </a:rPr>
                        <m:t></m:t>
                      </m:r>
                      <m:r>
                        <a:rPr lang="es-AR" sz="1400" b="0" i="1" smtClean="0">
                          <a:latin typeface="Cambria Math"/>
                          <a:cs typeface="Syastro" pitchFamily="2" charset="0"/>
                          <a:sym typeface="Symbol"/>
                        </a:rPr>
                        <m:t>𝐷</m:t>
                      </m:r>
                    </m:oMath>
                  </m:oMathPara>
                </a14:m>
                <a:endParaRPr lang="es-AR" sz="1400" dirty="0">
                  <a:latin typeface="Syastro" pitchFamily="2" charset="0"/>
                  <a:cs typeface="Syastro" pitchFamily="2" charset="0"/>
                </a:endParaRPr>
              </a:p>
            </p:txBody>
          </p:sp>
        </mc:Choice>
        <mc:Fallback xmlns="">
          <p:sp>
            <p:nvSpPr>
              <p:cNvPr id="101" name="10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971401">
                <a:off x="3280446" y="4041796"/>
                <a:ext cx="437721" cy="307777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55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54871" y="906608"/>
            <a:ext cx="7498080" cy="518457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s-AR" sz="1200" b="1" dirty="0" smtClean="0"/>
          </a:p>
          <a:p>
            <a:pPr marL="82296" indent="0">
              <a:buNone/>
            </a:pPr>
            <a:r>
              <a:rPr lang="es-AR" sz="1800" b="1" dirty="0" smtClean="0"/>
              <a:t>Tensiones.</a:t>
            </a:r>
            <a:r>
              <a:rPr lang="es-AR" sz="2000" b="1" dirty="0" smtClean="0"/>
              <a:t> </a:t>
            </a:r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CuadroTexto"/>
              <p:cNvSpPr txBox="1"/>
              <p:nvPr/>
            </p:nvSpPr>
            <p:spPr>
              <a:xfrm>
                <a:off x="2709097" y="976508"/>
                <a:ext cx="3684514" cy="482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600" dirty="0" smtClean="0">
                    <a:sym typeface="Symbol"/>
                  </a:rPr>
                  <a:t></a:t>
                </a:r>
                <a:r>
                  <a:rPr lang="es-AR" sz="1600" dirty="0">
                    <a:sym typeface="Symbol"/>
                  </a:rPr>
                  <a:t>= </a:t>
                </a:r>
                <a:r>
                  <a:rPr lang="es-AR" sz="1600" b="1" dirty="0">
                    <a:latin typeface="Symath"/>
                    <a:cs typeface="Symath"/>
                    <a:sym typeface="Symbol"/>
                  </a:rPr>
                  <a:t>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6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s-AR" sz="1600" i="1" dirty="0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s-AR" sz="1600" i="1" dirty="0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r>
                  <a:rPr lang="es-AR" sz="1600" b="1" dirty="0">
                    <a:latin typeface="Symath"/>
                    <a:cs typeface="Symath"/>
                    <a:sym typeface="Symbol"/>
                  </a:rPr>
                  <a:t>±</a:t>
                </a:r>
                <a:r>
                  <a:rPr lang="es-AR" sz="1600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600" i="1" dirty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A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AR" sz="1600" i="1">
                                <a:latin typeface="Cambria Math"/>
                              </a:rPr>
                              <m:t>𝑁</m:t>
                            </m:r>
                            <m:r>
                              <a:rPr lang="es-AR" sz="1600" i="1">
                                <a:latin typeface="Cambria Math"/>
                              </a:rPr>
                              <m:t>.</m:t>
                            </m:r>
                            <m:r>
                              <a:rPr lang="es-AR" sz="160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s-AR" sz="16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s-AR" sz="1600" i="1" dirty="0">
                            <a:latin typeface="Cambria Math"/>
                          </a:rPr>
                          <m:t>𝐽𝑥</m:t>
                        </m:r>
                      </m:den>
                    </m:f>
                    <m:r>
                      <a:rPr lang="es-AR" sz="1600" dirty="0"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s-AR" sz="1600" dirty="0">
                        <a:latin typeface="Cambria Math"/>
                      </a:rPr>
                      <m:t>y</m:t>
                    </m:r>
                  </m:oMath>
                </a14:m>
                <a:r>
                  <a:rPr lang="es-AR" sz="1600" dirty="0"/>
                  <a:t> </a:t>
                </a:r>
                <a:r>
                  <a:rPr lang="es-AR" sz="1600" b="1" dirty="0">
                    <a:latin typeface="Symath"/>
                    <a:cs typeface="Symath"/>
                    <a:sym typeface="Symbol"/>
                  </a:rPr>
                  <a:t>±</a:t>
                </a:r>
                <a:r>
                  <a:rPr lang="es-AR" sz="1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600" i="1" dirty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A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AR" sz="1600" i="1">
                                <a:latin typeface="Cambria Math"/>
                              </a:rPr>
                              <m:t>𝑁</m:t>
                            </m:r>
                            <m:r>
                              <a:rPr lang="es-AR" sz="1600" i="1">
                                <a:latin typeface="Cambria Math"/>
                              </a:rPr>
                              <m:t>.</m:t>
                            </m:r>
                            <m:r>
                              <a:rPr lang="es-AR" sz="160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s-AR" sz="16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s-AR" sz="1600" i="1" dirty="0">
                            <a:latin typeface="Cambria Math"/>
                          </a:rPr>
                          <m:t>𝐽𝑦</m:t>
                        </m:r>
                      </m:den>
                    </m:f>
                    <m:r>
                      <a:rPr lang="es-AR" sz="1600" dirty="0"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s-AR" sz="1600" dirty="0">
                        <a:latin typeface="Cambria Math"/>
                      </a:rPr>
                      <m:t>x</m:t>
                    </m:r>
                  </m:oMath>
                </a14:m>
                <a:endParaRPr lang="es-AR" sz="1600" dirty="0"/>
              </a:p>
            </p:txBody>
          </p:sp>
        </mc:Choice>
        <mc:Fallback xmlns="">
          <p:sp>
            <p:nvSpPr>
              <p:cNvPr id="29" name="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097" y="976508"/>
                <a:ext cx="3684514" cy="482248"/>
              </a:xfrm>
              <a:prstGeom prst="rect">
                <a:avLst/>
              </a:prstGeom>
              <a:blipFill rotWithShape="1">
                <a:blip r:embed="rId2"/>
                <a:stretch>
                  <a:fillRect l="-826" b="-632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44624"/>
            <a:ext cx="7498080" cy="1143000"/>
          </a:xfrm>
        </p:spPr>
        <p:txBody>
          <a:bodyPr>
            <a:normAutofit/>
          </a:bodyPr>
          <a:lstStyle/>
          <a:p>
            <a:r>
              <a:rPr lang="es-AR" sz="3600" dirty="0" smtClean="0">
                <a:effectLst/>
              </a:rPr>
              <a:t>FLEXION COMPUESTA OBLICUA</a:t>
            </a:r>
            <a:endParaRPr lang="es-AR" sz="3600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724760" y="6513480"/>
            <a:ext cx="2895600" cy="301800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76 CuadroTexto"/>
              <p:cNvSpPr txBox="1"/>
              <p:nvPr/>
            </p:nvSpPr>
            <p:spPr>
              <a:xfrm>
                <a:off x="1992566" y="3006582"/>
                <a:ext cx="7271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400" b="0" i="1" smtClean="0">
                          <a:latin typeface="Cambria Math"/>
                          <a:cs typeface="Syastro" pitchFamily="2" charset="0"/>
                          <a:sym typeface="Symbol"/>
                        </a:rPr>
                        <m:t>𝑀𝑦</m:t>
                      </m:r>
                    </m:oMath>
                  </m:oMathPara>
                </a14:m>
                <a:endParaRPr lang="es-AR" sz="1400" dirty="0">
                  <a:cs typeface="Syastro" pitchFamily="2" charset="0"/>
                </a:endParaRPr>
              </a:p>
            </p:txBody>
          </p:sp>
        </mc:Choice>
        <mc:Fallback xmlns="">
          <p:sp>
            <p:nvSpPr>
              <p:cNvPr id="77" name="7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566" y="3006582"/>
                <a:ext cx="727129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11 Grupo"/>
          <p:cNvGrpSpPr/>
          <p:nvPr/>
        </p:nvGrpSpPr>
        <p:grpSpPr>
          <a:xfrm>
            <a:off x="1619672" y="1988840"/>
            <a:ext cx="1509464" cy="2258830"/>
            <a:chOff x="2843808" y="1988840"/>
            <a:chExt cx="1509464" cy="2258830"/>
          </a:xfrm>
        </p:grpSpPr>
        <p:sp>
          <p:nvSpPr>
            <p:cNvPr id="4" name="3 Rectángulo"/>
            <p:cNvSpPr/>
            <p:nvPr/>
          </p:nvSpPr>
          <p:spPr>
            <a:xfrm>
              <a:off x="2843808" y="2519670"/>
              <a:ext cx="1080000" cy="172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7" name="6 Conector recto de flecha"/>
            <p:cNvCxnSpPr>
              <a:stCxn id="4" idx="2"/>
            </p:cNvCxnSpPr>
            <p:nvPr/>
          </p:nvCxnSpPr>
          <p:spPr>
            <a:xfrm flipV="1">
              <a:off x="3383808" y="1988840"/>
              <a:ext cx="0" cy="22588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 de flecha"/>
            <p:cNvCxnSpPr>
              <a:stCxn id="4" idx="1"/>
            </p:cNvCxnSpPr>
            <p:nvPr/>
          </p:nvCxnSpPr>
          <p:spPr>
            <a:xfrm>
              <a:off x="2843808" y="3383670"/>
              <a:ext cx="15094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59 CuadroTexto"/>
              <p:cNvSpPr txBox="1"/>
              <p:nvPr/>
            </p:nvSpPr>
            <p:spPr>
              <a:xfrm>
                <a:off x="2987824" y="3394497"/>
                <a:ext cx="282624" cy="208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400" b="0" i="1" smtClean="0">
                          <a:latin typeface="Cambria Math"/>
                          <a:cs typeface="Syastro" pitchFamily="2" charset="0"/>
                        </a:rPr>
                        <m:t>𝑥</m:t>
                      </m:r>
                    </m:oMath>
                  </m:oMathPara>
                </a14:m>
                <a:endParaRPr lang="es-AR" sz="1400" dirty="0">
                  <a:latin typeface="Syastro" pitchFamily="2" charset="0"/>
                  <a:cs typeface="Syastro" pitchFamily="2" charset="0"/>
                </a:endParaRPr>
              </a:p>
            </p:txBody>
          </p:sp>
        </mc:Choice>
        <mc:Fallback xmlns="">
          <p:sp>
            <p:nvSpPr>
              <p:cNvPr id="60" name="5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3394497"/>
                <a:ext cx="282624" cy="208799"/>
              </a:xfrm>
              <a:prstGeom prst="rect">
                <a:avLst/>
              </a:prstGeom>
              <a:blipFill rotWithShape="1">
                <a:blip r:embed="rId4"/>
                <a:stretch>
                  <a:fillRect b="-2352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65 CuadroTexto"/>
              <p:cNvSpPr txBox="1"/>
              <p:nvPr/>
            </p:nvSpPr>
            <p:spPr>
              <a:xfrm>
                <a:off x="1923651" y="2046256"/>
                <a:ext cx="282624" cy="208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400" b="0" i="1" smtClean="0">
                          <a:latin typeface="Cambria Math"/>
                          <a:cs typeface="Syastro" pitchFamily="2" charset="0"/>
                        </a:rPr>
                        <m:t>𝑦</m:t>
                      </m:r>
                    </m:oMath>
                  </m:oMathPara>
                </a14:m>
                <a:endParaRPr lang="es-AR" sz="1400" dirty="0">
                  <a:latin typeface="Syastro" pitchFamily="2" charset="0"/>
                  <a:cs typeface="Syastro" pitchFamily="2" charset="0"/>
                </a:endParaRPr>
              </a:p>
            </p:txBody>
          </p:sp>
        </mc:Choice>
        <mc:Fallback xmlns="">
          <p:sp>
            <p:nvSpPr>
              <p:cNvPr id="66" name="6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651" y="2046256"/>
                <a:ext cx="282624" cy="208799"/>
              </a:xfrm>
              <a:prstGeom prst="rect">
                <a:avLst/>
              </a:prstGeom>
              <a:blipFill rotWithShape="1">
                <a:blip r:embed="rId5"/>
                <a:stretch>
                  <a:fillRect b="-50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13 Elipse"/>
          <p:cNvSpPr>
            <a:spLocks noChangeAspect="1"/>
          </p:cNvSpPr>
          <p:nvPr/>
        </p:nvSpPr>
        <p:spPr>
          <a:xfrm>
            <a:off x="2411768" y="2780936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73 CuadroTexto"/>
              <p:cNvSpPr txBox="1"/>
              <p:nvPr/>
            </p:nvSpPr>
            <p:spPr>
              <a:xfrm>
                <a:off x="2141734" y="2458432"/>
                <a:ext cx="6120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400" b="0" i="1" smtClean="0">
                          <a:latin typeface="Cambria Math"/>
                          <a:cs typeface="Syastro" pitchFamily="2" charset="0"/>
                          <a:sym typeface="Symbol"/>
                        </a:rPr>
                        <m:t>𝐶𝑃</m:t>
                      </m:r>
                    </m:oMath>
                  </m:oMathPara>
                </a14:m>
                <a:endParaRPr lang="es-AR" sz="1400" dirty="0">
                  <a:cs typeface="Syastro" pitchFamily="2" charset="0"/>
                </a:endParaRPr>
              </a:p>
            </p:txBody>
          </p:sp>
        </mc:Choice>
        <mc:Fallback xmlns="">
          <p:sp>
            <p:nvSpPr>
              <p:cNvPr id="74" name="7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734" y="2458432"/>
                <a:ext cx="612068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75 Grupo"/>
          <p:cNvGrpSpPr/>
          <p:nvPr/>
        </p:nvGrpSpPr>
        <p:grpSpPr>
          <a:xfrm flipH="1">
            <a:off x="1691620" y="3394497"/>
            <a:ext cx="468052" cy="92156"/>
            <a:chOff x="2375756" y="2292481"/>
            <a:chExt cx="648072" cy="0"/>
          </a:xfrm>
        </p:grpSpPr>
        <p:cxnSp>
          <p:nvCxnSpPr>
            <p:cNvPr id="78" name="77 Conector recto de flecha"/>
            <p:cNvCxnSpPr/>
            <p:nvPr/>
          </p:nvCxnSpPr>
          <p:spPr>
            <a:xfrm>
              <a:off x="2375756" y="2292481"/>
              <a:ext cx="6480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78 Conector recto de flecha"/>
            <p:cNvCxnSpPr/>
            <p:nvPr/>
          </p:nvCxnSpPr>
          <p:spPr>
            <a:xfrm>
              <a:off x="2375756" y="2292481"/>
              <a:ext cx="52256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79 CuadroTexto"/>
              <p:cNvSpPr txBox="1"/>
              <p:nvPr/>
            </p:nvSpPr>
            <p:spPr>
              <a:xfrm>
                <a:off x="1450908" y="3464279"/>
                <a:ext cx="7271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400" b="0" i="1" smtClean="0">
                          <a:latin typeface="Cambria Math"/>
                          <a:cs typeface="Syastro" pitchFamily="2" charset="0"/>
                          <a:sym typeface="Symbol"/>
                        </a:rPr>
                        <m:t>𝑀𝑥</m:t>
                      </m:r>
                    </m:oMath>
                  </m:oMathPara>
                </a14:m>
                <a:endParaRPr lang="es-AR" sz="1400" dirty="0">
                  <a:cs typeface="Syastro" pitchFamily="2" charset="0"/>
                </a:endParaRPr>
              </a:p>
            </p:txBody>
          </p:sp>
        </mc:Choice>
        <mc:Fallback xmlns="">
          <p:sp>
            <p:nvSpPr>
              <p:cNvPr id="80" name="7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908" y="3464279"/>
                <a:ext cx="72712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80 Grupo"/>
          <p:cNvGrpSpPr>
            <a:grpSpLocks noChangeAspect="1"/>
          </p:cNvGrpSpPr>
          <p:nvPr/>
        </p:nvGrpSpPr>
        <p:grpSpPr>
          <a:xfrm rot="5400000" flipH="1">
            <a:off x="1900570" y="3114393"/>
            <a:ext cx="468052" cy="92156"/>
            <a:chOff x="2375756" y="2292481"/>
            <a:chExt cx="648072" cy="0"/>
          </a:xfrm>
        </p:grpSpPr>
        <p:cxnSp>
          <p:nvCxnSpPr>
            <p:cNvPr id="82" name="81 Conector recto de flecha"/>
            <p:cNvCxnSpPr/>
            <p:nvPr/>
          </p:nvCxnSpPr>
          <p:spPr>
            <a:xfrm>
              <a:off x="2375756" y="2292481"/>
              <a:ext cx="6480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82 Conector recto de flecha"/>
            <p:cNvCxnSpPr/>
            <p:nvPr/>
          </p:nvCxnSpPr>
          <p:spPr>
            <a:xfrm>
              <a:off x="2375756" y="2292481"/>
              <a:ext cx="52256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83 CuadroTexto"/>
              <p:cNvSpPr txBox="1"/>
              <p:nvPr/>
            </p:nvSpPr>
            <p:spPr>
              <a:xfrm>
                <a:off x="5475000" y="995156"/>
                <a:ext cx="1552077" cy="1207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sz="1600" i="1" dirty="0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s-AR" sz="1600" i="1" dirty="0" smtClean="0">
                            <a:latin typeface="Cambria Math"/>
                            <a:ea typeface="Cambria Math"/>
                            <a:sym typeface="Symbol"/>
                          </a:rPr>
                          <m:t>𝜎</m:t>
                        </m:r>
                      </m:e>
                      <m:sub>
                        <m:r>
                          <a:rPr lang="es-AR" sz="1600" b="0" i="1" dirty="0" smtClean="0">
                            <a:latin typeface="Cambria Math"/>
                            <a:sym typeface="Symbol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s-AR" sz="1600" dirty="0">
                    <a:sym typeface="Symbol"/>
                  </a:rPr>
                  <a:t>= </a:t>
                </a:r>
                <a:r>
                  <a:rPr lang="es-AR" sz="1600" b="1" dirty="0">
                    <a:latin typeface="Symath"/>
                    <a:cs typeface="Symath"/>
                    <a:sym typeface="Symbol"/>
                  </a:rPr>
                  <a:t>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6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s-AR" sz="1600" i="1" dirty="0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s-AR" sz="1600" i="1" dirty="0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endParaRPr lang="es-AR" sz="16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sz="1600" i="1" dirty="0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s-AR" sz="1600" i="1" dirty="0">
                            <a:latin typeface="Cambria Math"/>
                            <a:ea typeface="Cambria Math"/>
                            <a:sym typeface="Symbol"/>
                          </a:rPr>
                          <m:t>𝜎</m:t>
                        </m:r>
                      </m:e>
                      <m:sub>
                        <m:r>
                          <a:rPr lang="es-AR" sz="1600" b="0" i="1" dirty="0" smtClean="0">
                            <a:latin typeface="Cambria Math"/>
                            <a:sym typeface="Symbol"/>
                          </a:rPr>
                          <m:t>𝑀𝑥</m:t>
                        </m:r>
                      </m:sub>
                    </m:sSub>
                  </m:oMath>
                </a14:m>
                <a:r>
                  <a:rPr lang="es-AR" sz="1600" b="1" dirty="0" smtClean="0">
                    <a:latin typeface="Symath"/>
                    <a:cs typeface="Symath"/>
                    <a:sym typeface="Symbol"/>
                  </a:rPr>
                  <a:t>=</a:t>
                </a:r>
                <a:r>
                  <a:rPr lang="es-AR" sz="1600" b="1" dirty="0">
                    <a:latin typeface="Symath"/>
                    <a:cs typeface="Symath"/>
                    <a:sym typeface="Symbol"/>
                  </a:rPr>
                  <a:t>±</a:t>
                </a:r>
                <a:r>
                  <a:rPr lang="es-AR" sz="1600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600" i="1" dirty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A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AR" sz="1600" i="1">
                                <a:latin typeface="Cambria Math"/>
                              </a:rPr>
                              <m:t>𝑁</m:t>
                            </m:r>
                            <m:r>
                              <a:rPr lang="es-AR" sz="1600" i="1">
                                <a:latin typeface="Cambria Math"/>
                              </a:rPr>
                              <m:t>.</m:t>
                            </m:r>
                            <m:r>
                              <a:rPr lang="es-AR" sz="160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s-AR" sz="16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s-AR" sz="1600" i="1" dirty="0">
                            <a:latin typeface="Cambria Math"/>
                          </a:rPr>
                          <m:t>𝐽𝑥</m:t>
                        </m:r>
                      </m:den>
                    </m:f>
                    <m:r>
                      <a:rPr lang="es-AR" sz="1600" dirty="0"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s-AR" sz="1600" dirty="0">
                        <a:latin typeface="Cambria Math"/>
                      </a:rPr>
                      <m:t>y</m:t>
                    </m:r>
                    <m:r>
                      <a:rPr lang="es-AR" sz="1600" b="0" i="0" dirty="0" smtClean="0">
                        <a:latin typeface="Cambria Math"/>
                      </a:rPr>
                      <m:t> </m:t>
                    </m:r>
                  </m:oMath>
                </a14:m>
                <a:endParaRPr lang="es-AR" sz="16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sz="1600" i="1" dirty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s-AR" sz="1600" i="1" dirty="0">
                            <a:latin typeface="Cambria Math"/>
                            <a:ea typeface="Cambria Math"/>
                            <a:sym typeface="Symbol"/>
                          </a:rPr>
                          <m:t>𝜎</m:t>
                        </m:r>
                      </m:e>
                      <m:sub>
                        <m:r>
                          <a:rPr lang="es-AR" sz="1600" i="1" dirty="0">
                            <a:latin typeface="Cambria Math"/>
                            <a:sym typeface="Symbol"/>
                          </a:rPr>
                          <m:t>𝑀</m:t>
                        </m:r>
                        <m:r>
                          <a:rPr lang="es-AR" sz="1600" b="0" i="1" dirty="0" smtClean="0">
                            <a:latin typeface="Cambria Math"/>
                            <a:sym typeface="Symbol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s-AR" sz="1600" dirty="0" smtClean="0"/>
                  <a:t>=</a:t>
                </a:r>
                <a:r>
                  <a:rPr lang="es-AR" sz="1600" dirty="0"/>
                  <a:t> </a:t>
                </a:r>
                <a:r>
                  <a:rPr lang="es-AR" sz="1600" b="1" dirty="0" smtClean="0">
                    <a:latin typeface="Symath"/>
                    <a:cs typeface="Symath"/>
                    <a:sym typeface="Symbol"/>
                  </a:rPr>
                  <a:t>±</a:t>
                </a:r>
                <a:r>
                  <a:rPr lang="es-AR" sz="1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600" i="1" dirty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A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AR" sz="1600" i="1">
                                <a:latin typeface="Cambria Math"/>
                              </a:rPr>
                              <m:t>𝑁</m:t>
                            </m:r>
                            <m:r>
                              <a:rPr lang="es-AR" sz="1600" i="1">
                                <a:latin typeface="Cambria Math"/>
                              </a:rPr>
                              <m:t>.</m:t>
                            </m:r>
                            <m:r>
                              <a:rPr lang="es-AR" sz="160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s-AR" sz="16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s-AR" sz="1600" i="1" dirty="0">
                            <a:latin typeface="Cambria Math"/>
                          </a:rPr>
                          <m:t>𝐽𝑦</m:t>
                        </m:r>
                      </m:den>
                    </m:f>
                    <m:r>
                      <a:rPr lang="es-AR" sz="1600" dirty="0"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s-AR" sz="1600" dirty="0">
                        <a:latin typeface="Cambria Math"/>
                      </a:rPr>
                      <m:t>x</m:t>
                    </m:r>
                  </m:oMath>
                </a14:m>
                <a:endParaRPr lang="es-AR" sz="1600" dirty="0"/>
              </a:p>
            </p:txBody>
          </p:sp>
        </mc:Choice>
        <mc:Fallback xmlns="">
          <p:sp>
            <p:nvSpPr>
              <p:cNvPr id="84" name="8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000" y="995156"/>
                <a:ext cx="1552077" cy="1207638"/>
              </a:xfrm>
              <a:prstGeom prst="rect">
                <a:avLst/>
              </a:prstGeom>
              <a:blipFill rotWithShape="1">
                <a:blip r:embed="rId22"/>
                <a:stretch>
                  <a:fillRect b="-202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84 CuadroTexto"/>
              <p:cNvSpPr txBox="1"/>
              <p:nvPr/>
            </p:nvSpPr>
            <p:spPr>
              <a:xfrm>
                <a:off x="4323456" y="2150655"/>
                <a:ext cx="6364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400" i="1" smtClean="0">
                              <a:latin typeface="Cambria Math"/>
                              <a:cs typeface="Syastro" pitchFamily="2" charset="0"/>
                            </a:rPr>
                          </m:ctrlPr>
                        </m:sSubPr>
                        <m:e>
                          <m:r>
                            <a:rPr lang="es-AR" sz="1400" i="1" smtClean="0">
                              <a:latin typeface="Cambria Math"/>
                              <a:ea typeface="Cambria Math"/>
                              <a:cs typeface="Syastro" pitchFamily="2" charset="0"/>
                            </a:rPr>
                            <m:t>𝜎</m:t>
                          </m:r>
                        </m:e>
                        <m:sub>
                          <m:r>
                            <a:rPr lang="es-AR" sz="1400" b="0" i="1" smtClean="0">
                              <a:latin typeface="Cambria Math"/>
                              <a:cs typeface="Syastro" pitchFamily="2" charset="0"/>
                            </a:rPr>
                            <m:t>𝑀𝑥</m:t>
                          </m:r>
                        </m:sub>
                      </m:sSub>
                    </m:oMath>
                  </m:oMathPara>
                </a14:m>
                <a:endParaRPr lang="es-AR" sz="1400" dirty="0">
                  <a:latin typeface="Syastro" pitchFamily="2" charset="0"/>
                  <a:cs typeface="Syastro" pitchFamily="2" charset="0"/>
                </a:endParaRPr>
              </a:p>
            </p:txBody>
          </p:sp>
        </mc:Choice>
        <mc:Fallback xmlns="">
          <p:sp>
            <p:nvSpPr>
              <p:cNvPr id="85" name="8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56" y="2150655"/>
                <a:ext cx="636484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85 Grupo"/>
          <p:cNvGrpSpPr/>
          <p:nvPr/>
        </p:nvGrpSpPr>
        <p:grpSpPr>
          <a:xfrm rot="108000000" flipH="1">
            <a:off x="4354301" y="2466030"/>
            <a:ext cx="1027718" cy="1776725"/>
            <a:chOff x="4806588" y="1464700"/>
            <a:chExt cx="823900" cy="875892"/>
          </a:xfrm>
        </p:grpSpPr>
        <p:grpSp>
          <p:nvGrpSpPr>
            <p:cNvPr id="87" name="86 Grupo"/>
            <p:cNvGrpSpPr/>
            <p:nvPr/>
          </p:nvGrpSpPr>
          <p:grpSpPr>
            <a:xfrm>
              <a:off x="4806588" y="1485754"/>
              <a:ext cx="823900" cy="854838"/>
              <a:chOff x="3131840" y="1566289"/>
              <a:chExt cx="1143744" cy="1440160"/>
            </a:xfrm>
            <a:pattFill prst="ltHorz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</p:grpSpPr>
          <p:sp>
            <p:nvSpPr>
              <p:cNvPr id="90" name="89 Triángulo rectángulo"/>
              <p:cNvSpPr/>
              <p:nvPr/>
            </p:nvSpPr>
            <p:spPr>
              <a:xfrm flipH="1">
                <a:off x="3131840" y="2276655"/>
                <a:ext cx="504056" cy="729794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91" name="90 Triángulo rectángulo"/>
              <p:cNvSpPr/>
              <p:nvPr/>
            </p:nvSpPr>
            <p:spPr>
              <a:xfrm flipV="1">
                <a:off x="3635896" y="1566289"/>
                <a:ext cx="639688" cy="703063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88" name="87 CuadroTexto"/>
            <p:cNvSpPr txBox="1"/>
            <p:nvPr/>
          </p:nvSpPr>
          <p:spPr>
            <a:xfrm>
              <a:off x="5173488" y="1464700"/>
              <a:ext cx="282857" cy="182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+</a:t>
              </a:r>
              <a:endParaRPr lang="es-AR" dirty="0"/>
            </a:p>
          </p:txBody>
        </p:sp>
        <p:sp>
          <p:nvSpPr>
            <p:cNvPr id="89" name="88 CuadroTexto"/>
            <p:cNvSpPr txBox="1"/>
            <p:nvPr/>
          </p:nvSpPr>
          <p:spPr>
            <a:xfrm>
              <a:off x="4891433" y="2026151"/>
              <a:ext cx="282857" cy="182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-</a:t>
              </a:r>
              <a:endParaRPr lang="es-AR" dirty="0"/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3439775" y="2101166"/>
            <a:ext cx="636484" cy="2134957"/>
            <a:chOff x="4663911" y="2101166"/>
            <a:chExt cx="636484" cy="2134957"/>
          </a:xfrm>
        </p:grpSpPr>
        <p:sp>
          <p:nvSpPr>
            <p:cNvPr id="16" name="15 Rectángulo"/>
            <p:cNvSpPr/>
            <p:nvPr/>
          </p:nvSpPr>
          <p:spPr>
            <a:xfrm>
              <a:off x="4663911" y="2508123"/>
              <a:ext cx="540000" cy="1728000"/>
            </a:xfrm>
            <a:prstGeom prst="rect">
              <a:avLst/>
            </a:prstGeom>
            <a:pattFill prst="ltHorz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91 CuadroTexto"/>
                <p:cNvSpPr txBox="1"/>
                <p:nvPr/>
              </p:nvSpPr>
              <p:spPr>
                <a:xfrm>
                  <a:off x="4663911" y="2101166"/>
                  <a:ext cx="63648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sz="1400" i="1" smtClean="0">
                                <a:latin typeface="Cambria Math"/>
                                <a:cs typeface="Syastro" pitchFamily="2" charset="0"/>
                              </a:rPr>
                            </m:ctrlPr>
                          </m:sSubPr>
                          <m:e>
                            <m:r>
                              <a:rPr lang="es-AR" sz="1400" i="1" smtClean="0">
                                <a:latin typeface="Cambria Math"/>
                                <a:ea typeface="Cambria Math"/>
                                <a:cs typeface="Syastro" pitchFamily="2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s-AR" sz="1400" b="0" i="1" smtClean="0">
                                <a:latin typeface="Cambria Math"/>
                                <a:cs typeface="Syastro" pitchFamily="2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s-AR" sz="1400" dirty="0">
                    <a:latin typeface="Syastro" pitchFamily="2" charset="0"/>
                    <a:cs typeface="Syastro" pitchFamily="2" charset="0"/>
                  </a:endParaRPr>
                </a:p>
              </p:txBody>
            </p:sp>
          </mc:Choice>
          <mc:Fallback xmlns="">
            <p:sp>
              <p:nvSpPr>
                <p:cNvPr id="92" name="9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3911" y="2101166"/>
                  <a:ext cx="636484" cy="3077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93 CuadroTexto"/>
            <p:cNvSpPr txBox="1"/>
            <p:nvPr/>
          </p:nvSpPr>
          <p:spPr>
            <a:xfrm flipH="1">
              <a:off x="4803263" y="3187457"/>
              <a:ext cx="26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+</a:t>
              </a:r>
              <a:endParaRPr lang="es-AR" dirty="0"/>
            </a:p>
          </p:txBody>
        </p:sp>
      </p:grpSp>
      <p:grpSp>
        <p:nvGrpSpPr>
          <p:cNvPr id="95" name="94 Grupo"/>
          <p:cNvGrpSpPr>
            <a:grpSpLocks noChangeAspect="1"/>
          </p:cNvGrpSpPr>
          <p:nvPr/>
        </p:nvGrpSpPr>
        <p:grpSpPr>
          <a:xfrm rot="5400000" flipH="1">
            <a:off x="1638675" y="4325529"/>
            <a:ext cx="1027718" cy="1106869"/>
            <a:chOff x="4806588" y="1464700"/>
            <a:chExt cx="823900" cy="875892"/>
          </a:xfrm>
        </p:grpSpPr>
        <p:grpSp>
          <p:nvGrpSpPr>
            <p:cNvPr id="96" name="95 Grupo"/>
            <p:cNvGrpSpPr/>
            <p:nvPr/>
          </p:nvGrpSpPr>
          <p:grpSpPr>
            <a:xfrm>
              <a:off x="4806588" y="1485754"/>
              <a:ext cx="823900" cy="854838"/>
              <a:chOff x="3131840" y="1566289"/>
              <a:chExt cx="1143744" cy="1440160"/>
            </a:xfrm>
            <a:pattFill prst="ltHorz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</p:grpSpPr>
          <p:sp>
            <p:nvSpPr>
              <p:cNvPr id="99" name="98 Triángulo rectángulo"/>
              <p:cNvSpPr/>
              <p:nvPr/>
            </p:nvSpPr>
            <p:spPr>
              <a:xfrm flipH="1">
                <a:off x="3131840" y="2276655"/>
                <a:ext cx="504056" cy="729794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00" name="99 Triángulo rectángulo"/>
              <p:cNvSpPr/>
              <p:nvPr/>
            </p:nvSpPr>
            <p:spPr>
              <a:xfrm flipV="1">
                <a:off x="3635896" y="1566289"/>
                <a:ext cx="639688" cy="703063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97" name="96 CuadroTexto"/>
            <p:cNvSpPr txBox="1"/>
            <p:nvPr/>
          </p:nvSpPr>
          <p:spPr>
            <a:xfrm>
              <a:off x="5173488" y="1464700"/>
              <a:ext cx="282857" cy="182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+</a:t>
              </a:r>
              <a:endParaRPr lang="es-AR" dirty="0"/>
            </a:p>
          </p:txBody>
        </p:sp>
        <p:sp>
          <p:nvSpPr>
            <p:cNvPr id="98" name="97 CuadroTexto"/>
            <p:cNvSpPr txBox="1"/>
            <p:nvPr/>
          </p:nvSpPr>
          <p:spPr>
            <a:xfrm>
              <a:off x="4891433" y="2026151"/>
              <a:ext cx="282857" cy="182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-</a:t>
              </a:r>
              <a:endParaRPr lang="es-A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100 CuadroTexto"/>
              <p:cNvSpPr txBox="1"/>
              <p:nvPr/>
            </p:nvSpPr>
            <p:spPr>
              <a:xfrm>
                <a:off x="971600" y="5012472"/>
                <a:ext cx="636484" cy="324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400" i="1" smtClean="0">
                              <a:latin typeface="Cambria Math"/>
                              <a:cs typeface="Syastro" pitchFamily="2" charset="0"/>
                            </a:rPr>
                          </m:ctrlPr>
                        </m:sSubPr>
                        <m:e>
                          <m:r>
                            <a:rPr lang="es-AR" sz="1400" i="1" smtClean="0">
                              <a:latin typeface="Cambria Math"/>
                              <a:ea typeface="Cambria Math"/>
                              <a:cs typeface="Syastro" pitchFamily="2" charset="0"/>
                            </a:rPr>
                            <m:t>𝜎</m:t>
                          </m:r>
                        </m:e>
                        <m:sub>
                          <m:r>
                            <a:rPr lang="es-AR" sz="1400" b="0" i="1" smtClean="0">
                              <a:latin typeface="Cambria Math"/>
                              <a:cs typeface="Syastro" pitchFamily="2" charset="0"/>
                            </a:rPr>
                            <m:t>𝑀𝑦</m:t>
                          </m:r>
                        </m:sub>
                      </m:sSub>
                    </m:oMath>
                  </m:oMathPara>
                </a14:m>
                <a:endParaRPr lang="es-AR" sz="1400" dirty="0">
                  <a:latin typeface="Syastro" pitchFamily="2" charset="0"/>
                  <a:cs typeface="Syastro" pitchFamily="2" charset="0"/>
                </a:endParaRPr>
              </a:p>
            </p:txBody>
          </p:sp>
        </mc:Choice>
        <mc:Fallback xmlns="">
          <p:sp>
            <p:nvSpPr>
              <p:cNvPr id="101" name="10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012472"/>
                <a:ext cx="636484" cy="32476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101 CuadroTexto"/>
          <p:cNvSpPr txBox="1"/>
          <p:nvPr/>
        </p:nvSpPr>
        <p:spPr>
          <a:xfrm flipH="1">
            <a:off x="4223653" y="3209831"/>
            <a:ext cx="261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+</a:t>
            </a:r>
            <a:endParaRPr lang="es-A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17 CuadroTexto"/>
              <p:cNvSpPr txBox="1"/>
              <p:nvPr/>
            </p:nvSpPr>
            <p:spPr>
              <a:xfrm>
                <a:off x="3076690" y="1447728"/>
                <a:ext cx="1671249" cy="397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AR" sz="14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s-AR" sz="14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s-AR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AR" sz="1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AR" sz="1400" b="0" i="1" smtClean="0">
                            <a:latin typeface="Cambria Math"/>
                          </a:rPr>
                          <m:t>𝑀𝑦</m:t>
                        </m:r>
                      </m:num>
                      <m:den>
                        <m:r>
                          <a:rPr lang="es-AR" sz="1400" b="0" i="1" smtClean="0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es-AR" sz="1400" dirty="0" smtClean="0"/>
                  <a:t>; </a:t>
                </a:r>
                <a14:m>
                  <m:oMath xmlns:m="http://schemas.openxmlformats.org/officeDocument/2006/math">
                    <m:r>
                      <a:rPr lang="es-AR" sz="14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s-AR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s-AR" sz="14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s-AR" sz="14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s-AR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AR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es-AR" sz="1400" i="1">
                            <a:latin typeface="Cambria Math"/>
                          </a:rPr>
                          <m:t>𝑀</m:t>
                        </m:r>
                        <m:r>
                          <a:rPr lang="es-AR" sz="1400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s-AR" sz="1400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es-AR" sz="1400" dirty="0"/>
              </a:p>
            </p:txBody>
          </p:sp>
        </mc:Choice>
        <mc:Fallback xmlns="">
          <p:sp>
            <p:nvSpPr>
              <p:cNvPr id="18" name="1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690" y="1447728"/>
                <a:ext cx="1671249" cy="397096"/>
              </a:xfrm>
              <a:prstGeom prst="rect">
                <a:avLst/>
              </a:prstGeom>
              <a:blipFill rotWithShape="1">
                <a:blip r:embed="rId20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18 Rectángulo"/>
              <p:cNvSpPr/>
              <p:nvPr/>
            </p:nvSpPr>
            <p:spPr>
              <a:xfrm>
                <a:off x="5463228" y="2212027"/>
                <a:ext cx="2430341" cy="1085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AR" sz="1600" b="1" dirty="0" smtClean="0">
                    <a:sym typeface="Symbol"/>
                  </a:rPr>
                  <a:t>Eje Neutro: </a:t>
                </a:r>
              </a:p>
              <a:p>
                <a:r>
                  <a:rPr lang="es-AR" sz="1600" dirty="0" smtClean="0">
                    <a:sym typeface="Symbol"/>
                  </a:rPr>
                  <a:t>0</a:t>
                </a:r>
                <a:r>
                  <a:rPr lang="es-AR" sz="1600" dirty="0">
                    <a:sym typeface="Symbo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6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s-AR" sz="1600" i="1" dirty="0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s-AR" sz="1600" i="1" dirty="0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r>
                  <a:rPr lang="es-AR" sz="1600" dirty="0">
                    <a:latin typeface="Symath"/>
                    <a:cs typeface="Symath"/>
                    <a:sym typeface="Symbol"/>
                  </a:rPr>
                  <a:t>.(1+</a:t>
                </a:r>
                <a:r>
                  <a:rPr lang="es-AR" sz="1600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600" i="1" dirty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A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AR" sz="160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s-AR" sz="16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s-AR" sz="1600" i="1" dirty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s-AR" sz="1600" i="1" dirty="0">
                                <a:latin typeface="Cambria Math"/>
                              </a:rPr>
                              <m:t>𝑖𝑥</m:t>
                            </m:r>
                          </m:e>
                          <m:sub/>
                          <m:sup>
                            <m:r>
                              <a:rPr lang="es-AR" sz="1600" i="1" dirty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s-AR" sz="1600" i="1" dirty="0">
                        <a:latin typeface="Cambria Math"/>
                      </a:rPr>
                      <m:t>.</m:t>
                    </m:r>
                    <m:r>
                      <a:rPr lang="es-AR" sz="1600" i="1" dirty="0">
                        <a:latin typeface="Cambria Math"/>
                      </a:rPr>
                      <m:t>𝑦</m:t>
                    </m:r>
                    <m:r>
                      <m:rPr>
                        <m:nor/>
                      </m:rPr>
                      <a:rPr lang="es-AR" sz="1600" dirty="0">
                        <a:latin typeface="Symath"/>
                        <a:cs typeface="Symath"/>
                        <a:sym typeface="Symbol"/>
                      </a:rPr>
                      <m:t>+</m:t>
                    </m:r>
                    <m:r>
                      <m:rPr>
                        <m:nor/>
                      </m:rPr>
                      <a:rPr lang="es-AR" sz="1600" dirty="0">
                        <a:sym typeface="Symbol"/>
                      </a:rPr>
                      <m:t> </m:t>
                    </m:r>
                    <m:f>
                      <m:fPr>
                        <m:ctrlPr>
                          <a:rPr lang="es-AR" sz="1600" i="1" dirty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A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AR" sz="160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s-AR" sz="16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s-AR" sz="1600" i="1" dirty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s-AR" sz="1600" i="1" dirty="0">
                                <a:latin typeface="Cambria Math"/>
                              </a:rPr>
                              <m:t>𝑖𝑦</m:t>
                            </m:r>
                          </m:e>
                          <m:sub/>
                          <m:sup>
                            <m:r>
                              <a:rPr lang="es-AR" sz="1600" i="1" dirty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s-AR" sz="1600" i="1" dirty="0">
                        <a:latin typeface="Cambria Math"/>
                      </a:rPr>
                      <m:t>.</m:t>
                    </m:r>
                    <m:r>
                      <a:rPr lang="es-AR" sz="1600" i="1" dirty="0">
                        <a:latin typeface="Cambria Math"/>
                      </a:rPr>
                      <m:t>𝑥</m:t>
                    </m:r>
                    <m:r>
                      <a:rPr lang="es-AR" sz="1600" i="1" dirty="0">
                        <a:latin typeface="Cambria Math"/>
                      </a:rPr>
                      <m:t>)</m:t>
                    </m:r>
                  </m:oMath>
                </a14:m>
                <a:endParaRPr lang="es-AR" sz="1600" dirty="0" smtClean="0"/>
              </a:p>
              <a:p>
                <a:r>
                  <a:rPr lang="es-AR" sz="1600" dirty="0">
                    <a:sym typeface="Symbol"/>
                  </a:rPr>
                  <a:t>0= </a:t>
                </a:r>
                <a:r>
                  <a:rPr lang="es-AR" sz="1600" dirty="0" smtClean="0">
                    <a:latin typeface="Symath"/>
                    <a:cs typeface="Symath"/>
                    <a:sym typeface="Symbol"/>
                  </a:rPr>
                  <a:t>1</a:t>
                </a:r>
                <a:r>
                  <a:rPr lang="es-AR" sz="1600" dirty="0">
                    <a:latin typeface="Symath"/>
                    <a:cs typeface="Symath"/>
                    <a:sym typeface="Symbol"/>
                  </a:rPr>
                  <a:t>+</a:t>
                </a:r>
                <a:r>
                  <a:rPr lang="es-AR" sz="1600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600" i="1" dirty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A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AR" sz="160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s-AR" sz="16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s-AR" sz="1600" i="1" dirty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s-AR" sz="1600" i="1" dirty="0">
                                <a:latin typeface="Cambria Math"/>
                              </a:rPr>
                              <m:t>𝑖𝑥</m:t>
                            </m:r>
                          </m:e>
                          <m:sub/>
                          <m:sup>
                            <m:r>
                              <a:rPr lang="es-AR" sz="1600" i="1" dirty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s-AR" sz="1600" i="1" dirty="0">
                        <a:latin typeface="Cambria Math"/>
                      </a:rPr>
                      <m:t>.</m:t>
                    </m:r>
                    <m:r>
                      <a:rPr lang="es-AR" sz="1600" i="1" dirty="0">
                        <a:latin typeface="Cambria Math"/>
                      </a:rPr>
                      <m:t>𝑦</m:t>
                    </m:r>
                    <m:r>
                      <m:rPr>
                        <m:nor/>
                      </m:rPr>
                      <a:rPr lang="es-AR" sz="1600" dirty="0">
                        <a:latin typeface="Symath"/>
                        <a:cs typeface="Symath"/>
                        <a:sym typeface="Symbol"/>
                      </a:rPr>
                      <m:t>+</m:t>
                    </m:r>
                    <m:r>
                      <m:rPr>
                        <m:nor/>
                      </m:rPr>
                      <a:rPr lang="es-AR" sz="1600" dirty="0">
                        <a:sym typeface="Symbol"/>
                      </a:rPr>
                      <m:t> </m:t>
                    </m:r>
                    <m:f>
                      <m:fPr>
                        <m:ctrlPr>
                          <a:rPr lang="es-AR" sz="1600" i="1" dirty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A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AR" sz="160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s-AR" sz="16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s-AR" sz="1600" i="1" dirty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s-AR" sz="1600" i="1" dirty="0">
                                <a:latin typeface="Cambria Math"/>
                              </a:rPr>
                              <m:t>𝑖𝑦</m:t>
                            </m:r>
                          </m:e>
                          <m:sub/>
                          <m:sup>
                            <m:r>
                              <a:rPr lang="es-AR" sz="1600" i="1" dirty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s-AR" sz="1600" i="1" dirty="0">
                        <a:latin typeface="Cambria Math"/>
                      </a:rPr>
                      <m:t>.</m:t>
                    </m:r>
                    <m:r>
                      <a:rPr lang="es-AR" sz="1600" i="1" dirty="0">
                        <a:latin typeface="Cambria Math"/>
                      </a:rPr>
                      <m:t>𝑥</m:t>
                    </m:r>
                  </m:oMath>
                </a14:m>
                <a:endParaRPr lang="es-AR" sz="1600" dirty="0"/>
              </a:p>
            </p:txBody>
          </p:sp>
        </mc:Choice>
        <mc:Fallback xmlns="">
          <p:sp>
            <p:nvSpPr>
              <p:cNvPr id="19" name="1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228" y="2212027"/>
                <a:ext cx="2430341" cy="1085938"/>
              </a:xfrm>
              <a:prstGeom prst="rect">
                <a:avLst/>
              </a:prstGeom>
              <a:blipFill rotWithShape="1">
                <a:blip r:embed="rId23"/>
                <a:stretch>
                  <a:fillRect l="-1253" t="-1685" b="-224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19 Rectángulo"/>
              <p:cNvSpPr/>
              <p:nvPr/>
            </p:nvSpPr>
            <p:spPr>
              <a:xfrm>
                <a:off x="7848264" y="2232891"/>
                <a:ext cx="1412118" cy="1192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AR" sz="1600" dirty="0">
                    <a:sym typeface="Symbol"/>
                  </a:rPr>
                  <a:t>Para </a:t>
                </a:r>
                <a:endParaRPr lang="es-AR" sz="1600" dirty="0" smtClean="0">
                  <a:sym typeface="Symbol"/>
                </a:endParaRPr>
              </a:p>
              <a:p>
                <a14:m>
                  <m:oMath xmlns:m="http://schemas.openxmlformats.org/officeDocument/2006/math">
                    <m:r>
                      <a:rPr lang="es-AR" sz="1600" i="1">
                        <a:latin typeface="Cambria Math"/>
                      </a:rPr>
                      <m:t>𝑥</m:t>
                    </m:r>
                  </m:oMath>
                </a14:m>
                <a:r>
                  <a:rPr lang="es-AR" sz="1600" dirty="0">
                    <a:sym typeface="Symbol"/>
                  </a:rPr>
                  <a:t>=0  y=-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600" i="1" dirty="0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s-AR" sz="1600" i="1" dirty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s-AR" sz="1600" i="1" dirty="0">
                                <a:latin typeface="Cambria Math"/>
                              </a:rPr>
                              <m:t>𝑖𝑥</m:t>
                            </m:r>
                          </m:e>
                          <m:sub/>
                          <m:sup>
                            <m:r>
                              <a:rPr lang="es-AR" sz="1600" i="1" dirty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s-A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AR" sz="160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s-AR" sz="16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es-AR" sz="1600" dirty="0"/>
                  <a:t>  </a:t>
                </a:r>
                <a:r>
                  <a:rPr lang="es-AR" sz="1600" dirty="0" smtClean="0"/>
                  <a:t>,</a:t>
                </a:r>
              </a:p>
              <a:p>
                <a:r>
                  <a:rPr lang="es-AR" sz="1600" dirty="0" smtClean="0"/>
                  <a:t> </a:t>
                </a:r>
                <a14:m>
                  <m:oMath xmlns:m="http://schemas.openxmlformats.org/officeDocument/2006/math">
                    <m:r>
                      <a:rPr lang="es-AR" sz="1600" i="1">
                        <a:latin typeface="Cambria Math"/>
                      </a:rPr>
                      <m:t>𝑦</m:t>
                    </m:r>
                  </m:oMath>
                </a14:m>
                <a:r>
                  <a:rPr lang="es-AR" sz="1600" dirty="0">
                    <a:sym typeface="Symbol"/>
                  </a:rPr>
                  <a:t>=0 x=-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600" i="1" dirty="0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s-AR" sz="1600" i="1" dirty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s-AR" sz="1600" i="1" dirty="0">
                                <a:latin typeface="Cambria Math"/>
                              </a:rPr>
                              <m:t>𝑖𝑦</m:t>
                            </m:r>
                          </m:e>
                          <m:sub/>
                          <m:sup>
                            <m:r>
                              <a:rPr lang="es-AR" sz="1600" i="1" dirty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s-A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AR" sz="160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s-AR" sz="16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endParaRPr lang="es-AR" sz="1600" dirty="0"/>
              </a:p>
            </p:txBody>
          </p:sp>
        </mc:Choice>
        <mc:Fallback xmlns="">
          <p:sp>
            <p:nvSpPr>
              <p:cNvPr id="20" name="1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264" y="2232891"/>
                <a:ext cx="1412118" cy="1192121"/>
              </a:xfrm>
              <a:prstGeom prst="rect">
                <a:avLst/>
              </a:prstGeom>
              <a:blipFill rotWithShape="1">
                <a:blip r:embed="rId24"/>
                <a:stretch>
                  <a:fillRect l="-2155" t="-153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26 Conector recto"/>
          <p:cNvCxnSpPr/>
          <p:nvPr/>
        </p:nvCxnSpPr>
        <p:spPr>
          <a:xfrm>
            <a:off x="1252751" y="2816936"/>
            <a:ext cx="4362278" cy="400506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102 CuadroTexto"/>
              <p:cNvSpPr txBox="1"/>
              <p:nvPr/>
            </p:nvSpPr>
            <p:spPr>
              <a:xfrm rot="2765726">
                <a:off x="934509" y="2394146"/>
                <a:ext cx="6364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400" i="1" smtClean="0">
                          <a:latin typeface="Cambria Math"/>
                          <a:cs typeface="Syastro" pitchFamily="2" charset="0"/>
                        </a:rPr>
                        <m:t>𝑛</m:t>
                      </m:r>
                      <m:r>
                        <a:rPr lang="es-AR" sz="1400" b="0" i="1" smtClean="0">
                          <a:latin typeface="Cambria Math"/>
                          <a:cs typeface="Syastro" pitchFamily="2" charset="0"/>
                        </a:rPr>
                        <m:t>−</m:t>
                      </m:r>
                      <m:r>
                        <a:rPr lang="es-AR" sz="1400" b="0" i="1" smtClean="0">
                          <a:latin typeface="Cambria Math"/>
                          <a:cs typeface="Syastro" pitchFamily="2" charset="0"/>
                        </a:rPr>
                        <m:t>𝑛</m:t>
                      </m:r>
                    </m:oMath>
                  </m:oMathPara>
                </a14:m>
                <a:endParaRPr lang="es-AR" sz="1400" dirty="0">
                  <a:latin typeface="Syastro" pitchFamily="2" charset="0"/>
                  <a:cs typeface="Syastro" pitchFamily="2" charset="0"/>
                </a:endParaRPr>
              </a:p>
            </p:txBody>
          </p:sp>
        </mc:Choice>
        <mc:Fallback xmlns="">
          <p:sp>
            <p:nvSpPr>
              <p:cNvPr id="103" name="10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65726">
                <a:off x="934509" y="2394146"/>
                <a:ext cx="636484" cy="30777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103 Conector recto"/>
          <p:cNvCxnSpPr/>
          <p:nvPr/>
        </p:nvCxnSpPr>
        <p:spPr>
          <a:xfrm flipV="1">
            <a:off x="1450908" y="1916832"/>
            <a:ext cx="1464908" cy="284191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104 CuadroTexto"/>
              <p:cNvSpPr txBox="1"/>
              <p:nvPr/>
            </p:nvSpPr>
            <p:spPr>
              <a:xfrm rot="17956044">
                <a:off x="2409360" y="1846451"/>
                <a:ext cx="6364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400" i="1" smtClean="0">
                          <a:latin typeface="Cambria Math"/>
                          <a:cs typeface="Syastro" pitchFamily="2" charset="0"/>
                        </a:rPr>
                        <m:t>𝐿</m:t>
                      </m:r>
                      <m:r>
                        <a:rPr lang="es-AR" sz="1400" b="0" i="1" smtClean="0">
                          <a:latin typeface="Cambria Math"/>
                          <a:cs typeface="Syastro" pitchFamily="2" charset="0"/>
                        </a:rPr>
                        <m:t>𝐹</m:t>
                      </m:r>
                    </m:oMath>
                  </m:oMathPara>
                </a14:m>
                <a:endParaRPr lang="es-AR" sz="1400" dirty="0">
                  <a:latin typeface="Syastro" pitchFamily="2" charset="0"/>
                  <a:cs typeface="Syastro" pitchFamily="2" charset="0"/>
                </a:endParaRPr>
              </a:p>
            </p:txBody>
          </p:sp>
        </mc:Choice>
        <mc:Fallback xmlns="">
          <p:sp>
            <p:nvSpPr>
              <p:cNvPr id="105" name="10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956044">
                <a:off x="2409360" y="1846451"/>
                <a:ext cx="636484" cy="30777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7" name="106 Conector recto"/>
          <p:cNvCxnSpPr/>
          <p:nvPr/>
        </p:nvCxnSpPr>
        <p:spPr>
          <a:xfrm>
            <a:off x="1861779" y="1769524"/>
            <a:ext cx="4362278" cy="4005064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107 Conector recto"/>
          <p:cNvCxnSpPr/>
          <p:nvPr/>
        </p:nvCxnSpPr>
        <p:spPr>
          <a:xfrm>
            <a:off x="336172" y="3045136"/>
            <a:ext cx="4362278" cy="4005064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110 Grupo"/>
          <p:cNvGrpSpPr/>
          <p:nvPr/>
        </p:nvGrpSpPr>
        <p:grpSpPr>
          <a:xfrm>
            <a:off x="3862397" y="4281436"/>
            <a:ext cx="1041188" cy="2304860"/>
            <a:chOff x="3862397" y="4281436"/>
            <a:chExt cx="1041188" cy="2304860"/>
          </a:xfrm>
          <a:pattFill prst="ltHorz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grpSpPr>
        <p:sp>
          <p:nvSpPr>
            <p:cNvPr id="109" name="108 Triángulo rectángulo"/>
            <p:cNvSpPr/>
            <p:nvPr/>
          </p:nvSpPr>
          <p:spPr>
            <a:xfrm rot="13354680">
              <a:off x="3862397" y="4281436"/>
              <a:ext cx="1041188" cy="1209282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0" name="109 Triángulo rectángulo"/>
            <p:cNvSpPr/>
            <p:nvPr/>
          </p:nvSpPr>
          <p:spPr>
            <a:xfrm rot="13354680" flipH="1" flipV="1">
              <a:off x="4009376" y="5825705"/>
              <a:ext cx="702920" cy="760591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112" name="111 CuadroTexto"/>
          <p:cNvSpPr txBox="1"/>
          <p:nvPr/>
        </p:nvSpPr>
        <p:spPr>
          <a:xfrm rot="2124703" flipH="1">
            <a:off x="4510153" y="4721012"/>
            <a:ext cx="352831" cy="23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+</a:t>
            </a:r>
            <a:endParaRPr lang="es-AR" dirty="0"/>
          </a:p>
        </p:txBody>
      </p:sp>
      <p:sp>
        <p:nvSpPr>
          <p:cNvPr id="113" name="112 CuadroTexto"/>
          <p:cNvSpPr txBox="1"/>
          <p:nvPr/>
        </p:nvSpPr>
        <p:spPr>
          <a:xfrm rot="2484625" flipH="1">
            <a:off x="4027515" y="6090955"/>
            <a:ext cx="352831" cy="23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113 CuadroTexto"/>
              <p:cNvSpPr txBox="1"/>
              <p:nvPr/>
            </p:nvSpPr>
            <p:spPr>
              <a:xfrm rot="2431365">
                <a:off x="4950298" y="4323333"/>
                <a:ext cx="6364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400" i="1" smtClean="0">
                              <a:latin typeface="Cambria Math"/>
                              <a:cs typeface="Syastro" pitchFamily="2" charset="0"/>
                            </a:rPr>
                          </m:ctrlPr>
                        </m:sSubPr>
                        <m:e>
                          <m:r>
                            <a:rPr lang="es-AR" sz="1400" i="1" smtClean="0">
                              <a:latin typeface="Cambria Math"/>
                              <a:ea typeface="Cambria Math"/>
                              <a:cs typeface="Syastro" pitchFamily="2" charset="0"/>
                            </a:rPr>
                            <m:t>𝜎</m:t>
                          </m:r>
                        </m:e>
                        <m:sub>
                          <m:r>
                            <a:rPr lang="es-AR" sz="1400" b="0" i="1" smtClean="0">
                              <a:latin typeface="Cambria Math"/>
                              <a:cs typeface="Syastro" pitchFamily="2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s-AR" sz="1400" dirty="0">
                  <a:latin typeface="Syastro" pitchFamily="2" charset="0"/>
                  <a:cs typeface="Syastro" pitchFamily="2" charset="0"/>
                </a:endParaRPr>
              </a:p>
            </p:txBody>
          </p:sp>
        </mc:Choice>
        <mc:Fallback xmlns="">
          <p:sp>
            <p:nvSpPr>
              <p:cNvPr id="114" name="11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31365">
                <a:off x="4950298" y="4323333"/>
                <a:ext cx="636484" cy="30777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114 CuadroTexto"/>
              <p:cNvSpPr txBox="1"/>
              <p:nvPr/>
            </p:nvSpPr>
            <p:spPr>
              <a:xfrm rot="2431365">
                <a:off x="3469897" y="6344356"/>
                <a:ext cx="6364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400" i="1" smtClean="0">
                              <a:latin typeface="Cambria Math"/>
                              <a:cs typeface="Syastro" pitchFamily="2" charset="0"/>
                            </a:rPr>
                          </m:ctrlPr>
                        </m:sSubPr>
                        <m:e>
                          <m:r>
                            <a:rPr lang="es-AR" sz="1400" i="1" smtClean="0">
                              <a:latin typeface="Cambria Math"/>
                              <a:ea typeface="Cambria Math"/>
                              <a:cs typeface="Syastro" pitchFamily="2" charset="0"/>
                            </a:rPr>
                            <m:t>𝜎</m:t>
                          </m:r>
                        </m:e>
                        <m:sub>
                          <m:r>
                            <a:rPr lang="es-AR" sz="1400" b="0" i="1" smtClean="0">
                              <a:latin typeface="Cambria Math"/>
                              <a:cs typeface="Syastro" pitchFamily="2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s-AR" sz="1400" dirty="0">
                  <a:latin typeface="Syastro" pitchFamily="2" charset="0"/>
                  <a:cs typeface="Syastro" pitchFamily="2" charset="0"/>
                </a:endParaRPr>
              </a:p>
            </p:txBody>
          </p:sp>
        </mc:Choice>
        <mc:Fallback xmlns="">
          <p:sp>
            <p:nvSpPr>
              <p:cNvPr id="115" name="11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31365">
                <a:off x="3469897" y="6344356"/>
                <a:ext cx="636484" cy="30777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57 CuadroTexto"/>
          <p:cNvSpPr txBox="1"/>
          <p:nvPr/>
        </p:nvSpPr>
        <p:spPr>
          <a:xfrm>
            <a:off x="5940152" y="3314359"/>
            <a:ext cx="33355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i="1" dirty="0" smtClean="0">
                <a:latin typeface="Cambria Math"/>
              </a:rPr>
              <a:t>CENTRO </a:t>
            </a:r>
            <a:r>
              <a:rPr lang="es-AR" sz="1400" b="1" i="1" dirty="0">
                <a:latin typeface="Cambria Math"/>
              </a:rPr>
              <a:t>DE PRESION</a:t>
            </a:r>
            <a:r>
              <a:rPr lang="es-AR" sz="1400" b="1" i="1" dirty="0" smtClean="0">
                <a:latin typeface="Cambria Math"/>
              </a:rPr>
              <a:t>:  </a:t>
            </a:r>
            <a:r>
              <a:rPr lang="es-AR" sz="1400" i="1" dirty="0" smtClean="0">
                <a:latin typeface="Cambria Math"/>
              </a:rPr>
              <a:t>Intersección de Recta Acción Fuerza con el plano de la sección</a:t>
            </a:r>
            <a:endParaRPr lang="es-AR" sz="1400" b="0" i="1" dirty="0" smtClean="0">
              <a:latin typeface="Cambria Math"/>
            </a:endParaRPr>
          </a:p>
          <a:p>
            <a:endParaRPr lang="es-AR" sz="1400" b="0" i="1" dirty="0" smtClean="0">
              <a:latin typeface="Cambria Math"/>
            </a:endParaRPr>
          </a:p>
          <a:p>
            <a:r>
              <a:rPr lang="es-AR" sz="1400" b="1" i="1" dirty="0" smtClean="0">
                <a:latin typeface="Cambria Math"/>
              </a:rPr>
              <a:t>LINEA DE FUERZA:  </a:t>
            </a:r>
            <a:r>
              <a:rPr lang="es-AR" sz="1400" i="1" dirty="0" smtClean="0">
                <a:latin typeface="Cambria Math"/>
              </a:rPr>
              <a:t>Recta que une el Baricentro de la Sección con el CP</a:t>
            </a:r>
            <a:endParaRPr lang="es-AR" sz="1400" i="1" dirty="0">
              <a:latin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58 CuadroTexto"/>
              <p:cNvSpPr txBox="1"/>
              <p:nvPr/>
            </p:nvSpPr>
            <p:spPr>
              <a:xfrm>
                <a:off x="7093709" y="976508"/>
                <a:ext cx="1649812" cy="1167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sz="1600" i="1" dirty="0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s-AR" sz="1600" i="1" dirty="0" smtClean="0">
                            <a:latin typeface="Cambria Math"/>
                            <a:ea typeface="Cambria Math"/>
                            <a:sym typeface="Symbol"/>
                          </a:rPr>
                          <m:t>𝜎</m:t>
                        </m:r>
                      </m:e>
                      <m:sub>
                        <m:r>
                          <a:rPr lang="es-AR" sz="1600" b="0" i="1" dirty="0" smtClean="0">
                            <a:latin typeface="Cambria Math"/>
                            <a:sym typeface="Symbol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s-AR" sz="1600" dirty="0">
                    <a:sym typeface="Symbol"/>
                  </a:rPr>
                  <a:t>= </a:t>
                </a:r>
                <a:r>
                  <a:rPr lang="es-AR" sz="1600" b="1" dirty="0">
                    <a:latin typeface="Symath"/>
                    <a:cs typeface="Symath"/>
                    <a:sym typeface="Symbol"/>
                  </a:rPr>
                  <a:t>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6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s-AR" sz="1600" i="1" dirty="0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s-AR" sz="1600" i="1" dirty="0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endParaRPr lang="es-AR" sz="16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sz="1600" i="1" dirty="0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s-AR" sz="1600" i="1" dirty="0">
                            <a:latin typeface="Cambria Math"/>
                            <a:ea typeface="Cambria Math"/>
                            <a:sym typeface="Symbol"/>
                          </a:rPr>
                          <m:t>𝜎</m:t>
                        </m:r>
                      </m:e>
                      <m:sub>
                        <m:r>
                          <a:rPr lang="es-AR" sz="1600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𝑚𝑎𝑥</m:t>
                        </m:r>
                        <m:r>
                          <a:rPr lang="es-AR" sz="1600" b="0" i="1" dirty="0" smtClean="0">
                            <a:latin typeface="Cambria Math"/>
                            <a:sym typeface="Symbol"/>
                          </a:rPr>
                          <m:t>𝑀𝑥</m:t>
                        </m:r>
                      </m:sub>
                    </m:sSub>
                  </m:oMath>
                </a14:m>
                <a:r>
                  <a:rPr lang="es-AR" sz="1600" b="1" dirty="0" smtClean="0">
                    <a:latin typeface="Symath"/>
                    <a:cs typeface="Symath"/>
                    <a:sym typeface="Symbol"/>
                  </a:rPr>
                  <a:t>=</a:t>
                </a:r>
                <a:r>
                  <a:rPr lang="es-AR" sz="1600" b="1" dirty="0">
                    <a:latin typeface="Symath"/>
                    <a:cs typeface="Symath"/>
                    <a:sym typeface="Symbol"/>
                  </a:rPr>
                  <a:t>±</a:t>
                </a:r>
                <a:r>
                  <a:rPr lang="es-AR" sz="1600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6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s-AR" sz="1600" b="0" i="1" dirty="0" smtClean="0">
                            <a:latin typeface="Cambria Math"/>
                          </a:rPr>
                          <m:t>𝑀𝑥</m:t>
                        </m:r>
                      </m:num>
                      <m:den>
                        <m:r>
                          <a:rPr lang="es-AR" sz="1600" b="0" i="1" smtClean="0">
                            <a:latin typeface="Cambria Math"/>
                          </a:rPr>
                          <m:t>𝑊</m:t>
                        </m:r>
                        <m:r>
                          <a:rPr lang="es-AR" sz="1600" i="1" dirty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s-AR" sz="16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sz="1600" i="1" dirty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s-AR" sz="1600" i="1" dirty="0">
                            <a:latin typeface="Cambria Math"/>
                            <a:ea typeface="Cambria Math"/>
                            <a:sym typeface="Symbol"/>
                          </a:rPr>
                          <m:t>𝜎</m:t>
                        </m:r>
                      </m:e>
                      <m:sub>
                        <m:r>
                          <a:rPr lang="es-AR" sz="1600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𝑚𝑎𝑥</m:t>
                        </m:r>
                        <m:r>
                          <a:rPr lang="es-AR" sz="1600" i="1" dirty="0">
                            <a:latin typeface="Cambria Math"/>
                            <a:sym typeface="Symbol"/>
                          </a:rPr>
                          <m:t>𝑀</m:t>
                        </m:r>
                        <m:r>
                          <a:rPr lang="es-AR" sz="1600" b="0" i="1" dirty="0" smtClean="0">
                            <a:latin typeface="Cambria Math"/>
                            <a:sym typeface="Symbol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s-AR" sz="1600" dirty="0" smtClean="0"/>
                  <a:t>=</a:t>
                </a:r>
                <a:r>
                  <a:rPr lang="es-AR" sz="1600" dirty="0"/>
                  <a:t> </a:t>
                </a:r>
                <a:r>
                  <a:rPr lang="es-AR" sz="1600" b="1" dirty="0" smtClean="0">
                    <a:latin typeface="Symath"/>
                    <a:cs typeface="Symath"/>
                    <a:sym typeface="Symbol"/>
                  </a:rPr>
                  <a:t>±</a:t>
                </a:r>
                <a:r>
                  <a:rPr lang="es-AR" sz="1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6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s-AR" sz="1600" b="0" i="1" dirty="0" smtClean="0">
                            <a:latin typeface="Cambria Math"/>
                          </a:rPr>
                          <m:t>𝑀𝑦</m:t>
                        </m:r>
                      </m:num>
                      <m:den>
                        <m:r>
                          <a:rPr lang="es-AR" sz="1600" b="0" i="1" smtClean="0">
                            <a:latin typeface="Cambria Math"/>
                          </a:rPr>
                          <m:t>𝑊</m:t>
                        </m:r>
                        <m:r>
                          <a:rPr lang="es-AR" sz="1600" i="1" dirty="0">
                            <a:latin typeface="Cambria Math"/>
                          </a:rPr>
                          <m:t>𝑦</m:t>
                        </m:r>
                      </m:den>
                    </m:f>
                  </m:oMath>
                </a14:m>
                <a:endParaRPr lang="es-AR" sz="1600" dirty="0"/>
              </a:p>
            </p:txBody>
          </p:sp>
        </mc:Choice>
        <mc:Fallback xmlns="">
          <p:sp>
            <p:nvSpPr>
              <p:cNvPr id="59" name="5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709" y="976508"/>
                <a:ext cx="1649812" cy="1167307"/>
              </a:xfrm>
              <a:prstGeom prst="rect">
                <a:avLst/>
              </a:prstGeom>
              <a:blipFill rotWithShape="1">
                <a:blip r:embed="rId25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Rectángulo"/>
          <p:cNvSpPr/>
          <p:nvPr/>
        </p:nvSpPr>
        <p:spPr>
          <a:xfrm>
            <a:off x="6004206" y="4661640"/>
            <a:ext cx="30372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i="1" dirty="0">
                <a:latin typeface="Cambria Math"/>
              </a:rPr>
              <a:t>NÚCLEO CENTRAL: </a:t>
            </a:r>
            <a:r>
              <a:rPr lang="es-AR" sz="1400" i="1" dirty="0">
                <a:latin typeface="Cambria Math"/>
              </a:rPr>
              <a:t>Área dentro de la cual debe ubicarse el CP para que el diagrama de Tensiones sea de un solo signo.</a:t>
            </a:r>
          </a:p>
        </p:txBody>
      </p:sp>
    </p:spTree>
    <p:extLst>
      <p:ext uri="{BB962C8B-B14F-4D97-AF65-F5344CB8AC3E}">
        <p14:creationId xmlns:p14="http://schemas.microsoft.com/office/powerpoint/2010/main" val="196494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89622" y="804329"/>
            <a:ext cx="7498080" cy="518457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27016" y="-124412"/>
            <a:ext cx="7498080" cy="1143000"/>
          </a:xfrm>
        </p:spPr>
        <p:txBody>
          <a:bodyPr>
            <a:normAutofit/>
          </a:bodyPr>
          <a:lstStyle/>
          <a:p>
            <a:r>
              <a:rPr lang="es-AR" sz="2800" dirty="0" smtClean="0">
                <a:effectLst/>
              </a:rPr>
              <a:t>FLEXION TRANSVERSAL O FLEXION Y CORTE </a:t>
            </a:r>
            <a:endParaRPr lang="es-AR" sz="2800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399897" y="6562640"/>
            <a:ext cx="2895600" cy="301800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36" name="35 CuadroTexto"/>
          <p:cNvSpPr txBox="1"/>
          <p:nvPr/>
        </p:nvSpPr>
        <p:spPr>
          <a:xfrm>
            <a:off x="1261424" y="1395774"/>
            <a:ext cx="2448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ym typeface="Symbol"/>
              </a:rPr>
              <a:t> M</a:t>
            </a:r>
            <a:r>
              <a:rPr lang="es-AR" b="1" dirty="0">
                <a:sym typeface="Symbol"/>
              </a:rPr>
              <a:t>  </a:t>
            </a:r>
            <a:r>
              <a:rPr lang="es-AR" b="1" dirty="0" smtClean="0">
                <a:sym typeface="Symbol"/>
              </a:rPr>
              <a:t>0;   Q </a:t>
            </a:r>
            <a:r>
              <a:rPr lang="es-AR" b="1" dirty="0">
                <a:sym typeface="Symbol"/>
              </a:rPr>
              <a:t> 0 </a:t>
            </a:r>
            <a:r>
              <a:rPr lang="es-AR" b="1" dirty="0" smtClean="0">
                <a:sym typeface="Symbol"/>
              </a:rPr>
              <a:t>  </a:t>
            </a:r>
            <a:endParaRPr lang="es-AR" b="1" dirty="0"/>
          </a:p>
        </p:txBody>
      </p:sp>
      <p:sp>
        <p:nvSpPr>
          <p:cNvPr id="38" name="37 CuadroTexto"/>
          <p:cNvSpPr txBox="1"/>
          <p:nvPr/>
        </p:nvSpPr>
        <p:spPr>
          <a:xfrm>
            <a:off x="2920037" y="1395774"/>
            <a:ext cx="270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ym typeface="Symbol"/>
              </a:rPr>
              <a:t> = .E  y   = .G   </a:t>
            </a:r>
            <a:endParaRPr lang="es-AR" b="1" dirty="0"/>
          </a:p>
        </p:txBody>
      </p:sp>
      <p:sp>
        <p:nvSpPr>
          <p:cNvPr id="39" name="38 CuadroTexto"/>
          <p:cNvSpPr txBox="1"/>
          <p:nvPr/>
        </p:nvSpPr>
        <p:spPr>
          <a:xfrm>
            <a:off x="5173328" y="1118775"/>
            <a:ext cx="3647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ym typeface="Symbol"/>
              </a:rPr>
              <a:t> : </a:t>
            </a:r>
            <a:r>
              <a:rPr lang="es-AR" dirty="0" smtClean="0">
                <a:sym typeface="Symbol"/>
              </a:rPr>
              <a:t>Angulo de Distorsión</a:t>
            </a:r>
          </a:p>
          <a:p>
            <a:r>
              <a:rPr lang="es-AR" b="1" dirty="0" smtClean="0">
                <a:sym typeface="Symbol"/>
              </a:rPr>
              <a:t>G: </a:t>
            </a:r>
            <a:r>
              <a:rPr lang="es-AR" dirty="0" smtClean="0">
                <a:sym typeface="Symbol"/>
              </a:rPr>
              <a:t>Modulo de Elasticidad Transversal   </a:t>
            </a:r>
            <a:endParaRPr lang="es-AR" dirty="0"/>
          </a:p>
        </p:txBody>
      </p:sp>
      <p:sp>
        <p:nvSpPr>
          <p:cNvPr id="40" name="39 CuadroTexto"/>
          <p:cNvSpPr txBox="1"/>
          <p:nvPr/>
        </p:nvSpPr>
        <p:spPr>
          <a:xfrm>
            <a:off x="1269921" y="1751164"/>
            <a:ext cx="7769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ym typeface="Symbol"/>
              </a:rPr>
              <a:t>En la Flexión transversal las secciones </a:t>
            </a:r>
            <a:r>
              <a:rPr lang="es-AR" sz="1600" b="1" dirty="0" smtClean="0">
                <a:sym typeface="Symbol"/>
              </a:rPr>
              <a:t>no</a:t>
            </a:r>
            <a:r>
              <a:rPr lang="es-AR" sz="1600" dirty="0" smtClean="0">
                <a:sym typeface="Symbol"/>
              </a:rPr>
              <a:t> se mantienen planas luego de la deformación.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1247096" y="2027299"/>
            <a:ext cx="7769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ym typeface="Symbol"/>
              </a:rPr>
              <a:t>Las tensiones  se </a:t>
            </a:r>
            <a:r>
              <a:rPr lang="es-AR" sz="1600" dirty="0" smtClean="0">
                <a:sym typeface="Symbol"/>
              </a:rPr>
              <a:t>distribuyen</a:t>
            </a:r>
            <a:r>
              <a:rPr lang="es-AR" dirty="0" smtClean="0">
                <a:sym typeface="Symbol"/>
              </a:rPr>
              <a:t> de manera no uniforme en la sección de barra   </a:t>
            </a:r>
            <a:r>
              <a:rPr lang="es-AR" b="1" dirty="0" smtClean="0">
                <a:sym typeface="Symbol"/>
              </a:rPr>
              <a:t> </a:t>
            </a:r>
            <a:r>
              <a:rPr lang="es-AR" dirty="0" smtClean="0">
                <a:sym typeface="Symbol"/>
              </a:rPr>
              <a:t>tampoco tiene una distribución uniforme.  LAS SECCIONES SE ALABEAN</a:t>
            </a:r>
            <a:endParaRPr lang="es-AR" dirty="0"/>
          </a:p>
        </p:txBody>
      </p:sp>
      <p:pic>
        <p:nvPicPr>
          <p:cNvPr id="35" name="3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861" y="2721845"/>
            <a:ext cx="4461703" cy="3283436"/>
          </a:xfrm>
          <a:prstGeom prst="rect">
            <a:avLst/>
          </a:prstGeom>
        </p:spPr>
      </p:pic>
      <p:sp>
        <p:nvSpPr>
          <p:cNvPr id="42" name="41 CuadroTexto"/>
          <p:cNvSpPr txBox="1"/>
          <p:nvPr/>
        </p:nvSpPr>
        <p:spPr>
          <a:xfrm>
            <a:off x="6065596" y="2864941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El alabeo no influye sensiblemente sobre las tensiones normales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88 CuadroTexto"/>
              <p:cNvSpPr txBox="1"/>
              <p:nvPr/>
            </p:nvSpPr>
            <p:spPr>
              <a:xfrm>
                <a:off x="6206828" y="3788271"/>
                <a:ext cx="2520280" cy="1205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600" b="1" dirty="0" smtClean="0"/>
                  <a:t>Cuando Q=</a:t>
                </a:r>
                <a:r>
                  <a:rPr lang="es-AR" sz="1600" b="1" dirty="0" err="1" smtClean="0"/>
                  <a:t>cte</a:t>
                </a:r>
                <a:r>
                  <a:rPr lang="es-AR" sz="1600" b="1" dirty="0" smtClean="0"/>
                  <a:t>, </a:t>
                </a:r>
              </a:p>
              <a:p>
                <a:endParaRPr lang="es-AR" sz="800" dirty="0"/>
              </a:p>
              <a:p>
                <a14:m>
                  <m:oMath xmlns:m="http://schemas.openxmlformats.org/officeDocument/2006/math">
                    <m:r>
                      <a:rPr lang="es-AR" sz="160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s-AR" sz="16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s-AR" sz="16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s-AR" sz="16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s-AR" sz="1600" b="0" i="1" smtClean="0">
                            <a:latin typeface="Cambria Math"/>
                            <a:ea typeface="Cambria Math"/>
                          </a:rPr>
                          <m:t>𝑀𝑥</m:t>
                        </m:r>
                      </m:num>
                      <m:den>
                        <m:r>
                          <a:rPr lang="es-AR" sz="1600" b="0" i="1" smtClean="0">
                            <a:latin typeface="Cambria Math"/>
                            <a:ea typeface="Cambria Math"/>
                          </a:rPr>
                          <m:t>𝐽𝑥</m:t>
                        </m:r>
                      </m:den>
                    </m:f>
                    <m:r>
                      <a:rPr lang="es-AR" sz="1600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r>
                  <a:rPr lang="es-AR" sz="1600" dirty="0" smtClean="0"/>
                  <a:t> </a:t>
                </a:r>
                <a14:m>
                  <m:oMath xmlns:m="http://schemas.openxmlformats.org/officeDocument/2006/math">
                    <m:r>
                      <a:rPr lang="es-AR" sz="1600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es-AR" sz="16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s-AR" sz="16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s-AR" sz="16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s-AR" sz="1600" i="1">
                            <a:latin typeface="Cambria Math"/>
                            <a:ea typeface="Cambria Math"/>
                          </a:rPr>
                          <m:t>𝑀𝑥</m:t>
                        </m:r>
                      </m:num>
                      <m:den>
                        <m:r>
                          <a:rPr lang="es-AR" sz="1600" b="0" i="1" smtClean="0">
                            <a:latin typeface="Cambria Math"/>
                            <a:ea typeface="Cambria Math"/>
                          </a:rPr>
                          <m:t>𝑊</m:t>
                        </m:r>
                        <m:r>
                          <a:rPr lang="es-AR" sz="1600" i="1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s-AR" sz="1600" dirty="0"/>
              </a:p>
              <a:p>
                <a:endParaRPr lang="es-AR" sz="800" dirty="0" smtClean="0"/>
              </a:p>
              <a:p>
                <a:r>
                  <a:rPr lang="es-AR" sz="1600" b="1" dirty="0" smtClean="0"/>
                  <a:t>Son exactas.</a:t>
                </a:r>
                <a:endParaRPr lang="es-AR" sz="1600" b="1" dirty="0"/>
              </a:p>
            </p:txBody>
          </p:sp>
        </mc:Choice>
        <mc:Fallback xmlns="">
          <p:sp>
            <p:nvSpPr>
              <p:cNvPr id="89" name="8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828" y="3788271"/>
                <a:ext cx="2520280" cy="1205971"/>
              </a:xfrm>
              <a:prstGeom prst="rect">
                <a:avLst/>
              </a:prstGeom>
              <a:blipFill rotWithShape="1">
                <a:blip r:embed="rId28"/>
                <a:stretch>
                  <a:fillRect l="-1208" t="-1515" b="-555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90 CuadroTexto"/>
          <p:cNvSpPr txBox="1"/>
          <p:nvPr/>
        </p:nvSpPr>
        <p:spPr>
          <a:xfrm>
            <a:off x="6300192" y="4994926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El alabeo en todas las secciones es igual</a:t>
            </a:r>
            <a:endParaRPr lang="es-AR" sz="1600" dirty="0"/>
          </a:p>
        </p:txBody>
      </p:sp>
      <p:grpSp>
        <p:nvGrpSpPr>
          <p:cNvPr id="107" name="106 Grupo"/>
          <p:cNvGrpSpPr/>
          <p:nvPr/>
        </p:nvGrpSpPr>
        <p:grpSpPr>
          <a:xfrm>
            <a:off x="1259632" y="2673630"/>
            <a:ext cx="4805964" cy="1844466"/>
            <a:chOff x="1259632" y="2673630"/>
            <a:chExt cx="4805964" cy="1844466"/>
          </a:xfrm>
        </p:grpSpPr>
        <p:grpSp>
          <p:nvGrpSpPr>
            <p:cNvPr id="106" name="105 Grupo"/>
            <p:cNvGrpSpPr/>
            <p:nvPr/>
          </p:nvGrpSpPr>
          <p:grpSpPr>
            <a:xfrm>
              <a:off x="1259632" y="2673630"/>
              <a:ext cx="4805964" cy="1844466"/>
              <a:chOff x="1259632" y="2673630"/>
              <a:chExt cx="4805964" cy="1844466"/>
            </a:xfrm>
          </p:grpSpPr>
          <p:sp>
            <p:nvSpPr>
              <p:cNvPr id="48" name="47 Rectángulo"/>
              <p:cNvSpPr/>
              <p:nvPr/>
            </p:nvSpPr>
            <p:spPr>
              <a:xfrm>
                <a:off x="1259632" y="2673630"/>
                <a:ext cx="4805964" cy="18444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grpSp>
            <p:nvGrpSpPr>
              <p:cNvPr id="49" name="48 Grupo"/>
              <p:cNvGrpSpPr/>
              <p:nvPr/>
            </p:nvGrpSpPr>
            <p:grpSpPr>
              <a:xfrm>
                <a:off x="1439651" y="2780928"/>
                <a:ext cx="4263412" cy="1737168"/>
                <a:chOff x="1439651" y="2780928"/>
                <a:chExt cx="4263412" cy="1737168"/>
              </a:xfrm>
            </p:grpSpPr>
            <p:grpSp>
              <p:nvGrpSpPr>
                <p:cNvPr id="21" name="20 Grupo"/>
                <p:cNvGrpSpPr/>
                <p:nvPr/>
              </p:nvGrpSpPr>
              <p:grpSpPr>
                <a:xfrm>
                  <a:off x="1439651" y="2780928"/>
                  <a:ext cx="1944216" cy="1433334"/>
                  <a:chOff x="1763688" y="1844824"/>
                  <a:chExt cx="1944216" cy="1433334"/>
                </a:xfrm>
              </p:grpSpPr>
              <p:grpSp>
                <p:nvGrpSpPr>
                  <p:cNvPr id="5" name="4 Grupo"/>
                  <p:cNvGrpSpPr/>
                  <p:nvPr/>
                </p:nvGrpSpPr>
                <p:grpSpPr>
                  <a:xfrm>
                    <a:off x="1763688" y="2101221"/>
                    <a:ext cx="1944216" cy="1176937"/>
                    <a:chOff x="1979712" y="2132855"/>
                    <a:chExt cx="1944216" cy="1176937"/>
                  </a:xfrm>
                </p:grpSpPr>
                <p:sp>
                  <p:nvSpPr>
                    <p:cNvPr id="4" name="3 Rectángulo"/>
                    <p:cNvSpPr/>
                    <p:nvPr/>
                  </p:nvSpPr>
                  <p:spPr>
                    <a:xfrm>
                      <a:off x="2123728" y="2420888"/>
                      <a:ext cx="1800200" cy="537605"/>
                    </a:xfrm>
                    <a:prstGeom prst="rect">
                      <a:avLst/>
                    </a:prstGeom>
                    <a:pattFill prst="lgGrid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/>
                    </a:p>
                  </p:txBody>
                </p:sp>
                <p:grpSp>
                  <p:nvGrpSpPr>
                    <p:cNvPr id="44" name="43 Grupo"/>
                    <p:cNvGrpSpPr/>
                    <p:nvPr/>
                  </p:nvGrpSpPr>
                  <p:grpSpPr>
                    <a:xfrm rot="5400000">
                      <a:off x="1459876" y="2652691"/>
                      <a:ext cx="1176937" cy="137266"/>
                      <a:chOff x="4716016" y="6309320"/>
                      <a:chExt cx="1080120" cy="144016"/>
                    </a:xfrm>
                  </p:grpSpPr>
                  <p:sp>
                    <p:nvSpPr>
                      <p:cNvPr id="46" name="45 Rectángulo"/>
                      <p:cNvSpPr/>
                      <p:nvPr/>
                    </p:nvSpPr>
                    <p:spPr>
                      <a:xfrm>
                        <a:off x="4716016" y="6309320"/>
                        <a:ext cx="1080120" cy="144016"/>
                      </a:xfrm>
                      <a:prstGeom prst="rect">
                        <a:avLst/>
                      </a:prstGeom>
                      <a:pattFill prst="wdUpDiag">
                        <a:fgClr>
                          <a:schemeClr val="accent1"/>
                        </a:fgClr>
                        <a:bgClr>
                          <a:schemeClr val="bg1"/>
                        </a:bgClr>
                      </a:patt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AR"/>
                      </a:p>
                    </p:txBody>
                  </p:sp>
                  <p:cxnSp>
                    <p:nvCxnSpPr>
                      <p:cNvPr id="47" name="46 Conector recto"/>
                      <p:cNvCxnSpPr/>
                      <p:nvPr/>
                    </p:nvCxnSpPr>
                    <p:spPr>
                      <a:xfrm>
                        <a:off x="4716016" y="6309320"/>
                        <a:ext cx="1080120" cy="0"/>
                      </a:xfrm>
                      <a:prstGeom prst="line">
                        <a:avLst/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7" name="6 Conector recto de flecha"/>
                  <p:cNvCxnSpPr/>
                  <p:nvPr/>
                </p:nvCxnSpPr>
                <p:spPr>
                  <a:xfrm>
                    <a:off x="3707904" y="1844824"/>
                    <a:ext cx="0" cy="504056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8 CuadroTexto"/>
                  <p:cNvSpPr txBox="1"/>
                  <p:nvPr/>
                </p:nvSpPr>
                <p:spPr>
                  <a:xfrm>
                    <a:off x="3203848" y="1916832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AR" dirty="0" smtClean="0"/>
                      <a:t>F</a:t>
                    </a:r>
                    <a:endParaRPr lang="es-AR" dirty="0"/>
                  </a:p>
                </p:txBody>
              </p:sp>
            </p:grpSp>
            <p:grpSp>
              <p:nvGrpSpPr>
                <p:cNvPr id="23" name="22 Grupo"/>
                <p:cNvGrpSpPr/>
                <p:nvPr/>
              </p:nvGrpSpPr>
              <p:grpSpPr>
                <a:xfrm>
                  <a:off x="2008147" y="2780928"/>
                  <a:ext cx="3694916" cy="1737168"/>
                  <a:chOff x="2987824" y="1797028"/>
                  <a:chExt cx="3694916" cy="1737168"/>
                </a:xfrm>
              </p:grpSpPr>
              <p:cxnSp>
                <p:nvCxnSpPr>
                  <p:cNvPr id="70" name="69 Conector recto de flecha"/>
                  <p:cNvCxnSpPr/>
                  <p:nvPr/>
                </p:nvCxnSpPr>
                <p:spPr>
                  <a:xfrm>
                    <a:off x="6682739" y="1797028"/>
                    <a:ext cx="0" cy="504056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1" name="70 CuadroTexto"/>
                  <p:cNvSpPr txBox="1"/>
                  <p:nvPr/>
                </p:nvSpPr>
                <p:spPr>
                  <a:xfrm>
                    <a:off x="6178683" y="1869036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AR" dirty="0" smtClean="0"/>
                      <a:t>F</a:t>
                    </a:r>
                    <a:endParaRPr lang="es-AR" dirty="0"/>
                  </a:p>
                </p:txBody>
              </p:sp>
              <p:grpSp>
                <p:nvGrpSpPr>
                  <p:cNvPr id="20" name="19 Grupo"/>
                  <p:cNvGrpSpPr/>
                  <p:nvPr/>
                </p:nvGrpSpPr>
                <p:grpSpPr>
                  <a:xfrm>
                    <a:off x="2987824" y="1990360"/>
                    <a:ext cx="3694916" cy="1543836"/>
                    <a:chOff x="2987824" y="1990360"/>
                    <a:chExt cx="3694916" cy="1543836"/>
                  </a:xfrm>
                </p:grpSpPr>
                <p:grpSp>
                  <p:nvGrpSpPr>
                    <p:cNvPr id="54" name="53 Grupo"/>
                    <p:cNvGrpSpPr/>
                    <p:nvPr/>
                  </p:nvGrpSpPr>
                  <p:grpSpPr>
                    <a:xfrm rot="5400000">
                      <a:off x="4196180" y="2510196"/>
                      <a:ext cx="1176937" cy="137266"/>
                      <a:chOff x="4716016" y="6309320"/>
                      <a:chExt cx="1080120" cy="144016"/>
                    </a:xfrm>
                  </p:grpSpPr>
                  <p:sp>
                    <p:nvSpPr>
                      <p:cNvPr id="55" name="54 Rectángulo"/>
                      <p:cNvSpPr/>
                      <p:nvPr/>
                    </p:nvSpPr>
                    <p:spPr>
                      <a:xfrm>
                        <a:off x="4716016" y="6309320"/>
                        <a:ext cx="1080120" cy="144016"/>
                      </a:xfrm>
                      <a:prstGeom prst="rect">
                        <a:avLst/>
                      </a:prstGeom>
                      <a:pattFill prst="wdUpDiag">
                        <a:fgClr>
                          <a:schemeClr val="accent1"/>
                        </a:fgClr>
                        <a:bgClr>
                          <a:schemeClr val="bg1"/>
                        </a:bgClr>
                      </a:patt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AR"/>
                      </a:p>
                    </p:txBody>
                  </p:sp>
                  <p:cxnSp>
                    <p:nvCxnSpPr>
                      <p:cNvPr id="56" name="55 Conector recto"/>
                      <p:cNvCxnSpPr/>
                      <p:nvPr/>
                    </p:nvCxnSpPr>
                    <p:spPr>
                      <a:xfrm>
                        <a:off x="4716016" y="6309320"/>
                        <a:ext cx="1080120" cy="0"/>
                      </a:xfrm>
                      <a:prstGeom prst="line">
                        <a:avLst/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" name="13 Grupo"/>
                    <p:cNvGrpSpPr/>
                    <p:nvPr/>
                  </p:nvGrpSpPr>
                  <p:grpSpPr>
                    <a:xfrm>
                      <a:off x="2987824" y="2278393"/>
                      <a:ext cx="3694916" cy="1255803"/>
                      <a:chOff x="2987824" y="2278393"/>
                      <a:chExt cx="3694916" cy="1255803"/>
                    </a:xfrm>
                  </p:grpSpPr>
                  <p:sp>
                    <p:nvSpPr>
                      <p:cNvPr id="10" name="9 Arco"/>
                      <p:cNvSpPr/>
                      <p:nvPr/>
                    </p:nvSpPr>
                    <p:spPr>
                      <a:xfrm>
                        <a:off x="2987824" y="2278393"/>
                        <a:ext cx="3694915" cy="734180"/>
                      </a:xfrm>
                      <a:prstGeom prst="arc">
                        <a:avLst/>
                      </a:prstGeom>
                      <a:ln w="19050">
                        <a:solidFill>
                          <a:srgbClr val="26697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AR"/>
                      </a:p>
                    </p:txBody>
                  </p:sp>
                  <p:sp>
                    <p:nvSpPr>
                      <p:cNvPr id="59" name="58 Arco"/>
                      <p:cNvSpPr/>
                      <p:nvPr/>
                    </p:nvSpPr>
                    <p:spPr>
                      <a:xfrm>
                        <a:off x="3203848" y="2800016"/>
                        <a:ext cx="3233609" cy="734180"/>
                      </a:xfrm>
                      <a:prstGeom prst="arc">
                        <a:avLst/>
                      </a:prstGeom>
                      <a:ln w="19050">
                        <a:solidFill>
                          <a:srgbClr val="26697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AR"/>
                      </a:p>
                    </p:txBody>
                  </p:sp>
                  <p:sp>
                    <p:nvSpPr>
                      <p:cNvPr id="60" name="59 Arco"/>
                      <p:cNvSpPr/>
                      <p:nvPr/>
                    </p:nvSpPr>
                    <p:spPr>
                      <a:xfrm>
                        <a:off x="3059832" y="2448908"/>
                        <a:ext cx="3526705" cy="734180"/>
                      </a:xfrm>
                      <a:prstGeom prst="arc">
                        <a:avLst/>
                      </a:prstGeom>
                      <a:ln w="9525">
                        <a:solidFill>
                          <a:srgbClr val="26697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AR"/>
                      </a:p>
                    </p:txBody>
                  </p:sp>
                  <p:sp>
                    <p:nvSpPr>
                      <p:cNvPr id="61" name="60 Arco"/>
                      <p:cNvSpPr/>
                      <p:nvPr/>
                    </p:nvSpPr>
                    <p:spPr>
                      <a:xfrm>
                        <a:off x="3131840" y="2645483"/>
                        <a:ext cx="3423756" cy="734180"/>
                      </a:xfrm>
                      <a:prstGeom prst="arc">
                        <a:avLst/>
                      </a:prstGeom>
                      <a:ln w="9525">
                        <a:solidFill>
                          <a:srgbClr val="26697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AR"/>
                      </a:p>
                    </p:txBody>
                  </p:sp>
                  <p:sp>
                    <p:nvSpPr>
                      <p:cNvPr id="12" name="11 Forma libre"/>
                      <p:cNvSpPr/>
                      <p:nvPr/>
                    </p:nvSpPr>
                    <p:spPr>
                      <a:xfrm>
                        <a:off x="6446520" y="2645483"/>
                        <a:ext cx="236220" cy="502920"/>
                      </a:xfrm>
                      <a:custGeom>
                        <a:avLst/>
                        <a:gdLst>
                          <a:gd name="connsiteX0" fmla="*/ 236220 w 236220"/>
                          <a:gd name="connsiteY0" fmla="*/ 0 h 502920"/>
                          <a:gd name="connsiteX1" fmla="*/ 152400 w 236220"/>
                          <a:gd name="connsiteY1" fmla="*/ 144780 h 502920"/>
                          <a:gd name="connsiteX2" fmla="*/ 114300 w 236220"/>
                          <a:gd name="connsiteY2" fmla="*/ 342900 h 502920"/>
                          <a:gd name="connsiteX3" fmla="*/ 0 w 236220"/>
                          <a:gd name="connsiteY3" fmla="*/ 502920 h 5029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36220" h="502920">
                            <a:moveTo>
                              <a:pt x="236220" y="0"/>
                            </a:moveTo>
                            <a:cubicBezTo>
                              <a:pt x="204470" y="43815"/>
                              <a:pt x="172720" y="87630"/>
                              <a:pt x="152400" y="144780"/>
                            </a:cubicBezTo>
                            <a:cubicBezTo>
                              <a:pt x="132080" y="201930"/>
                              <a:pt x="139700" y="283210"/>
                              <a:pt x="114300" y="342900"/>
                            </a:cubicBezTo>
                            <a:cubicBezTo>
                              <a:pt x="88900" y="402590"/>
                              <a:pt x="13970" y="482600"/>
                              <a:pt x="0" y="502920"/>
                            </a:cubicBezTo>
                          </a:path>
                        </a:pathLst>
                      </a:cu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AR"/>
                      </a:p>
                    </p:txBody>
                  </p:sp>
                </p:grpSp>
                <p:sp>
                  <p:nvSpPr>
                    <p:cNvPr id="17" name="16 Forma libre"/>
                    <p:cNvSpPr/>
                    <p:nvPr/>
                  </p:nvSpPr>
                  <p:spPr>
                    <a:xfrm rot="21219427">
                      <a:off x="5879827" y="2405724"/>
                      <a:ext cx="228600" cy="480060"/>
                    </a:xfrm>
                    <a:custGeom>
                      <a:avLst/>
                      <a:gdLst>
                        <a:gd name="connsiteX0" fmla="*/ 228600 w 228600"/>
                        <a:gd name="connsiteY0" fmla="*/ 0 h 480060"/>
                        <a:gd name="connsiteX1" fmla="*/ 129540 w 228600"/>
                        <a:gd name="connsiteY1" fmla="*/ 152400 h 480060"/>
                        <a:gd name="connsiteX2" fmla="*/ 83820 w 228600"/>
                        <a:gd name="connsiteY2" fmla="*/ 358140 h 480060"/>
                        <a:gd name="connsiteX3" fmla="*/ 0 w 228600"/>
                        <a:gd name="connsiteY3" fmla="*/ 480060 h 4800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8600" h="480060">
                          <a:moveTo>
                            <a:pt x="228600" y="0"/>
                          </a:moveTo>
                          <a:cubicBezTo>
                            <a:pt x="191135" y="46355"/>
                            <a:pt x="153670" y="92710"/>
                            <a:pt x="129540" y="152400"/>
                          </a:cubicBezTo>
                          <a:cubicBezTo>
                            <a:pt x="105410" y="212090"/>
                            <a:pt x="105410" y="303530"/>
                            <a:pt x="83820" y="358140"/>
                          </a:cubicBezTo>
                          <a:cubicBezTo>
                            <a:pt x="62230" y="412750"/>
                            <a:pt x="31115" y="446405"/>
                            <a:pt x="0" y="480060"/>
                          </a:cubicBezTo>
                        </a:path>
                      </a:pathLst>
                    </a:custGeom>
                    <a:noFill/>
                    <a:ln w="952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/>
                    </a:p>
                  </p:txBody>
                </p:sp>
              </p:grpSp>
            </p:grpSp>
          </p:grpSp>
        </p:grpSp>
        <p:sp>
          <p:nvSpPr>
            <p:cNvPr id="93" name="92 Forma libre"/>
            <p:cNvSpPr/>
            <p:nvPr/>
          </p:nvSpPr>
          <p:spPr>
            <a:xfrm rot="21219427">
              <a:off x="4597819" y="3336517"/>
              <a:ext cx="228600" cy="480060"/>
            </a:xfrm>
            <a:custGeom>
              <a:avLst/>
              <a:gdLst>
                <a:gd name="connsiteX0" fmla="*/ 228600 w 228600"/>
                <a:gd name="connsiteY0" fmla="*/ 0 h 480060"/>
                <a:gd name="connsiteX1" fmla="*/ 129540 w 228600"/>
                <a:gd name="connsiteY1" fmla="*/ 152400 h 480060"/>
                <a:gd name="connsiteX2" fmla="*/ 83820 w 228600"/>
                <a:gd name="connsiteY2" fmla="*/ 358140 h 480060"/>
                <a:gd name="connsiteX3" fmla="*/ 0 w 228600"/>
                <a:gd name="connsiteY3" fmla="*/ 48006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480060">
                  <a:moveTo>
                    <a:pt x="228600" y="0"/>
                  </a:moveTo>
                  <a:cubicBezTo>
                    <a:pt x="191135" y="46355"/>
                    <a:pt x="153670" y="92710"/>
                    <a:pt x="129540" y="152400"/>
                  </a:cubicBezTo>
                  <a:cubicBezTo>
                    <a:pt x="105410" y="212090"/>
                    <a:pt x="105410" y="303530"/>
                    <a:pt x="83820" y="358140"/>
                  </a:cubicBezTo>
                  <a:cubicBezTo>
                    <a:pt x="62230" y="412750"/>
                    <a:pt x="31115" y="446405"/>
                    <a:pt x="0" y="480060"/>
                  </a:cubicBezTo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4" name="93 Forma libre"/>
            <p:cNvSpPr/>
            <p:nvPr/>
          </p:nvSpPr>
          <p:spPr>
            <a:xfrm rot="21219427">
              <a:off x="4258035" y="3309810"/>
              <a:ext cx="228600" cy="480060"/>
            </a:xfrm>
            <a:custGeom>
              <a:avLst/>
              <a:gdLst>
                <a:gd name="connsiteX0" fmla="*/ 228600 w 228600"/>
                <a:gd name="connsiteY0" fmla="*/ 0 h 480060"/>
                <a:gd name="connsiteX1" fmla="*/ 129540 w 228600"/>
                <a:gd name="connsiteY1" fmla="*/ 152400 h 480060"/>
                <a:gd name="connsiteX2" fmla="*/ 83820 w 228600"/>
                <a:gd name="connsiteY2" fmla="*/ 358140 h 480060"/>
                <a:gd name="connsiteX3" fmla="*/ 0 w 228600"/>
                <a:gd name="connsiteY3" fmla="*/ 48006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480060">
                  <a:moveTo>
                    <a:pt x="228600" y="0"/>
                  </a:moveTo>
                  <a:cubicBezTo>
                    <a:pt x="191135" y="46355"/>
                    <a:pt x="153670" y="92710"/>
                    <a:pt x="129540" y="152400"/>
                  </a:cubicBezTo>
                  <a:cubicBezTo>
                    <a:pt x="105410" y="212090"/>
                    <a:pt x="105410" y="303530"/>
                    <a:pt x="83820" y="358140"/>
                  </a:cubicBezTo>
                  <a:cubicBezTo>
                    <a:pt x="62230" y="412750"/>
                    <a:pt x="31115" y="446405"/>
                    <a:pt x="0" y="480060"/>
                  </a:cubicBezTo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5" name="94 Forma libre"/>
            <p:cNvSpPr/>
            <p:nvPr/>
          </p:nvSpPr>
          <p:spPr>
            <a:xfrm rot="21219427">
              <a:off x="5211671" y="3447559"/>
              <a:ext cx="228600" cy="480060"/>
            </a:xfrm>
            <a:custGeom>
              <a:avLst/>
              <a:gdLst>
                <a:gd name="connsiteX0" fmla="*/ 228600 w 228600"/>
                <a:gd name="connsiteY0" fmla="*/ 0 h 480060"/>
                <a:gd name="connsiteX1" fmla="*/ 129540 w 228600"/>
                <a:gd name="connsiteY1" fmla="*/ 152400 h 480060"/>
                <a:gd name="connsiteX2" fmla="*/ 83820 w 228600"/>
                <a:gd name="connsiteY2" fmla="*/ 358140 h 480060"/>
                <a:gd name="connsiteX3" fmla="*/ 0 w 228600"/>
                <a:gd name="connsiteY3" fmla="*/ 48006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480060">
                  <a:moveTo>
                    <a:pt x="228600" y="0"/>
                  </a:moveTo>
                  <a:cubicBezTo>
                    <a:pt x="191135" y="46355"/>
                    <a:pt x="153670" y="92710"/>
                    <a:pt x="129540" y="152400"/>
                  </a:cubicBezTo>
                  <a:cubicBezTo>
                    <a:pt x="105410" y="212090"/>
                    <a:pt x="105410" y="303530"/>
                    <a:pt x="83820" y="358140"/>
                  </a:cubicBezTo>
                  <a:cubicBezTo>
                    <a:pt x="62230" y="412750"/>
                    <a:pt x="31115" y="446405"/>
                    <a:pt x="0" y="480060"/>
                  </a:cubicBezTo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110" name="109 Grupo"/>
          <p:cNvGrpSpPr/>
          <p:nvPr/>
        </p:nvGrpSpPr>
        <p:grpSpPr>
          <a:xfrm>
            <a:off x="1259632" y="4518096"/>
            <a:ext cx="4805964" cy="1844466"/>
            <a:chOff x="1259632" y="4518096"/>
            <a:chExt cx="4805964" cy="1844466"/>
          </a:xfrm>
        </p:grpSpPr>
        <p:grpSp>
          <p:nvGrpSpPr>
            <p:cNvPr id="109" name="108 Grupo"/>
            <p:cNvGrpSpPr/>
            <p:nvPr/>
          </p:nvGrpSpPr>
          <p:grpSpPr>
            <a:xfrm>
              <a:off x="1259632" y="4518096"/>
              <a:ext cx="4805964" cy="1844466"/>
              <a:chOff x="1259632" y="4518096"/>
              <a:chExt cx="4805964" cy="1844466"/>
            </a:xfrm>
          </p:grpSpPr>
          <p:grpSp>
            <p:nvGrpSpPr>
              <p:cNvPr id="104" name="103 Grupo"/>
              <p:cNvGrpSpPr/>
              <p:nvPr/>
            </p:nvGrpSpPr>
            <p:grpSpPr>
              <a:xfrm>
                <a:off x="1259632" y="4518096"/>
                <a:ext cx="4805964" cy="1844466"/>
                <a:chOff x="1259632" y="4518096"/>
                <a:chExt cx="4805964" cy="1844466"/>
              </a:xfrm>
            </p:grpSpPr>
            <p:grpSp>
              <p:nvGrpSpPr>
                <p:cNvPr id="102" name="101 Grupo"/>
                <p:cNvGrpSpPr/>
                <p:nvPr/>
              </p:nvGrpSpPr>
              <p:grpSpPr>
                <a:xfrm>
                  <a:off x="1259632" y="4518096"/>
                  <a:ext cx="4805964" cy="1844466"/>
                  <a:chOff x="1259632" y="4518096"/>
                  <a:chExt cx="4805964" cy="1844466"/>
                </a:xfrm>
              </p:grpSpPr>
              <p:sp>
                <p:nvSpPr>
                  <p:cNvPr id="96" name="95 Rectángulo"/>
                  <p:cNvSpPr/>
                  <p:nvPr/>
                </p:nvSpPr>
                <p:spPr>
                  <a:xfrm>
                    <a:off x="1259632" y="4518096"/>
                    <a:ext cx="4805964" cy="184446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cxnSp>
                <p:nvCxnSpPr>
                  <p:cNvPr id="69" name="68 Conector recto"/>
                  <p:cNvCxnSpPr/>
                  <p:nvPr/>
                </p:nvCxnSpPr>
                <p:spPr>
                  <a:xfrm>
                    <a:off x="2555776" y="4941168"/>
                    <a:ext cx="0" cy="449370"/>
                  </a:xfrm>
                  <a:prstGeom prst="line">
                    <a:avLst/>
                  </a:prstGeom>
                  <a:ln>
                    <a:headEnd type="oval" w="med" len="med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104 CuadroTexto"/>
                  <p:cNvSpPr txBox="1"/>
                  <p:nvPr/>
                </p:nvSpPr>
                <p:spPr>
                  <a:xfrm>
                    <a:off x="2245486" y="4981187"/>
                    <a:ext cx="5040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AR" dirty="0" smtClean="0"/>
                      <a:t>y</a:t>
                    </a:r>
                    <a:endParaRPr lang="es-AR" dirty="0"/>
                  </a:p>
                </p:txBody>
              </p:sp>
            </p:grpSp>
            <p:sp>
              <p:nvSpPr>
                <p:cNvPr id="116" name="115 CuadroTexto"/>
                <p:cNvSpPr txBox="1"/>
                <p:nvPr/>
              </p:nvSpPr>
              <p:spPr>
                <a:xfrm>
                  <a:off x="2522451" y="4871554"/>
                  <a:ext cx="50405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s-AR"/>
                  </a:defPPr>
                  <a:lvl1pPr>
                    <a:defRPr sz="1600"/>
                  </a:lvl1pPr>
                </a:lstStyle>
                <a:p>
                  <a:r>
                    <a:rPr lang="es-AR" dirty="0"/>
                    <a:t>A</a:t>
                  </a:r>
                </a:p>
              </p:txBody>
            </p:sp>
          </p:grpSp>
          <p:sp>
            <p:nvSpPr>
              <p:cNvPr id="118" name="117 CuadroTexto"/>
              <p:cNvSpPr txBox="1"/>
              <p:nvPr/>
            </p:nvSpPr>
            <p:spPr>
              <a:xfrm>
                <a:off x="3529457" y="4901720"/>
                <a:ext cx="5040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AR"/>
                </a:defPPr>
                <a:lvl1pPr>
                  <a:defRPr sz="1600"/>
                </a:lvl1pPr>
              </a:lstStyle>
              <a:p>
                <a:r>
                  <a:rPr lang="es-AR" dirty="0" smtClean="0"/>
                  <a:t>B</a:t>
                </a:r>
                <a:endParaRPr lang="es-AR" dirty="0"/>
              </a:p>
            </p:txBody>
          </p:sp>
          <p:sp>
            <p:nvSpPr>
              <p:cNvPr id="50" name="49 Rectángulo"/>
              <p:cNvSpPr/>
              <p:nvPr/>
            </p:nvSpPr>
            <p:spPr>
              <a:xfrm>
                <a:off x="2843808" y="4725144"/>
                <a:ext cx="1029797" cy="133078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63" name="62 Conector recto"/>
              <p:cNvCxnSpPr/>
              <p:nvPr/>
            </p:nvCxnSpPr>
            <p:spPr>
              <a:xfrm>
                <a:off x="2843808" y="4941168"/>
                <a:ext cx="1020233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65 Conector recto"/>
            <p:cNvCxnSpPr/>
            <p:nvPr/>
          </p:nvCxnSpPr>
          <p:spPr>
            <a:xfrm>
              <a:off x="2327195" y="5390538"/>
              <a:ext cx="194421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66 CuadroTexto"/>
            <p:cNvSpPr txBox="1"/>
            <p:nvPr/>
          </p:nvSpPr>
          <p:spPr>
            <a:xfrm>
              <a:off x="4071060" y="507099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LN</a:t>
              </a:r>
              <a:endParaRPr lang="es-AR" dirty="0"/>
            </a:p>
          </p:txBody>
        </p:sp>
      </p:grpSp>
      <p:grpSp>
        <p:nvGrpSpPr>
          <p:cNvPr id="108" name="107 Grupo"/>
          <p:cNvGrpSpPr/>
          <p:nvPr/>
        </p:nvGrpSpPr>
        <p:grpSpPr>
          <a:xfrm>
            <a:off x="2595896" y="4716780"/>
            <a:ext cx="1941673" cy="1755037"/>
            <a:chOff x="2595896" y="4716780"/>
            <a:chExt cx="1941673" cy="1755037"/>
          </a:xfrm>
        </p:grpSpPr>
        <p:grpSp>
          <p:nvGrpSpPr>
            <p:cNvPr id="101" name="100 Grupo"/>
            <p:cNvGrpSpPr/>
            <p:nvPr/>
          </p:nvGrpSpPr>
          <p:grpSpPr>
            <a:xfrm>
              <a:off x="2595896" y="4716780"/>
              <a:ext cx="1941673" cy="1390299"/>
              <a:chOff x="2595896" y="4716780"/>
              <a:chExt cx="1941673" cy="1390299"/>
            </a:xfrm>
          </p:grpSpPr>
          <p:sp>
            <p:nvSpPr>
              <p:cNvPr id="85" name="84 Forma libre"/>
              <p:cNvSpPr/>
              <p:nvPr/>
            </p:nvSpPr>
            <p:spPr>
              <a:xfrm>
                <a:off x="2595896" y="4716780"/>
                <a:ext cx="471257" cy="1333500"/>
              </a:xfrm>
              <a:custGeom>
                <a:avLst/>
                <a:gdLst>
                  <a:gd name="connsiteX0" fmla="*/ 444484 w 471257"/>
                  <a:gd name="connsiteY0" fmla="*/ 0 h 1333500"/>
                  <a:gd name="connsiteX1" fmla="*/ 429244 w 471257"/>
                  <a:gd name="connsiteY1" fmla="*/ 350520 h 1333500"/>
                  <a:gd name="connsiteX2" fmla="*/ 48244 w 471257"/>
                  <a:gd name="connsiteY2" fmla="*/ 1104900 h 1333500"/>
                  <a:gd name="connsiteX3" fmla="*/ 17764 w 471257"/>
                  <a:gd name="connsiteY3" fmla="*/ 1333500 h 133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1257" h="1333500">
                    <a:moveTo>
                      <a:pt x="444484" y="0"/>
                    </a:moveTo>
                    <a:cubicBezTo>
                      <a:pt x="469884" y="83185"/>
                      <a:pt x="495284" y="166370"/>
                      <a:pt x="429244" y="350520"/>
                    </a:cubicBezTo>
                    <a:cubicBezTo>
                      <a:pt x="363204" y="534670"/>
                      <a:pt x="116824" y="941070"/>
                      <a:pt x="48244" y="1104900"/>
                    </a:cubicBezTo>
                    <a:cubicBezTo>
                      <a:pt x="-20336" y="1268730"/>
                      <a:pt x="-1286" y="1301115"/>
                      <a:pt x="17764" y="1333500"/>
                    </a:cubicBezTo>
                  </a:path>
                </a:pathLst>
              </a:custGeom>
              <a:noFill/>
              <a:ln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15" name="114 Forma libre"/>
              <p:cNvSpPr/>
              <p:nvPr/>
            </p:nvSpPr>
            <p:spPr>
              <a:xfrm>
                <a:off x="3569342" y="4716780"/>
                <a:ext cx="534442" cy="1390299"/>
              </a:xfrm>
              <a:custGeom>
                <a:avLst/>
                <a:gdLst>
                  <a:gd name="connsiteX0" fmla="*/ 444484 w 471257"/>
                  <a:gd name="connsiteY0" fmla="*/ 0 h 1333500"/>
                  <a:gd name="connsiteX1" fmla="*/ 429244 w 471257"/>
                  <a:gd name="connsiteY1" fmla="*/ 350520 h 1333500"/>
                  <a:gd name="connsiteX2" fmla="*/ 48244 w 471257"/>
                  <a:gd name="connsiteY2" fmla="*/ 1104900 h 1333500"/>
                  <a:gd name="connsiteX3" fmla="*/ 17764 w 471257"/>
                  <a:gd name="connsiteY3" fmla="*/ 1333500 h 133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1257" h="1333500">
                    <a:moveTo>
                      <a:pt x="444484" y="0"/>
                    </a:moveTo>
                    <a:cubicBezTo>
                      <a:pt x="469884" y="83185"/>
                      <a:pt x="495284" y="166370"/>
                      <a:pt x="429244" y="350520"/>
                    </a:cubicBezTo>
                    <a:cubicBezTo>
                      <a:pt x="363204" y="534670"/>
                      <a:pt x="116824" y="941070"/>
                      <a:pt x="48244" y="1104900"/>
                    </a:cubicBezTo>
                    <a:cubicBezTo>
                      <a:pt x="-20336" y="1268730"/>
                      <a:pt x="-1286" y="1301115"/>
                      <a:pt x="17764" y="1333500"/>
                    </a:cubicBezTo>
                  </a:path>
                </a:pathLst>
              </a:custGeom>
              <a:noFill/>
              <a:ln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17" name="116 CuadroTexto"/>
              <p:cNvSpPr txBox="1"/>
              <p:nvPr/>
            </p:nvSpPr>
            <p:spPr>
              <a:xfrm>
                <a:off x="2987823" y="4914816"/>
                <a:ext cx="5040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600" dirty="0" smtClean="0"/>
                  <a:t>A’</a:t>
                </a:r>
                <a:endParaRPr lang="es-AR" sz="1600" dirty="0"/>
              </a:p>
            </p:txBody>
          </p:sp>
          <p:sp>
            <p:nvSpPr>
              <p:cNvPr id="119" name="118 CuadroTexto"/>
              <p:cNvSpPr txBox="1"/>
              <p:nvPr/>
            </p:nvSpPr>
            <p:spPr>
              <a:xfrm>
                <a:off x="4033513" y="4852617"/>
                <a:ext cx="5040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AR"/>
                </a:defPPr>
                <a:lvl1pPr>
                  <a:defRPr sz="1600"/>
                </a:lvl1pPr>
              </a:lstStyle>
              <a:p>
                <a:r>
                  <a:rPr lang="es-AR" dirty="0" smtClean="0"/>
                  <a:t>B’</a:t>
                </a:r>
                <a:endParaRPr lang="es-AR" dirty="0"/>
              </a:p>
            </p:txBody>
          </p:sp>
          <p:cxnSp>
            <p:nvCxnSpPr>
              <p:cNvPr id="97" name="96 Conector recto"/>
              <p:cNvCxnSpPr>
                <a:stCxn id="85" idx="0"/>
              </p:cNvCxnSpPr>
              <p:nvPr/>
            </p:nvCxnSpPr>
            <p:spPr>
              <a:xfrm>
                <a:off x="3040380" y="4716780"/>
                <a:ext cx="103068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123 Conector recto"/>
              <p:cNvCxnSpPr/>
              <p:nvPr/>
            </p:nvCxnSpPr>
            <p:spPr>
              <a:xfrm>
                <a:off x="2603494" y="6073140"/>
                <a:ext cx="96011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124 Conector recto"/>
              <p:cNvCxnSpPr/>
              <p:nvPr/>
            </p:nvCxnSpPr>
            <p:spPr>
              <a:xfrm>
                <a:off x="3083551" y="4941168"/>
                <a:ext cx="1020233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76 Conector recto"/>
            <p:cNvCxnSpPr/>
            <p:nvPr/>
          </p:nvCxnSpPr>
          <p:spPr>
            <a:xfrm>
              <a:off x="2699792" y="4725144"/>
              <a:ext cx="324035" cy="17466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111 Conector recto"/>
            <p:cNvCxnSpPr/>
            <p:nvPr/>
          </p:nvCxnSpPr>
          <p:spPr>
            <a:xfrm flipH="1">
              <a:off x="3746713" y="4735725"/>
              <a:ext cx="253782" cy="17360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134 CuadroTexto"/>
          <p:cNvSpPr txBox="1"/>
          <p:nvPr/>
        </p:nvSpPr>
        <p:spPr>
          <a:xfrm>
            <a:off x="6300192" y="5611475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El alargamiento de la fibra AB es el mismo por mas que se alabee</a:t>
            </a:r>
            <a:endParaRPr lang="es-AR" sz="1600" dirty="0"/>
          </a:p>
        </p:txBody>
      </p:sp>
      <p:sp>
        <p:nvSpPr>
          <p:cNvPr id="136" name="135 CuadroTexto"/>
          <p:cNvSpPr txBox="1"/>
          <p:nvPr/>
        </p:nvSpPr>
        <p:spPr>
          <a:xfrm>
            <a:off x="1129802" y="742761"/>
            <a:ext cx="77692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AR" sz="2100" b="1" dirty="0" smtClean="0">
                <a:sym typeface="Symbol"/>
              </a:rPr>
              <a:t>VALIDEZ DE LA HIPOTESIS DE BERNOULLI NAVIER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136 CuadroTexto"/>
              <p:cNvSpPr txBox="1"/>
              <p:nvPr/>
            </p:nvSpPr>
            <p:spPr>
              <a:xfrm>
                <a:off x="6300192" y="3827736"/>
                <a:ext cx="2285684" cy="7135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AR" sz="1600" dirty="0" smtClean="0"/>
                  <a:t>Cuando </a:t>
                </a:r>
                <a:r>
                  <a:rPr lang="es-AR" sz="1600" dirty="0" err="1" smtClean="0"/>
                  <a:t>Q</a:t>
                </a:r>
                <a:r>
                  <a:rPr lang="es-AR" sz="1600" dirty="0" err="1" smtClean="0">
                    <a:sym typeface="Symbol"/>
                  </a:rPr>
                  <a:t></a:t>
                </a:r>
                <a:r>
                  <a:rPr lang="es-AR" sz="1600" dirty="0" err="1" smtClean="0"/>
                  <a:t>cte</a:t>
                </a:r>
                <a:r>
                  <a:rPr lang="es-AR" sz="1600" dirty="0" smtClean="0"/>
                  <a:t>, </a:t>
                </a:r>
                <a14:m>
                  <m:oMath xmlns:m="http://schemas.openxmlformats.org/officeDocument/2006/math">
                    <m:r>
                      <a:rPr lang="es-AR" sz="1600" b="0" i="0" smtClean="0">
                        <a:latin typeface="Cambria Math"/>
                        <a:ea typeface="Cambria Math"/>
                      </a:rPr>
                      <m:t>    </m:t>
                    </m:r>
                    <m:r>
                      <a:rPr lang="es-AR" sz="160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s-AR" sz="16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s-AR" sz="16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s-AR" sz="16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s-AR" sz="1600" b="0" i="1" smtClean="0">
                            <a:latin typeface="Cambria Math"/>
                            <a:ea typeface="Cambria Math"/>
                          </a:rPr>
                          <m:t>𝑀𝑥</m:t>
                        </m:r>
                      </m:num>
                      <m:den>
                        <m:r>
                          <a:rPr lang="es-AR" sz="1600" b="0" i="1" smtClean="0">
                            <a:latin typeface="Cambria Math"/>
                            <a:ea typeface="Cambria Math"/>
                          </a:rPr>
                          <m:t>𝐽𝑥</m:t>
                        </m:r>
                      </m:den>
                    </m:f>
                    <m:r>
                      <a:rPr lang="es-AR" sz="1600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r>
                  <a:rPr lang="es-AR" sz="1600" dirty="0" smtClean="0"/>
                  <a:t> </a:t>
                </a:r>
                <a14:m>
                  <m:oMath xmlns:m="http://schemas.openxmlformats.org/officeDocument/2006/math">
                    <m:r>
                      <a:rPr lang="es-AR" sz="1600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es-AR" sz="16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s-AR" sz="16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s-AR" sz="16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s-AR" sz="1600" i="1">
                            <a:latin typeface="Cambria Math"/>
                            <a:ea typeface="Cambria Math"/>
                          </a:rPr>
                          <m:t>𝑀𝑥</m:t>
                        </m:r>
                      </m:num>
                      <m:den>
                        <m:r>
                          <a:rPr lang="es-AR" sz="1600" b="0" i="1" smtClean="0">
                            <a:latin typeface="Cambria Math"/>
                            <a:ea typeface="Cambria Math"/>
                          </a:rPr>
                          <m:t>𝑊</m:t>
                        </m:r>
                        <m:r>
                          <a:rPr lang="es-AR" sz="1600" i="1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s-AR" sz="1600" dirty="0"/>
              </a:p>
            </p:txBody>
          </p:sp>
        </mc:Choice>
        <mc:Fallback xmlns="">
          <p:sp>
            <p:nvSpPr>
              <p:cNvPr id="137" name="13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827736"/>
                <a:ext cx="2285684" cy="713529"/>
              </a:xfrm>
              <a:prstGeom prst="rect">
                <a:avLst/>
              </a:prstGeom>
              <a:blipFill rotWithShape="1">
                <a:blip r:embed="rId29"/>
                <a:stretch>
                  <a:fillRect l="-1333" t="-3419" b="-85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140 CuadroTexto"/>
              <p:cNvSpPr txBox="1"/>
              <p:nvPr/>
            </p:nvSpPr>
            <p:spPr>
              <a:xfrm>
                <a:off x="6162417" y="4548418"/>
                <a:ext cx="2604531" cy="69185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AR" sz="1600" dirty="0" smtClean="0"/>
                  <a:t>Conducen a un error de </a:t>
                </a:r>
                <a:r>
                  <a:rPr lang="es-AR" sz="1600" dirty="0" smtClean="0">
                    <a:sym typeface="Symbol"/>
                  </a:rPr>
                  <a:t></a:t>
                </a:r>
                <a:r>
                  <a:rPr lang="es-AR" sz="1600" dirty="0">
                    <a:sym typeface="Symbol"/>
                  </a:rPr>
                  <a:t> </a:t>
                </a:r>
                <a:r>
                  <a:rPr lang="es-AR" sz="1600" dirty="0" smtClean="0">
                    <a:sym typeface="Symbol"/>
                  </a:rPr>
                  <a:t>del orden de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600" i="1" smtClean="0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s-AR" sz="1600" b="0" i="1" smtClean="0">
                            <a:latin typeface="Cambria Math"/>
                            <a:sym typeface="Symbol"/>
                          </a:rPr>
                          <m:t>h</m:t>
                        </m:r>
                      </m:num>
                      <m:den>
                        <m:r>
                          <a:rPr lang="es-AR" sz="1600" b="0" i="1" smtClean="0">
                            <a:latin typeface="Cambria Math"/>
                            <a:sym typeface="Symbol"/>
                          </a:rPr>
                          <m:t>𝐿</m:t>
                        </m:r>
                      </m:den>
                    </m:f>
                  </m:oMath>
                </a14:m>
                <a:endParaRPr lang="es-AR" sz="1600" dirty="0"/>
              </a:p>
            </p:txBody>
          </p:sp>
        </mc:Choice>
        <mc:Fallback xmlns="">
          <p:sp>
            <p:nvSpPr>
              <p:cNvPr id="141" name="14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417" y="4548418"/>
                <a:ext cx="2604531" cy="691856"/>
              </a:xfrm>
              <a:prstGeom prst="rect">
                <a:avLst/>
              </a:prstGeom>
              <a:blipFill rotWithShape="1">
                <a:blip r:embed="rId30"/>
                <a:stretch>
                  <a:fillRect l="-1405" t="-3509" b="-263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141 CuadroTexto"/>
              <p:cNvSpPr txBox="1"/>
              <p:nvPr/>
            </p:nvSpPr>
            <p:spPr>
              <a:xfrm>
                <a:off x="6182400" y="5152845"/>
                <a:ext cx="2232248" cy="4456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AR" sz="1600" dirty="0" smtClean="0"/>
                  <a:t>Teoría de barras: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600" i="1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s-AR" sz="1600" i="1">
                            <a:latin typeface="Cambria Math"/>
                            <a:sym typeface="Symbol"/>
                          </a:rPr>
                          <m:t>h</m:t>
                        </m:r>
                      </m:num>
                      <m:den>
                        <m:r>
                          <a:rPr lang="es-AR" sz="1600" i="1">
                            <a:latin typeface="Cambria Math"/>
                            <a:sym typeface="Symbol"/>
                          </a:rPr>
                          <m:t>𝐿</m:t>
                        </m:r>
                      </m:den>
                    </m:f>
                  </m:oMath>
                </a14:m>
                <a:r>
                  <a:rPr lang="es-AR" sz="1600" dirty="0" smtClean="0"/>
                  <a:t> &lt;&lt;1 </a:t>
                </a:r>
                <a:endParaRPr lang="es-AR" sz="1600" dirty="0"/>
              </a:p>
            </p:txBody>
          </p:sp>
        </mc:Choice>
        <mc:Fallback xmlns="">
          <p:sp>
            <p:nvSpPr>
              <p:cNvPr id="142" name="14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400" y="5152845"/>
                <a:ext cx="2232248" cy="445635"/>
              </a:xfrm>
              <a:prstGeom prst="rect">
                <a:avLst/>
              </a:prstGeom>
              <a:blipFill rotWithShape="1">
                <a:blip r:embed="rId32"/>
                <a:stretch>
                  <a:fillRect l="-1366" b="-547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142 CuadroTexto"/>
          <p:cNvSpPr txBox="1"/>
          <p:nvPr/>
        </p:nvSpPr>
        <p:spPr>
          <a:xfrm>
            <a:off x="6204124" y="5531564"/>
            <a:ext cx="258218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Symbol"/>
              <a:buChar char="Þ"/>
            </a:pPr>
            <a:r>
              <a:rPr lang="es-AR" sz="1600" dirty="0" smtClean="0"/>
              <a:t>si </a:t>
            </a:r>
            <a:r>
              <a:rPr lang="es-AR" sz="1600" dirty="0" smtClean="0">
                <a:sym typeface="Symbol"/>
              </a:rPr>
              <a:t>&lt;&lt; que la curvatura de la barra, </a:t>
            </a:r>
          </a:p>
          <a:p>
            <a:r>
              <a:rPr lang="es-AR" sz="1600" b="1" dirty="0"/>
              <a:t>Error es pequeño,  </a:t>
            </a:r>
            <a:r>
              <a:rPr lang="es-AR" sz="1600" dirty="0"/>
              <a:t> </a:t>
            </a:r>
          </a:p>
          <a:p>
            <a:pPr marL="285750" indent="-285750">
              <a:buFont typeface="Symbol"/>
              <a:buChar char="Þ"/>
            </a:pPr>
            <a:endParaRPr lang="es-AR" sz="1600" dirty="0"/>
          </a:p>
        </p:txBody>
      </p:sp>
      <p:sp>
        <p:nvSpPr>
          <p:cNvPr id="144" name="143 CuadroTexto"/>
          <p:cNvSpPr txBox="1"/>
          <p:nvPr/>
        </p:nvSpPr>
        <p:spPr>
          <a:xfrm>
            <a:off x="1269921" y="2655725"/>
            <a:ext cx="4783260" cy="1887696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2000"/>
              </a:spcBef>
              <a:spcAft>
                <a:spcPts val="1500"/>
              </a:spcAft>
            </a:pPr>
            <a:endParaRPr lang="es-AR" sz="500" b="1" dirty="0" smtClean="0">
              <a:sym typeface="Symbol"/>
            </a:endParaRPr>
          </a:p>
          <a:p>
            <a:r>
              <a:rPr lang="es-AR" sz="3000" b="1" dirty="0" smtClean="0">
                <a:sym typeface="Symbol"/>
              </a:rPr>
              <a:t>SE ADMITE LA HIPOTESIS DE BERNOULLI NAVIER.</a:t>
            </a:r>
          </a:p>
          <a:p>
            <a:pPr>
              <a:spcBef>
                <a:spcPts val="500"/>
              </a:spcBef>
              <a:spcAft>
                <a:spcPts val="1500"/>
              </a:spcAft>
            </a:pPr>
            <a:r>
              <a:rPr lang="es-AR" sz="500" b="1" dirty="0" smtClean="0">
                <a:sym typeface="Symbol"/>
              </a:rPr>
              <a:t> </a:t>
            </a:r>
            <a:endParaRPr lang="es-AR" sz="500" b="1" dirty="0"/>
          </a:p>
        </p:txBody>
      </p:sp>
    </p:spTree>
    <p:extLst>
      <p:ext uri="{BB962C8B-B14F-4D97-AF65-F5344CB8AC3E}">
        <p14:creationId xmlns:p14="http://schemas.microsoft.com/office/powerpoint/2010/main" val="346113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0" grpId="0"/>
      <p:bldP spid="41" grpId="0"/>
      <p:bldP spid="42" grpId="0"/>
      <p:bldP spid="89" grpId="0"/>
      <p:bldP spid="91" grpId="0"/>
      <p:bldP spid="135" grpId="0"/>
      <p:bldP spid="137" grpId="0" animBg="1"/>
      <p:bldP spid="141" grpId="0" animBg="1"/>
      <p:bldP spid="142" grpId="0" animBg="1"/>
      <p:bldP spid="143" grpId="0" animBg="1"/>
      <p:bldP spid="1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64662" y="835152"/>
            <a:ext cx="7498080" cy="518457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27016" y="-124412"/>
            <a:ext cx="7498080" cy="1143000"/>
          </a:xfrm>
        </p:spPr>
        <p:txBody>
          <a:bodyPr>
            <a:normAutofit/>
          </a:bodyPr>
          <a:lstStyle/>
          <a:p>
            <a:r>
              <a:rPr lang="es-AR" sz="2800" dirty="0" smtClean="0">
                <a:effectLst/>
              </a:rPr>
              <a:t>FLEXION TRANSVERSAL O FLEXION Y CORTE </a:t>
            </a:r>
            <a:endParaRPr lang="es-AR" sz="2800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399897" y="6562640"/>
            <a:ext cx="2895600" cy="301800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52" name="51 CuadroTexto"/>
          <p:cNvSpPr txBox="1"/>
          <p:nvPr/>
        </p:nvSpPr>
        <p:spPr>
          <a:xfrm>
            <a:off x="1129802" y="742761"/>
            <a:ext cx="7769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AR" b="1" dirty="0" smtClean="0">
                <a:sym typeface="Symbol"/>
              </a:rPr>
              <a:t>EXISTEN  EN SECCIONES LONGITUDINALES DE LA BARRA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551409" y="1208584"/>
            <a:ext cx="611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Cuando Q variable, </a:t>
            </a:r>
            <a:r>
              <a:rPr lang="es-AR" dirty="0"/>
              <a:t>“Presionan las capas de la </a:t>
            </a:r>
            <a:r>
              <a:rPr lang="es-AR" dirty="0" smtClean="0"/>
              <a:t>viga”</a:t>
            </a:r>
            <a:endParaRPr lang="es-AR" dirty="0"/>
          </a:p>
        </p:txBody>
      </p:sp>
      <p:sp>
        <p:nvSpPr>
          <p:cNvPr id="83" name="82 CuadroTexto"/>
          <p:cNvSpPr txBox="1"/>
          <p:nvPr/>
        </p:nvSpPr>
        <p:spPr>
          <a:xfrm>
            <a:off x="6473946" y="1213884"/>
            <a:ext cx="2388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Son muy pequeñas.</a:t>
            </a:r>
            <a:endParaRPr lang="es-AR" b="1" dirty="0"/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95" y="2000561"/>
            <a:ext cx="1785164" cy="1925663"/>
          </a:xfrm>
          <a:prstGeom prst="rect">
            <a:avLst/>
          </a:prstGeom>
        </p:spPr>
      </p:pic>
      <p:sp>
        <p:nvSpPr>
          <p:cNvPr id="28" name="27 CuadroTexto"/>
          <p:cNvSpPr txBox="1"/>
          <p:nvPr/>
        </p:nvSpPr>
        <p:spPr>
          <a:xfrm>
            <a:off x="1134778" y="1648758"/>
            <a:ext cx="36108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marL="342900" indent="-342900">
              <a:buFont typeface="Arial" pitchFamily="34" charset="0"/>
              <a:buChar char="•"/>
              <a:defRPr sz="2100" b="1"/>
            </a:lvl1pPr>
          </a:lstStyle>
          <a:p>
            <a:r>
              <a:rPr lang="es-AR" dirty="0"/>
              <a:t>TENSIONES</a:t>
            </a:r>
          </a:p>
        </p:txBody>
      </p:sp>
      <p:cxnSp>
        <p:nvCxnSpPr>
          <p:cNvPr id="86" name="85 Conector recto"/>
          <p:cNvCxnSpPr/>
          <p:nvPr/>
        </p:nvCxnSpPr>
        <p:spPr>
          <a:xfrm>
            <a:off x="3648748" y="1906451"/>
            <a:ext cx="174131" cy="0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86 CuadroTexto"/>
          <p:cNvSpPr txBox="1"/>
          <p:nvPr/>
        </p:nvSpPr>
        <p:spPr>
          <a:xfrm>
            <a:off x="3548764" y="1558032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 smtClean="0"/>
              <a:t>dz</a:t>
            </a:r>
            <a:endParaRPr lang="es-AR" sz="1600" dirty="0"/>
          </a:p>
        </p:txBody>
      </p:sp>
      <p:sp>
        <p:nvSpPr>
          <p:cNvPr id="88" name="87 Rectángulo"/>
          <p:cNvSpPr/>
          <p:nvPr/>
        </p:nvSpPr>
        <p:spPr>
          <a:xfrm>
            <a:off x="2428768" y="4465342"/>
            <a:ext cx="52865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89" name="88 Conector recto"/>
          <p:cNvCxnSpPr/>
          <p:nvPr/>
        </p:nvCxnSpPr>
        <p:spPr>
          <a:xfrm>
            <a:off x="2494866" y="6313380"/>
            <a:ext cx="462556" cy="0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89 CuadroTexto"/>
          <p:cNvSpPr txBox="1"/>
          <p:nvPr/>
        </p:nvSpPr>
        <p:spPr>
          <a:xfrm>
            <a:off x="2526180" y="5940607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 smtClean="0"/>
              <a:t>dz</a:t>
            </a:r>
            <a:endParaRPr lang="es-AR" sz="1600" dirty="0"/>
          </a:p>
        </p:txBody>
      </p:sp>
      <p:cxnSp>
        <p:nvCxnSpPr>
          <p:cNvPr id="93" name="92 Conector recto de flecha"/>
          <p:cNvCxnSpPr/>
          <p:nvPr/>
        </p:nvCxnSpPr>
        <p:spPr>
          <a:xfrm flipH="1">
            <a:off x="2329514" y="4721284"/>
            <a:ext cx="568" cy="8640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Conector recto de flecha"/>
          <p:cNvCxnSpPr/>
          <p:nvPr/>
        </p:nvCxnSpPr>
        <p:spPr>
          <a:xfrm flipH="1">
            <a:off x="3083215" y="4710898"/>
            <a:ext cx="568" cy="86409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96 Flecha circular"/>
          <p:cNvSpPr/>
          <p:nvPr/>
        </p:nvSpPr>
        <p:spPr>
          <a:xfrm rot="5400000" flipH="1">
            <a:off x="2746863" y="4783842"/>
            <a:ext cx="1023072" cy="768715"/>
          </a:xfrm>
          <a:prstGeom prst="circularArrow">
            <a:avLst>
              <a:gd name="adj1" fmla="val 0"/>
              <a:gd name="adj2" fmla="val 1142319"/>
              <a:gd name="adj3" fmla="val 20442338"/>
              <a:gd name="adj4" fmla="val 10572449"/>
              <a:gd name="adj5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98" name="97 Flecha circular"/>
          <p:cNvSpPr/>
          <p:nvPr/>
        </p:nvSpPr>
        <p:spPr>
          <a:xfrm rot="5400000" flipH="1" flipV="1">
            <a:off x="1714856" y="4694402"/>
            <a:ext cx="981605" cy="808054"/>
          </a:xfrm>
          <a:prstGeom prst="circularArrow">
            <a:avLst>
              <a:gd name="adj1" fmla="val 0"/>
              <a:gd name="adj2" fmla="val 1142319"/>
              <a:gd name="adj3" fmla="val 20442338"/>
              <a:gd name="adj4" fmla="val 10572449"/>
              <a:gd name="adj5" fmla="val 12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99" name="98 CuadroTexto"/>
          <p:cNvSpPr txBox="1"/>
          <p:nvPr/>
        </p:nvSpPr>
        <p:spPr>
          <a:xfrm>
            <a:off x="1980218" y="4968666"/>
            <a:ext cx="225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 smtClean="0"/>
              <a:t>Q</a:t>
            </a:r>
            <a:endParaRPr lang="es-AR" sz="1600" b="1" dirty="0"/>
          </a:p>
        </p:txBody>
      </p:sp>
      <p:sp>
        <p:nvSpPr>
          <p:cNvPr id="100" name="99 CuadroTexto"/>
          <p:cNvSpPr txBox="1"/>
          <p:nvPr/>
        </p:nvSpPr>
        <p:spPr>
          <a:xfrm>
            <a:off x="3059259" y="4970122"/>
            <a:ext cx="225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 smtClean="0"/>
              <a:t>Q</a:t>
            </a:r>
            <a:endParaRPr lang="es-AR" sz="1600" b="1" dirty="0"/>
          </a:p>
        </p:txBody>
      </p:sp>
      <p:sp>
        <p:nvSpPr>
          <p:cNvPr id="101" name="100 CuadroTexto"/>
          <p:cNvSpPr txBox="1"/>
          <p:nvPr/>
        </p:nvSpPr>
        <p:spPr>
          <a:xfrm>
            <a:off x="3059259" y="5701251"/>
            <a:ext cx="85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 err="1" smtClean="0"/>
              <a:t>M+dM</a:t>
            </a:r>
            <a:endParaRPr lang="es-AR" sz="1600" b="1" dirty="0"/>
          </a:p>
        </p:txBody>
      </p:sp>
      <p:sp>
        <p:nvSpPr>
          <p:cNvPr id="102" name="101 CuadroTexto"/>
          <p:cNvSpPr txBox="1"/>
          <p:nvPr/>
        </p:nvSpPr>
        <p:spPr>
          <a:xfrm>
            <a:off x="2016359" y="5720509"/>
            <a:ext cx="408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600" b="1"/>
            </a:lvl1pPr>
          </a:lstStyle>
          <a:p>
            <a:r>
              <a:rPr lang="es-AR" dirty="0"/>
              <a:t>M</a:t>
            </a:r>
          </a:p>
        </p:txBody>
      </p:sp>
      <p:sp>
        <p:nvSpPr>
          <p:cNvPr id="103" name="102 Rectángulo"/>
          <p:cNvSpPr/>
          <p:nvPr/>
        </p:nvSpPr>
        <p:spPr>
          <a:xfrm>
            <a:off x="5207083" y="4293096"/>
            <a:ext cx="792087" cy="14486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04" name="103 Conector recto"/>
          <p:cNvCxnSpPr/>
          <p:nvPr/>
        </p:nvCxnSpPr>
        <p:spPr>
          <a:xfrm>
            <a:off x="5207083" y="6106915"/>
            <a:ext cx="804339" cy="0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104 CuadroTexto"/>
          <p:cNvSpPr txBox="1"/>
          <p:nvPr/>
        </p:nvSpPr>
        <p:spPr>
          <a:xfrm>
            <a:off x="5441413" y="5802622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b</a:t>
            </a:r>
            <a:endParaRPr lang="es-AR" sz="1600" dirty="0"/>
          </a:p>
        </p:txBody>
      </p:sp>
      <p:cxnSp>
        <p:nvCxnSpPr>
          <p:cNvPr id="110" name="109 Conector recto"/>
          <p:cNvCxnSpPr/>
          <p:nvPr/>
        </p:nvCxnSpPr>
        <p:spPr>
          <a:xfrm>
            <a:off x="4889095" y="5036747"/>
            <a:ext cx="15162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112 CuadroTexto"/>
          <p:cNvSpPr txBox="1"/>
          <p:nvPr/>
        </p:nvSpPr>
        <p:spPr>
          <a:xfrm>
            <a:off x="4753909" y="5024445"/>
            <a:ext cx="596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/>
              <a:t>n</a:t>
            </a:r>
            <a:r>
              <a:rPr lang="es-AR" sz="1600" dirty="0" smtClean="0"/>
              <a:t>-n</a:t>
            </a:r>
            <a:endParaRPr lang="es-AR" sz="1600" dirty="0"/>
          </a:p>
        </p:txBody>
      </p:sp>
      <p:cxnSp>
        <p:nvCxnSpPr>
          <p:cNvPr id="114" name="113 Conector recto"/>
          <p:cNvCxnSpPr/>
          <p:nvPr/>
        </p:nvCxnSpPr>
        <p:spPr>
          <a:xfrm>
            <a:off x="4890603" y="4653136"/>
            <a:ext cx="0" cy="383611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120 Grupo"/>
          <p:cNvGrpSpPr/>
          <p:nvPr/>
        </p:nvGrpSpPr>
        <p:grpSpPr>
          <a:xfrm>
            <a:off x="3203220" y="1583216"/>
            <a:ext cx="2016310" cy="849814"/>
            <a:chOff x="1698362" y="1362976"/>
            <a:chExt cx="2016310" cy="849814"/>
          </a:xfrm>
        </p:grpSpPr>
        <p:cxnSp>
          <p:nvCxnSpPr>
            <p:cNvPr id="122" name="121 Conector recto"/>
            <p:cNvCxnSpPr>
              <a:endCxn id="130" idx="0"/>
            </p:cNvCxnSpPr>
            <p:nvPr/>
          </p:nvCxnSpPr>
          <p:spPr>
            <a:xfrm>
              <a:off x="1818629" y="1866548"/>
              <a:ext cx="1806118" cy="198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122 Grupo"/>
            <p:cNvGrpSpPr/>
            <p:nvPr/>
          </p:nvGrpSpPr>
          <p:grpSpPr>
            <a:xfrm>
              <a:off x="1698362" y="1362976"/>
              <a:ext cx="2016310" cy="849814"/>
              <a:chOff x="1698362" y="1362976"/>
              <a:chExt cx="3017654" cy="849814"/>
            </a:xfrm>
          </p:grpSpPr>
          <p:cxnSp>
            <p:nvCxnSpPr>
              <p:cNvPr id="124" name="123 Conector recto"/>
              <p:cNvCxnSpPr/>
              <p:nvPr/>
            </p:nvCxnSpPr>
            <p:spPr>
              <a:xfrm>
                <a:off x="1781615" y="2183333"/>
                <a:ext cx="2824712" cy="0"/>
              </a:xfrm>
              <a:prstGeom prst="line">
                <a:avLst/>
              </a:prstGeom>
              <a:ln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124 CuadroTexto"/>
              <p:cNvSpPr txBox="1"/>
              <p:nvPr/>
            </p:nvSpPr>
            <p:spPr>
              <a:xfrm>
                <a:off x="3323570" y="1466682"/>
                <a:ext cx="4116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600" dirty="0" smtClean="0"/>
                  <a:t>P</a:t>
                </a:r>
                <a:endParaRPr lang="es-AR" sz="1600" dirty="0"/>
              </a:p>
            </p:txBody>
          </p:sp>
          <p:sp>
            <p:nvSpPr>
              <p:cNvPr id="126" name="125 CuadroTexto"/>
              <p:cNvSpPr txBox="1"/>
              <p:nvPr/>
            </p:nvSpPr>
            <p:spPr>
              <a:xfrm>
                <a:off x="2848700" y="1874236"/>
                <a:ext cx="4116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600" dirty="0"/>
                  <a:t>L</a:t>
                </a:r>
              </a:p>
            </p:txBody>
          </p:sp>
          <p:cxnSp>
            <p:nvCxnSpPr>
              <p:cNvPr id="127" name="126 Conector recto de flecha"/>
              <p:cNvCxnSpPr/>
              <p:nvPr/>
            </p:nvCxnSpPr>
            <p:spPr>
              <a:xfrm flipH="1">
                <a:off x="3193402" y="1362976"/>
                <a:ext cx="568" cy="39557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127 Conector recto"/>
              <p:cNvCxnSpPr/>
              <p:nvPr/>
            </p:nvCxnSpPr>
            <p:spPr>
              <a:xfrm>
                <a:off x="4446849" y="2062034"/>
                <a:ext cx="269167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128 Triángulo isósceles"/>
              <p:cNvSpPr/>
              <p:nvPr/>
            </p:nvSpPr>
            <p:spPr>
              <a:xfrm>
                <a:off x="1698362" y="1893854"/>
                <a:ext cx="283740" cy="16818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30" name="129 Triángulo isósceles"/>
              <p:cNvSpPr/>
              <p:nvPr/>
            </p:nvSpPr>
            <p:spPr>
              <a:xfrm>
                <a:off x="4446849" y="1868534"/>
                <a:ext cx="269167" cy="138214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131" name="130 Grupo"/>
          <p:cNvGrpSpPr/>
          <p:nvPr/>
        </p:nvGrpSpPr>
        <p:grpSpPr>
          <a:xfrm>
            <a:off x="3353799" y="3292051"/>
            <a:ext cx="2305332" cy="821000"/>
            <a:chOff x="2849595" y="2780399"/>
            <a:chExt cx="3761495" cy="1059717"/>
          </a:xfrm>
        </p:grpSpPr>
        <p:sp>
          <p:nvSpPr>
            <p:cNvPr id="132" name="131 CuadroTexto"/>
            <p:cNvSpPr txBox="1"/>
            <p:nvPr/>
          </p:nvSpPr>
          <p:spPr>
            <a:xfrm>
              <a:off x="6199475" y="2992319"/>
              <a:ext cx="411615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/>
                <a:t>M</a:t>
              </a:r>
              <a:endParaRPr lang="es-AR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132 CuadroTexto"/>
                <p:cNvSpPr txBox="1"/>
                <p:nvPr/>
              </p:nvSpPr>
              <p:spPr>
                <a:xfrm>
                  <a:off x="4695038" y="3501562"/>
                  <a:ext cx="112094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s-AR" sz="160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r>
                        <a:rPr lang="es-AR" sz="1600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𝐿</m:t>
                      </m:r>
                    </m:oMath>
                  </a14:m>
                  <a:r>
                    <a:rPr lang="es-AR" sz="1600" dirty="0" smtClean="0">
                      <a:solidFill>
                        <a:srgbClr val="0070C0"/>
                      </a:solidFill>
                    </a:rPr>
                    <a:t>/4</a:t>
                  </a:r>
                  <a:endParaRPr lang="es-AR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33" name="13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5038" y="3501562"/>
                  <a:ext cx="1120943" cy="338554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 t="-6977" b="-58140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4" name="133 Triángulo rectángulo"/>
            <p:cNvSpPr/>
            <p:nvPr/>
          </p:nvSpPr>
          <p:spPr>
            <a:xfrm flipV="1">
              <a:off x="4409184" y="2780400"/>
              <a:ext cx="1559129" cy="793170"/>
            </a:xfrm>
            <a:prstGeom prst="rtTriangle">
              <a:avLst/>
            </a:prstGeom>
            <a:pattFill prst="ltVert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35" name="134 Triángulo rectángulo"/>
            <p:cNvSpPr/>
            <p:nvPr/>
          </p:nvSpPr>
          <p:spPr>
            <a:xfrm flipH="1" flipV="1">
              <a:off x="2849595" y="2780399"/>
              <a:ext cx="1559590" cy="779414"/>
            </a:xfrm>
            <a:prstGeom prst="rtTriangle">
              <a:avLst/>
            </a:prstGeom>
            <a:pattFill prst="ltVert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36" name="135 CuadroTexto"/>
            <p:cNvSpPr txBox="1"/>
            <p:nvPr/>
          </p:nvSpPr>
          <p:spPr>
            <a:xfrm>
              <a:off x="4427952" y="2955154"/>
              <a:ext cx="277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+</a:t>
              </a:r>
              <a:endParaRPr lang="es-AR" dirty="0"/>
            </a:p>
          </p:txBody>
        </p:sp>
      </p:grpSp>
      <p:grpSp>
        <p:nvGrpSpPr>
          <p:cNvPr id="137" name="136 Grupo"/>
          <p:cNvGrpSpPr/>
          <p:nvPr/>
        </p:nvGrpSpPr>
        <p:grpSpPr>
          <a:xfrm>
            <a:off x="3255213" y="2527117"/>
            <a:ext cx="2598463" cy="666153"/>
            <a:chOff x="3276311" y="1688650"/>
            <a:chExt cx="2501089" cy="882177"/>
          </a:xfrm>
        </p:grpSpPr>
        <p:grpSp>
          <p:nvGrpSpPr>
            <p:cNvPr id="138" name="137 Grupo"/>
            <p:cNvGrpSpPr/>
            <p:nvPr/>
          </p:nvGrpSpPr>
          <p:grpSpPr>
            <a:xfrm>
              <a:off x="3276311" y="1688650"/>
              <a:ext cx="2501089" cy="882177"/>
              <a:chOff x="1818629" y="4203007"/>
              <a:chExt cx="3635279" cy="882177"/>
            </a:xfrm>
          </p:grpSpPr>
          <p:cxnSp>
            <p:nvCxnSpPr>
              <p:cNvPr id="140" name="139 Conector recto"/>
              <p:cNvCxnSpPr/>
              <p:nvPr/>
            </p:nvCxnSpPr>
            <p:spPr>
              <a:xfrm>
                <a:off x="1831577" y="4653136"/>
                <a:ext cx="2787698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140 CuadroTexto"/>
              <p:cNvSpPr txBox="1"/>
              <p:nvPr/>
            </p:nvSpPr>
            <p:spPr>
              <a:xfrm>
                <a:off x="4767696" y="4282762"/>
                <a:ext cx="411616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b="1" dirty="0" smtClean="0"/>
                  <a:t>Q</a:t>
                </a:r>
                <a:endParaRPr lang="es-AR" b="1" dirty="0"/>
              </a:p>
            </p:txBody>
          </p:sp>
          <p:sp>
            <p:nvSpPr>
              <p:cNvPr id="142" name="141 Rectángulo"/>
              <p:cNvSpPr/>
              <p:nvPr/>
            </p:nvSpPr>
            <p:spPr>
              <a:xfrm>
                <a:off x="1818629" y="4203007"/>
                <a:ext cx="1374773" cy="432048"/>
              </a:xfrm>
              <a:prstGeom prst="rect">
                <a:avLst/>
              </a:prstGeom>
              <a:pattFill prst="ltVert">
                <a:fgClr>
                  <a:srgbClr val="0070C0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43" name="142 Rectángulo"/>
              <p:cNvSpPr/>
              <p:nvPr/>
            </p:nvSpPr>
            <p:spPr>
              <a:xfrm>
                <a:off x="3223545" y="4653136"/>
                <a:ext cx="1374773" cy="432048"/>
              </a:xfrm>
              <a:prstGeom prst="rect">
                <a:avLst/>
              </a:prstGeom>
              <a:pattFill prst="ltVert">
                <a:fgClr>
                  <a:srgbClr val="0070C0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44" name="143 CuadroTexto"/>
              <p:cNvSpPr txBox="1"/>
              <p:nvPr/>
            </p:nvSpPr>
            <p:spPr>
              <a:xfrm>
                <a:off x="4641770" y="4777407"/>
                <a:ext cx="8121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400" dirty="0" smtClean="0">
                    <a:solidFill>
                      <a:srgbClr val="0070C0"/>
                    </a:solidFill>
                  </a:rPr>
                  <a:t>P/2</a:t>
                </a:r>
                <a:endParaRPr lang="es-AR" sz="14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45" name="144 CuadroTexto"/>
              <p:cNvSpPr txBox="1"/>
              <p:nvPr/>
            </p:nvSpPr>
            <p:spPr>
              <a:xfrm>
                <a:off x="3853315" y="4668525"/>
                <a:ext cx="277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+</a:t>
                </a:r>
                <a:endParaRPr lang="es-AR" dirty="0"/>
              </a:p>
            </p:txBody>
          </p:sp>
        </p:grpSp>
        <p:sp>
          <p:nvSpPr>
            <p:cNvPr id="139" name="138 CuadroTexto"/>
            <p:cNvSpPr txBox="1"/>
            <p:nvPr/>
          </p:nvSpPr>
          <p:spPr>
            <a:xfrm>
              <a:off x="3610508" y="1720008"/>
              <a:ext cx="277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-</a:t>
              </a:r>
              <a:endParaRPr lang="es-AR" dirty="0"/>
            </a:p>
          </p:txBody>
        </p:sp>
      </p:grpSp>
      <p:pic>
        <p:nvPicPr>
          <p:cNvPr id="146" name="145 Imagen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0"/>
          <a:stretch/>
        </p:blipFill>
        <p:spPr>
          <a:xfrm>
            <a:off x="5659130" y="1895730"/>
            <a:ext cx="3431295" cy="1509695"/>
          </a:xfrm>
          <a:prstGeom prst="rect">
            <a:avLst/>
          </a:prstGeom>
        </p:spPr>
      </p:pic>
      <p:cxnSp>
        <p:nvCxnSpPr>
          <p:cNvPr id="32" name="31 Conector recto"/>
          <p:cNvCxnSpPr/>
          <p:nvPr/>
        </p:nvCxnSpPr>
        <p:spPr>
          <a:xfrm>
            <a:off x="3629819" y="1895730"/>
            <a:ext cx="37858" cy="2092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3812731" y="1895730"/>
            <a:ext cx="37972" cy="2098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148 CuadroTexto"/>
          <p:cNvSpPr txBox="1"/>
          <p:nvPr/>
        </p:nvSpPr>
        <p:spPr>
          <a:xfrm>
            <a:off x="4890603" y="4715842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y</a:t>
            </a:r>
            <a:endParaRPr lang="es-A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149 CuadroTexto"/>
              <p:cNvSpPr txBox="1"/>
              <p:nvPr/>
            </p:nvSpPr>
            <p:spPr>
              <a:xfrm>
                <a:off x="1148520" y="4048462"/>
                <a:ext cx="6364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400" i="1" smtClean="0">
                              <a:latin typeface="Cambria Math"/>
                              <a:cs typeface="Syastro" pitchFamily="2" charset="0"/>
                            </a:rPr>
                          </m:ctrlPr>
                        </m:sSubPr>
                        <m:e>
                          <m:r>
                            <a:rPr lang="es-AR" sz="1400" i="1" smtClean="0">
                              <a:latin typeface="Cambria Math"/>
                              <a:ea typeface="Cambria Math"/>
                              <a:cs typeface="Syastro" pitchFamily="2" charset="0"/>
                            </a:rPr>
                            <m:t>𝜎</m:t>
                          </m:r>
                        </m:e>
                        <m:sub>
                          <m:r>
                            <a:rPr lang="es-AR" sz="1400" b="0" i="1" smtClean="0">
                              <a:latin typeface="Cambria Math"/>
                              <a:cs typeface="Syastro" pitchFamily="2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s-AR" sz="1400" dirty="0">
                  <a:latin typeface="Syastro" pitchFamily="2" charset="0"/>
                  <a:cs typeface="Syastro" pitchFamily="2" charset="0"/>
                </a:endParaRPr>
              </a:p>
            </p:txBody>
          </p:sp>
        </mc:Choice>
        <mc:Fallback xmlns="">
          <p:sp>
            <p:nvSpPr>
              <p:cNvPr id="150" name="14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520" y="4048462"/>
                <a:ext cx="636484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1" name="150 Grupo"/>
          <p:cNvGrpSpPr/>
          <p:nvPr/>
        </p:nvGrpSpPr>
        <p:grpSpPr>
          <a:xfrm rot="108000000" flipH="1">
            <a:off x="3405378" y="4481026"/>
            <a:ext cx="848856" cy="1416650"/>
            <a:chOff x="4806588" y="1485754"/>
            <a:chExt cx="823900" cy="854838"/>
          </a:xfrm>
        </p:grpSpPr>
        <p:grpSp>
          <p:nvGrpSpPr>
            <p:cNvPr id="152" name="151 Grupo"/>
            <p:cNvGrpSpPr/>
            <p:nvPr/>
          </p:nvGrpSpPr>
          <p:grpSpPr>
            <a:xfrm>
              <a:off x="4806588" y="1485754"/>
              <a:ext cx="823900" cy="854838"/>
              <a:chOff x="3131840" y="1566289"/>
              <a:chExt cx="1143744" cy="1440160"/>
            </a:xfrm>
            <a:pattFill prst="ltHorz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</p:grpSpPr>
          <p:sp>
            <p:nvSpPr>
              <p:cNvPr id="155" name="154 Triángulo rectángulo"/>
              <p:cNvSpPr/>
              <p:nvPr/>
            </p:nvSpPr>
            <p:spPr>
              <a:xfrm flipH="1">
                <a:off x="3131840" y="2276655"/>
                <a:ext cx="504056" cy="729794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56" name="155 Triángulo rectángulo"/>
              <p:cNvSpPr/>
              <p:nvPr/>
            </p:nvSpPr>
            <p:spPr>
              <a:xfrm flipV="1">
                <a:off x="3635896" y="1566289"/>
                <a:ext cx="639688" cy="703063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153" name="152 CuadroTexto"/>
            <p:cNvSpPr txBox="1"/>
            <p:nvPr/>
          </p:nvSpPr>
          <p:spPr>
            <a:xfrm>
              <a:off x="5117231" y="1578134"/>
              <a:ext cx="282857" cy="222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-</a:t>
              </a:r>
              <a:endParaRPr lang="es-AR" dirty="0"/>
            </a:p>
          </p:txBody>
        </p:sp>
        <p:sp>
          <p:nvSpPr>
            <p:cNvPr id="154" name="153 CuadroTexto"/>
            <p:cNvSpPr txBox="1"/>
            <p:nvPr/>
          </p:nvSpPr>
          <p:spPr>
            <a:xfrm>
              <a:off x="4950329" y="2040714"/>
              <a:ext cx="282857" cy="222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+</a:t>
              </a:r>
              <a:endParaRPr lang="es-AR" dirty="0"/>
            </a:p>
          </p:txBody>
        </p:sp>
      </p:grpSp>
      <p:grpSp>
        <p:nvGrpSpPr>
          <p:cNvPr id="158" name="157 Grupo"/>
          <p:cNvGrpSpPr/>
          <p:nvPr/>
        </p:nvGrpSpPr>
        <p:grpSpPr>
          <a:xfrm rot="108000000" flipH="1">
            <a:off x="1162068" y="4473136"/>
            <a:ext cx="848856" cy="1416650"/>
            <a:chOff x="4806588" y="1485754"/>
            <a:chExt cx="823900" cy="854838"/>
          </a:xfrm>
        </p:grpSpPr>
        <p:grpSp>
          <p:nvGrpSpPr>
            <p:cNvPr id="159" name="158 Grupo"/>
            <p:cNvGrpSpPr/>
            <p:nvPr/>
          </p:nvGrpSpPr>
          <p:grpSpPr>
            <a:xfrm>
              <a:off x="4806588" y="1485754"/>
              <a:ext cx="823900" cy="854838"/>
              <a:chOff x="3131840" y="1566289"/>
              <a:chExt cx="1143744" cy="1440160"/>
            </a:xfrm>
            <a:pattFill prst="ltHorz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</p:grpSpPr>
          <p:sp>
            <p:nvSpPr>
              <p:cNvPr id="162" name="161 Triángulo rectángulo"/>
              <p:cNvSpPr/>
              <p:nvPr/>
            </p:nvSpPr>
            <p:spPr>
              <a:xfrm flipH="1">
                <a:off x="3131840" y="2276655"/>
                <a:ext cx="504056" cy="729794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63" name="162 Triángulo rectángulo"/>
              <p:cNvSpPr/>
              <p:nvPr/>
            </p:nvSpPr>
            <p:spPr>
              <a:xfrm flipV="1">
                <a:off x="3635896" y="1566289"/>
                <a:ext cx="639688" cy="703063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160" name="159 CuadroTexto"/>
            <p:cNvSpPr txBox="1"/>
            <p:nvPr/>
          </p:nvSpPr>
          <p:spPr>
            <a:xfrm>
              <a:off x="5144007" y="1555737"/>
              <a:ext cx="282857" cy="222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-</a:t>
              </a:r>
              <a:endParaRPr lang="es-AR" dirty="0"/>
            </a:p>
          </p:txBody>
        </p:sp>
        <p:sp>
          <p:nvSpPr>
            <p:cNvPr id="161" name="160 CuadroTexto"/>
            <p:cNvSpPr txBox="1"/>
            <p:nvPr/>
          </p:nvSpPr>
          <p:spPr>
            <a:xfrm>
              <a:off x="4921747" y="2065132"/>
              <a:ext cx="282857" cy="222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+</a:t>
              </a:r>
              <a:endParaRPr lang="es-A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163 CuadroTexto"/>
              <p:cNvSpPr txBox="1"/>
              <p:nvPr/>
            </p:nvSpPr>
            <p:spPr>
              <a:xfrm>
                <a:off x="3507822" y="4139207"/>
                <a:ext cx="9921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sz="1400" i="1" smtClean="0">
                            <a:latin typeface="Cambria Math"/>
                            <a:cs typeface="Syastro" pitchFamily="2" charset="0"/>
                          </a:rPr>
                        </m:ctrlPr>
                      </m:sSubPr>
                      <m:e>
                        <m:r>
                          <a:rPr lang="es-AR" sz="1400" i="1" smtClean="0">
                            <a:latin typeface="Cambria Math"/>
                            <a:ea typeface="Cambria Math"/>
                            <a:cs typeface="Syastro" pitchFamily="2" charset="0"/>
                          </a:rPr>
                          <m:t>𝜎</m:t>
                        </m:r>
                      </m:e>
                      <m:sub>
                        <m:r>
                          <a:rPr lang="es-AR" sz="1400" b="0" i="1" smtClean="0">
                            <a:latin typeface="Cambria Math"/>
                            <a:cs typeface="Syastro" pitchFamily="2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s-AR" sz="1400" dirty="0" smtClean="0">
                    <a:latin typeface="Syastro" pitchFamily="2" charset="0"/>
                    <a:cs typeface="Syastro" pitchFamily="2" charset="0"/>
                  </a:rPr>
                  <a:t>+</a:t>
                </a:r>
                <a:r>
                  <a:rPr lang="es-AR" sz="1400" dirty="0" smtClean="0">
                    <a:cs typeface="Syastro" pitchFamily="2" charset="0"/>
                  </a:rPr>
                  <a:t>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400" i="1">
                            <a:latin typeface="Cambria Math"/>
                            <a:cs typeface="Syastro" pitchFamily="2" charset="0"/>
                          </a:rPr>
                        </m:ctrlPr>
                      </m:sSubPr>
                      <m:e>
                        <m:r>
                          <a:rPr lang="es-AR" sz="1400" i="1">
                            <a:latin typeface="Cambria Math"/>
                            <a:ea typeface="Cambria Math"/>
                            <a:cs typeface="Syastro" pitchFamily="2" charset="0"/>
                          </a:rPr>
                          <m:t>𝜎</m:t>
                        </m:r>
                      </m:e>
                      <m:sub>
                        <m:r>
                          <a:rPr lang="es-AR" sz="1400" i="1">
                            <a:latin typeface="Cambria Math"/>
                            <a:cs typeface="Syastro" pitchFamily="2" charset="0"/>
                          </a:rPr>
                          <m:t>𝑀</m:t>
                        </m:r>
                      </m:sub>
                    </m:sSub>
                  </m:oMath>
                </a14:m>
                <a:endParaRPr lang="es-AR" sz="1400" dirty="0">
                  <a:latin typeface="Syastro" pitchFamily="2" charset="0"/>
                  <a:cs typeface="Syastro" pitchFamily="2" charset="0"/>
                </a:endParaRPr>
              </a:p>
            </p:txBody>
          </p:sp>
        </mc:Choice>
        <mc:Fallback xmlns="">
          <p:sp>
            <p:nvSpPr>
              <p:cNvPr id="164" name="16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822" y="4139207"/>
                <a:ext cx="992126" cy="307777"/>
              </a:xfrm>
              <a:prstGeom prst="rect">
                <a:avLst/>
              </a:prstGeom>
              <a:blipFill rotWithShape="1">
                <a:blip r:embed="rId12"/>
                <a:stretch>
                  <a:fillRect t="-4000" b="-18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8" name="147 Conector recto"/>
          <p:cNvCxnSpPr/>
          <p:nvPr/>
        </p:nvCxnSpPr>
        <p:spPr>
          <a:xfrm>
            <a:off x="683568" y="4653136"/>
            <a:ext cx="584017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" name="173 Grupo"/>
          <p:cNvGrpSpPr/>
          <p:nvPr/>
        </p:nvGrpSpPr>
        <p:grpSpPr>
          <a:xfrm>
            <a:off x="1162068" y="4476633"/>
            <a:ext cx="474759" cy="176503"/>
            <a:chOff x="1162068" y="4476633"/>
            <a:chExt cx="474759" cy="176503"/>
          </a:xfrm>
        </p:grpSpPr>
        <p:sp>
          <p:nvSpPr>
            <p:cNvPr id="170" name="169 Rectángulo"/>
            <p:cNvSpPr/>
            <p:nvPr/>
          </p:nvSpPr>
          <p:spPr>
            <a:xfrm>
              <a:off x="1286742" y="4478342"/>
              <a:ext cx="350085" cy="172110"/>
            </a:xfrm>
            <a:prstGeom prst="rect">
              <a:avLst/>
            </a:prstGeom>
            <a:pattFill prst="ltHorz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1" name="170 Triángulo rectángulo"/>
            <p:cNvSpPr/>
            <p:nvPr/>
          </p:nvSpPr>
          <p:spPr>
            <a:xfrm flipH="1" flipV="1">
              <a:off x="1162068" y="4476633"/>
              <a:ext cx="124674" cy="176503"/>
            </a:xfrm>
            <a:prstGeom prst="rtTriangle">
              <a:avLst/>
            </a:prstGeom>
            <a:pattFill prst="ltHorz">
              <a:fgClr>
                <a:srgbClr val="FF0000"/>
              </a:fgClr>
              <a:bgClr>
                <a:schemeClr val="bg1"/>
              </a:bgClr>
            </a:patt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175" name="174 Grupo"/>
          <p:cNvGrpSpPr/>
          <p:nvPr/>
        </p:nvGrpSpPr>
        <p:grpSpPr>
          <a:xfrm>
            <a:off x="3405378" y="4479317"/>
            <a:ext cx="474759" cy="176503"/>
            <a:chOff x="3405378" y="4479317"/>
            <a:chExt cx="474759" cy="176503"/>
          </a:xfrm>
        </p:grpSpPr>
        <p:sp>
          <p:nvSpPr>
            <p:cNvPr id="172" name="171 Rectángulo"/>
            <p:cNvSpPr/>
            <p:nvPr/>
          </p:nvSpPr>
          <p:spPr>
            <a:xfrm>
              <a:off x="3530052" y="4481026"/>
              <a:ext cx="350085" cy="172110"/>
            </a:xfrm>
            <a:prstGeom prst="rect">
              <a:avLst/>
            </a:prstGeom>
            <a:pattFill prst="ltHorz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3" name="172 Triángulo rectángulo"/>
            <p:cNvSpPr/>
            <p:nvPr/>
          </p:nvSpPr>
          <p:spPr>
            <a:xfrm flipH="1" flipV="1">
              <a:off x="3405378" y="4479317"/>
              <a:ext cx="124674" cy="176503"/>
            </a:xfrm>
            <a:prstGeom prst="rtTriangle">
              <a:avLst/>
            </a:prstGeom>
            <a:pattFill prst="ltHorz">
              <a:fgClr>
                <a:srgbClr val="FF0000"/>
              </a:fgClr>
              <a:bgClr>
                <a:schemeClr val="bg1"/>
              </a:bgClr>
            </a:patt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176" name="175 Rectángulo"/>
          <p:cNvSpPr/>
          <p:nvPr/>
        </p:nvSpPr>
        <p:spPr>
          <a:xfrm>
            <a:off x="5219530" y="4310202"/>
            <a:ext cx="779640" cy="342933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7" name="176 CuadroTexto"/>
          <p:cNvSpPr txBox="1"/>
          <p:nvPr/>
        </p:nvSpPr>
        <p:spPr>
          <a:xfrm>
            <a:off x="5999170" y="4251718"/>
            <a:ext cx="596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As</a:t>
            </a:r>
            <a:endParaRPr lang="es-A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177 CuadroTexto"/>
              <p:cNvSpPr txBox="1"/>
              <p:nvPr/>
            </p:nvSpPr>
            <p:spPr>
              <a:xfrm>
                <a:off x="1235156" y="1998667"/>
                <a:ext cx="1722266" cy="716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dirty="0" smtClean="0">
                          <a:latin typeface="Cambria Math"/>
                        </a:rPr>
                        <m:t>𝑁𝑠</m:t>
                      </m:r>
                      <m:r>
                        <a:rPr lang="es-AR" i="1" dirty="0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s-AR" i="1" dirty="0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s-AR" b="0" i="1" dirty="0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s-AR" b="0" i="1" dirty="0" smtClean="0">
                              <a:latin typeface="Cambria Math"/>
                            </a:rPr>
                            <m:t>𝐴𝑠</m:t>
                          </m:r>
                        </m:sup>
                        <m:e>
                          <m:r>
                            <a:rPr lang="es-AR" i="1" dirty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s-AR" i="1" dirty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s-AR" i="1" dirty="0">
                              <a:latin typeface="Cambria Math"/>
                              <a:ea typeface="Cambria Math"/>
                            </a:rPr>
                            <m:t>𝑑𝐴</m:t>
                          </m:r>
                        </m:e>
                      </m:nary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78" name="17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156" y="1998667"/>
                <a:ext cx="1722266" cy="716671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178 CuadroTexto"/>
              <p:cNvSpPr txBox="1"/>
              <p:nvPr/>
            </p:nvSpPr>
            <p:spPr>
              <a:xfrm>
                <a:off x="1305511" y="2777936"/>
                <a:ext cx="1722331" cy="514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i="1" dirty="0" smtClean="0">
                        <a:latin typeface="Cambria Math"/>
                      </a:rPr>
                      <m:t>𝑁𝑠</m:t>
                    </m:r>
                  </m:oMath>
                </a14:m>
                <a:r>
                  <a:rPr lang="es-AR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AR" b="0" i="1" dirty="0" smtClean="0">
                            <a:latin typeface="Cambria Math"/>
                          </a:rPr>
                          <m:t>𝑀</m:t>
                        </m:r>
                      </m:num>
                      <m:den>
                        <m:r>
                          <a:rPr lang="es-AR" b="0" i="1" dirty="0" smtClean="0">
                            <a:latin typeface="Cambria Math"/>
                          </a:rPr>
                          <m:t>𝐽𝑥</m:t>
                        </m:r>
                      </m:den>
                    </m:f>
                  </m:oMath>
                </a14:m>
                <a:r>
                  <a:rPr lang="es-AR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s-AR" i="1" dirty="0">
                            <a:latin typeface="Cambria Math"/>
                          </a:rPr>
                        </m:ctrlPr>
                      </m:naryPr>
                      <m:sub>
                        <m:r>
                          <a:rPr lang="es-AR" i="1" dirty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s-AR" i="1" dirty="0">
                            <a:latin typeface="Cambria Math"/>
                          </a:rPr>
                          <m:t>𝐴𝑠</m:t>
                        </m:r>
                      </m:sup>
                      <m:e>
                        <m:r>
                          <a:rPr lang="es-AR" b="0" i="1" dirty="0" smtClean="0">
                            <a:latin typeface="Cambria Math"/>
                          </a:rPr>
                          <m:t>𝑦</m:t>
                        </m:r>
                        <m:r>
                          <a:rPr lang="es-AR" i="1" dirty="0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s-AR" i="1" dirty="0">
                            <a:latin typeface="Cambria Math"/>
                            <a:ea typeface="Cambria Math"/>
                          </a:rPr>
                          <m:t>𝑑𝐴</m:t>
                        </m:r>
                      </m:e>
                    </m:nary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179" name="17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511" y="2777936"/>
                <a:ext cx="1722331" cy="514115"/>
              </a:xfrm>
              <a:prstGeom prst="rect">
                <a:avLst/>
              </a:prstGeom>
              <a:blipFill rotWithShape="1">
                <a:blip r:embed="rId30"/>
                <a:stretch>
                  <a:fillRect t="-96429" r="-1060" b="-14642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179 CuadroTexto"/>
              <p:cNvSpPr txBox="1"/>
              <p:nvPr/>
            </p:nvSpPr>
            <p:spPr>
              <a:xfrm>
                <a:off x="1536276" y="3480228"/>
                <a:ext cx="1195712" cy="514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i="1" dirty="0" smtClean="0">
                        <a:latin typeface="Cambria Math"/>
                      </a:rPr>
                      <m:t>𝑁𝑠</m:t>
                    </m:r>
                  </m:oMath>
                </a14:m>
                <a:r>
                  <a:rPr lang="es-AR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AR" b="0" i="1" dirty="0" smtClean="0">
                            <a:latin typeface="Cambria Math"/>
                          </a:rPr>
                          <m:t>𝑀</m:t>
                        </m:r>
                        <m:r>
                          <a:rPr lang="es-AR" b="0" i="1" dirty="0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s-AR" b="0" i="1" dirty="0" smtClean="0">
                            <a:latin typeface="Cambria Math"/>
                          </a:rPr>
                          <m:t>𝐽𝑥</m:t>
                        </m:r>
                      </m:den>
                    </m:f>
                    <m:sSup>
                      <m:sSupPr>
                        <m:ctrlPr>
                          <a:rPr lang="es-AR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AR" b="0" i="1" dirty="0" smtClean="0">
                            <a:latin typeface="Cambria Math"/>
                          </a:rPr>
                          <m:t>𝑆𝑥</m:t>
                        </m:r>
                      </m:e>
                      <m:sup>
                        <m:r>
                          <a:rPr lang="es-AR" b="0" i="1" dirty="0" smtClean="0">
                            <a:latin typeface="Cambria Math"/>
                          </a:rPr>
                          <m:t>𝑆</m:t>
                        </m:r>
                      </m:sup>
                    </m:sSup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180" name="17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276" y="3480228"/>
                <a:ext cx="1195712" cy="514115"/>
              </a:xfrm>
              <a:prstGeom prst="rect">
                <a:avLst/>
              </a:prstGeom>
              <a:blipFill rotWithShape="1">
                <a:blip r:embed="rId31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180 CuadroTexto"/>
              <p:cNvSpPr txBox="1"/>
              <p:nvPr/>
            </p:nvSpPr>
            <p:spPr>
              <a:xfrm>
                <a:off x="3158960" y="2715338"/>
                <a:ext cx="2324354" cy="519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i="1" dirty="0" smtClean="0">
                        <a:latin typeface="Cambria Math"/>
                      </a:rPr>
                      <m:t>𝑁𝑠</m:t>
                    </m:r>
                    <m:r>
                      <a:rPr lang="es-AR" b="0" i="1" dirty="0" smtClean="0">
                        <a:latin typeface="Cambria Math"/>
                      </a:rPr>
                      <m:t>+ ⅆ</m:t>
                    </m:r>
                    <m:r>
                      <a:rPr lang="es-AR" b="0" i="1" dirty="0" smtClean="0">
                        <a:latin typeface="Cambria Math"/>
                      </a:rPr>
                      <m:t>𝑁𝑠</m:t>
                    </m:r>
                  </m:oMath>
                </a14:m>
                <a:r>
                  <a:rPr lang="es-AR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AR" b="0" i="1" dirty="0" smtClean="0">
                            <a:latin typeface="Cambria Math"/>
                          </a:rPr>
                          <m:t>𝑀</m:t>
                        </m:r>
                        <m:r>
                          <a:rPr lang="es-AR" b="0" i="1" dirty="0" smtClean="0">
                            <a:latin typeface="Cambria Math"/>
                          </a:rPr>
                          <m:t>+</m:t>
                        </m:r>
                        <m:r>
                          <a:rPr lang="es-AR" b="0" i="1" dirty="0" smtClean="0">
                            <a:latin typeface="Cambria Math"/>
                          </a:rPr>
                          <m:t>𝑑𝑀</m:t>
                        </m:r>
                        <m:r>
                          <a:rPr lang="es-AR" b="0" i="1" dirty="0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s-AR" b="0" i="1" dirty="0" smtClean="0">
                            <a:latin typeface="Cambria Math"/>
                          </a:rPr>
                          <m:t>𝐽𝑥</m:t>
                        </m:r>
                      </m:den>
                    </m:f>
                    <m:sSup>
                      <m:sSupPr>
                        <m:ctrlPr>
                          <a:rPr lang="es-AR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AR" b="0" i="1" dirty="0" smtClean="0">
                            <a:latin typeface="Cambria Math"/>
                          </a:rPr>
                          <m:t>𝑆𝑥</m:t>
                        </m:r>
                      </m:e>
                      <m:sup>
                        <m:r>
                          <a:rPr lang="es-AR" b="0" i="1" dirty="0" smtClean="0">
                            <a:latin typeface="Cambria Math"/>
                          </a:rPr>
                          <m:t>𝑆</m:t>
                        </m:r>
                      </m:sup>
                    </m:sSup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181" name="18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960" y="2715338"/>
                <a:ext cx="2324354" cy="519758"/>
              </a:xfrm>
              <a:prstGeom prst="rect">
                <a:avLst/>
              </a:prstGeom>
              <a:blipFill rotWithShape="1">
                <a:blip r:embed="rId38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181 CuadroTexto"/>
              <p:cNvSpPr txBox="1"/>
              <p:nvPr/>
            </p:nvSpPr>
            <p:spPr>
              <a:xfrm>
                <a:off x="2989239" y="2063698"/>
                <a:ext cx="2874826" cy="647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600" i="1" dirty="0" smtClean="0">
                          <a:latin typeface="Cambria Math"/>
                        </a:rPr>
                        <m:t>𝑁𝑠</m:t>
                      </m:r>
                      <m:r>
                        <a:rPr lang="es-AR" sz="1600" i="1" dirty="0" smtClean="0">
                          <a:latin typeface="Cambria Math"/>
                        </a:rPr>
                        <m:t>+ ⅆ</m:t>
                      </m:r>
                      <m:r>
                        <a:rPr lang="es-AR" sz="1600" i="1" dirty="0" smtClean="0">
                          <a:latin typeface="Cambria Math"/>
                        </a:rPr>
                        <m:t>𝑁𝑠</m:t>
                      </m:r>
                      <m:r>
                        <a:rPr lang="es-AR" sz="1600" i="1" dirty="0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s-AR" sz="1600" i="1" dirty="0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s-AR" sz="1600" b="0" i="1" dirty="0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s-AR" sz="1600" b="0" i="1" dirty="0" smtClean="0">
                              <a:latin typeface="Cambria Math"/>
                            </a:rPr>
                            <m:t>𝐴𝑠</m:t>
                          </m:r>
                        </m:sup>
                        <m:e>
                          <m:r>
                            <a:rPr lang="es-AR" sz="1600" b="0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es-AR" sz="1600" i="1" dirty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s-AR" sz="1600" b="0" i="1" dirty="0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s-AR" sz="1600" b="0" i="1" dirty="0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s-AR" sz="1600" b="0" i="1" dirty="0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s-AR" sz="1600" b="0" i="1" dirty="0" smtClean="0">
                              <a:latin typeface="Cambria Math"/>
                              <a:ea typeface="Cambria Math"/>
                            </a:rPr>
                            <m:t>).</m:t>
                          </m:r>
                          <m:r>
                            <a:rPr lang="es-AR" sz="1600" i="1" dirty="0">
                              <a:latin typeface="Cambria Math"/>
                              <a:ea typeface="Cambria Math"/>
                            </a:rPr>
                            <m:t>𝑑𝐴</m:t>
                          </m:r>
                        </m:e>
                      </m:nary>
                    </m:oMath>
                  </m:oMathPara>
                </a14:m>
                <a:endParaRPr lang="es-AR" sz="1600" dirty="0"/>
              </a:p>
            </p:txBody>
          </p:sp>
        </mc:Choice>
        <mc:Fallback xmlns="">
          <p:sp>
            <p:nvSpPr>
              <p:cNvPr id="182" name="18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239" y="2063698"/>
                <a:ext cx="2874826" cy="647357"/>
              </a:xfrm>
              <a:prstGeom prst="rect">
                <a:avLst/>
              </a:prstGeom>
              <a:blipFill rotWithShape="1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6" name="185 Grupo"/>
          <p:cNvGrpSpPr/>
          <p:nvPr/>
        </p:nvGrpSpPr>
        <p:grpSpPr>
          <a:xfrm>
            <a:off x="6876256" y="4536284"/>
            <a:ext cx="1341505" cy="858672"/>
            <a:chOff x="3203848" y="2999553"/>
            <a:chExt cx="1678476" cy="813566"/>
          </a:xfrm>
        </p:grpSpPr>
        <p:grpSp>
          <p:nvGrpSpPr>
            <p:cNvPr id="187" name="186 Grupo"/>
            <p:cNvGrpSpPr/>
            <p:nvPr/>
          </p:nvGrpSpPr>
          <p:grpSpPr>
            <a:xfrm>
              <a:off x="3203848" y="2999553"/>
              <a:ext cx="1678476" cy="813566"/>
              <a:chOff x="1717487" y="4266666"/>
              <a:chExt cx="2992933" cy="1513315"/>
            </a:xfrm>
          </p:grpSpPr>
          <p:grpSp>
            <p:nvGrpSpPr>
              <p:cNvPr id="189" name="188 Grupo"/>
              <p:cNvGrpSpPr/>
              <p:nvPr/>
            </p:nvGrpSpPr>
            <p:grpSpPr>
              <a:xfrm>
                <a:off x="1717487" y="4266666"/>
                <a:ext cx="2992933" cy="1513315"/>
                <a:chOff x="2139429" y="3085740"/>
                <a:chExt cx="2992933" cy="1513315"/>
              </a:xfrm>
            </p:grpSpPr>
            <p:grpSp>
              <p:nvGrpSpPr>
                <p:cNvPr id="193" name="192 Grupo"/>
                <p:cNvGrpSpPr/>
                <p:nvPr/>
              </p:nvGrpSpPr>
              <p:grpSpPr>
                <a:xfrm>
                  <a:off x="2139429" y="3085740"/>
                  <a:ext cx="2992933" cy="1513315"/>
                  <a:chOff x="1445545" y="4704302"/>
                  <a:chExt cx="2992933" cy="1513315"/>
                </a:xfrm>
              </p:grpSpPr>
              <p:grpSp>
                <p:nvGrpSpPr>
                  <p:cNvPr id="195" name="194 Grupo"/>
                  <p:cNvGrpSpPr/>
                  <p:nvPr/>
                </p:nvGrpSpPr>
                <p:grpSpPr>
                  <a:xfrm>
                    <a:off x="1445545" y="4704302"/>
                    <a:ext cx="2992933" cy="1513315"/>
                    <a:chOff x="1835695" y="4126499"/>
                    <a:chExt cx="2992933" cy="1513315"/>
                  </a:xfrm>
                </p:grpSpPr>
                <p:cxnSp>
                  <p:nvCxnSpPr>
                    <p:cNvPr id="197" name="196 Conector recto"/>
                    <p:cNvCxnSpPr/>
                    <p:nvPr/>
                  </p:nvCxnSpPr>
                  <p:spPr>
                    <a:xfrm flipV="1">
                      <a:off x="1835695" y="4126500"/>
                      <a:ext cx="1106317" cy="861416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98" name="197 Grupo"/>
                    <p:cNvGrpSpPr/>
                    <p:nvPr/>
                  </p:nvGrpSpPr>
                  <p:grpSpPr>
                    <a:xfrm>
                      <a:off x="1835696" y="4126499"/>
                      <a:ext cx="2992932" cy="1513315"/>
                      <a:chOff x="1835696" y="4126499"/>
                      <a:chExt cx="2992932" cy="1513315"/>
                    </a:xfrm>
                  </p:grpSpPr>
                  <p:grpSp>
                    <p:nvGrpSpPr>
                      <p:cNvPr id="199" name="198 Grupo"/>
                      <p:cNvGrpSpPr/>
                      <p:nvPr/>
                    </p:nvGrpSpPr>
                    <p:grpSpPr>
                      <a:xfrm>
                        <a:off x="1835696" y="4126499"/>
                        <a:ext cx="2992932" cy="1513315"/>
                        <a:chOff x="1835696" y="4126499"/>
                        <a:chExt cx="2992932" cy="1513315"/>
                      </a:xfrm>
                    </p:grpSpPr>
                    <p:sp>
                      <p:nvSpPr>
                        <p:cNvPr id="204" name="203 Triángulo rectángulo"/>
                        <p:cNvSpPr/>
                        <p:nvPr/>
                      </p:nvSpPr>
                      <p:spPr>
                        <a:xfrm rot="10800000">
                          <a:off x="1835696" y="4987915"/>
                          <a:ext cx="1886615" cy="648072"/>
                        </a:xfrm>
                        <a:prstGeom prst="rtTriangle">
                          <a:avLst/>
                        </a:prstGeom>
                        <a:no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s-AR"/>
                        </a:p>
                      </p:txBody>
                    </p:sp>
                    <p:cxnSp>
                      <p:nvCxnSpPr>
                        <p:cNvPr id="205" name="204 Conector recto"/>
                        <p:cNvCxnSpPr>
                          <a:stCxn id="204" idx="2"/>
                        </p:cNvCxnSpPr>
                        <p:nvPr/>
                      </p:nvCxnSpPr>
                      <p:spPr>
                        <a:xfrm flipV="1">
                          <a:off x="3722311" y="4126499"/>
                          <a:ext cx="1106317" cy="861416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6" name="205 Conector recto"/>
                        <p:cNvCxnSpPr/>
                        <p:nvPr/>
                      </p:nvCxnSpPr>
                      <p:spPr>
                        <a:xfrm flipV="1">
                          <a:off x="3722310" y="4778398"/>
                          <a:ext cx="1106317" cy="861416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200" name="199 Conector recto"/>
                      <p:cNvCxnSpPr/>
                      <p:nvPr/>
                    </p:nvCxnSpPr>
                    <p:spPr>
                      <a:xfrm flipV="1">
                        <a:off x="3419873" y="4978745"/>
                        <a:ext cx="0" cy="564588"/>
                      </a:xfrm>
                      <a:prstGeom prst="line">
                        <a:avLst/>
                      </a:prstGeom>
                      <a:ln w="12700">
                        <a:solidFill>
                          <a:srgbClr val="002060"/>
                        </a:solidFill>
                        <a:headEnd type="none"/>
                        <a:tailEnd type="stealt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1" name="200 Conector recto"/>
                      <p:cNvCxnSpPr/>
                      <p:nvPr/>
                    </p:nvCxnSpPr>
                    <p:spPr>
                      <a:xfrm flipV="1">
                        <a:off x="3131840" y="4987915"/>
                        <a:ext cx="0" cy="442381"/>
                      </a:xfrm>
                      <a:prstGeom prst="line">
                        <a:avLst/>
                      </a:prstGeom>
                      <a:ln w="12700">
                        <a:solidFill>
                          <a:srgbClr val="002060"/>
                        </a:solidFill>
                        <a:headEnd type="none"/>
                        <a:tailEnd type="stealt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2" name="201 Conector recto"/>
                      <p:cNvCxnSpPr/>
                      <p:nvPr/>
                    </p:nvCxnSpPr>
                    <p:spPr>
                      <a:xfrm flipV="1">
                        <a:off x="2843808" y="4987916"/>
                        <a:ext cx="0" cy="338553"/>
                      </a:xfrm>
                      <a:prstGeom prst="line">
                        <a:avLst/>
                      </a:prstGeom>
                      <a:ln w="12700">
                        <a:solidFill>
                          <a:srgbClr val="002060"/>
                        </a:solidFill>
                        <a:headEnd type="none"/>
                        <a:tailEnd type="stealt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3" name="202 Conector recto"/>
                      <p:cNvCxnSpPr/>
                      <p:nvPr/>
                    </p:nvCxnSpPr>
                    <p:spPr>
                      <a:xfrm flipV="1">
                        <a:off x="2585716" y="4973400"/>
                        <a:ext cx="0" cy="287639"/>
                      </a:xfrm>
                      <a:prstGeom prst="line">
                        <a:avLst/>
                      </a:prstGeom>
                      <a:ln w="12700">
                        <a:solidFill>
                          <a:srgbClr val="002060"/>
                        </a:solidFill>
                        <a:headEnd type="none"/>
                        <a:tailEnd type="stealt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96" name="195 Conector recto"/>
                  <p:cNvCxnSpPr/>
                  <p:nvPr/>
                </p:nvCxnSpPr>
                <p:spPr>
                  <a:xfrm flipH="1">
                    <a:off x="2541253" y="4708129"/>
                    <a:ext cx="1886615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4" name="193 Rectángulo"/>
                <p:cNvSpPr/>
                <p:nvPr/>
              </p:nvSpPr>
              <p:spPr>
                <a:xfrm>
                  <a:off x="2139429" y="3966563"/>
                  <a:ext cx="1886615" cy="628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  <p:cxnSp>
            <p:nvCxnSpPr>
              <p:cNvPr id="190" name="189 Conector recto"/>
              <p:cNvCxnSpPr/>
              <p:nvPr/>
            </p:nvCxnSpPr>
            <p:spPr>
              <a:xfrm>
                <a:off x="2823804" y="4270493"/>
                <a:ext cx="0" cy="742683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190 Conector recto"/>
              <p:cNvCxnSpPr/>
              <p:nvPr/>
            </p:nvCxnSpPr>
            <p:spPr>
              <a:xfrm flipH="1">
                <a:off x="2823804" y="4920478"/>
                <a:ext cx="1876005" cy="92698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191 Conector recto"/>
              <p:cNvCxnSpPr/>
              <p:nvPr/>
            </p:nvCxnSpPr>
            <p:spPr>
              <a:xfrm flipH="1">
                <a:off x="1717487" y="5013176"/>
                <a:ext cx="1106317" cy="762978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8" name="187 Conector recto"/>
            <p:cNvCxnSpPr/>
            <p:nvPr/>
          </p:nvCxnSpPr>
          <p:spPr>
            <a:xfrm>
              <a:off x="4876373" y="3001610"/>
              <a:ext cx="0" cy="37435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8" name="207 Conector recto de flecha"/>
          <p:cNvCxnSpPr/>
          <p:nvPr/>
        </p:nvCxnSpPr>
        <p:spPr>
          <a:xfrm>
            <a:off x="7951421" y="5017399"/>
            <a:ext cx="523168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209 CuadroTexto"/>
          <p:cNvSpPr txBox="1"/>
          <p:nvPr/>
        </p:nvSpPr>
        <p:spPr>
          <a:xfrm>
            <a:off x="8252350" y="4609364"/>
            <a:ext cx="898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 smtClean="0"/>
              <a:t>Ns+dNs</a:t>
            </a:r>
            <a:endParaRPr lang="es-AR" sz="1600" dirty="0"/>
          </a:p>
        </p:txBody>
      </p:sp>
      <p:cxnSp>
        <p:nvCxnSpPr>
          <p:cNvPr id="212" name="211 Conector recto de flecha"/>
          <p:cNvCxnSpPr/>
          <p:nvPr/>
        </p:nvCxnSpPr>
        <p:spPr>
          <a:xfrm>
            <a:off x="6634024" y="4970122"/>
            <a:ext cx="523168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212 CuadroTexto"/>
          <p:cNvSpPr txBox="1"/>
          <p:nvPr/>
        </p:nvSpPr>
        <p:spPr>
          <a:xfrm>
            <a:off x="6572399" y="4589113"/>
            <a:ext cx="898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 smtClean="0"/>
              <a:t>Ns</a:t>
            </a:r>
            <a:endParaRPr lang="es-A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213 CuadroTexto"/>
              <p:cNvSpPr txBox="1"/>
              <p:nvPr/>
            </p:nvSpPr>
            <p:spPr>
              <a:xfrm>
                <a:off x="3368815" y="3310628"/>
                <a:ext cx="1443472" cy="519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b="0" i="1" dirty="0" smtClean="0">
                        <a:latin typeface="Cambria Math"/>
                      </a:rPr>
                      <m:t>ⅆ</m:t>
                    </m:r>
                    <m:r>
                      <a:rPr lang="es-AR" b="0" i="1" dirty="0" smtClean="0">
                        <a:latin typeface="Cambria Math"/>
                      </a:rPr>
                      <m:t>𝑁𝑠</m:t>
                    </m:r>
                  </m:oMath>
                </a14:m>
                <a:r>
                  <a:rPr lang="es-AR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AR" b="0" i="1" dirty="0" smtClean="0">
                            <a:latin typeface="Cambria Math"/>
                          </a:rPr>
                          <m:t>𝑑𝑀</m:t>
                        </m:r>
                        <m:r>
                          <a:rPr lang="es-AR" b="0" i="1" dirty="0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s-AR" b="0" i="1" dirty="0" smtClean="0">
                            <a:latin typeface="Cambria Math"/>
                          </a:rPr>
                          <m:t>𝐽𝑥</m:t>
                        </m:r>
                      </m:den>
                    </m:f>
                    <m:sSup>
                      <m:sSupPr>
                        <m:ctrlPr>
                          <a:rPr lang="es-AR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AR" b="0" i="1" dirty="0" smtClean="0">
                            <a:latin typeface="Cambria Math"/>
                          </a:rPr>
                          <m:t>𝑆𝑥</m:t>
                        </m:r>
                      </m:e>
                      <m:sup>
                        <m:r>
                          <a:rPr lang="es-AR" b="0" i="1" dirty="0" smtClean="0">
                            <a:latin typeface="Cambria Math"/>
                          </a:rPr>
                          <m:t>𝑆</m:t>
                        </m:r>
                      </m:sup>
                    </m:sSup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214" name="21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15" y="3310628"/>
                <a:ext cx="1443472" cy="519758"/>
              </a:xfrm>
              <a:prstGeom prst="rect">
                <a:avLst/>
              </a:prstGeom>
              <a:blipFill rotWithShape="1">
                <a:blip r:embed="rId40"/>
                <a:stretch>
                  <a:fillRect b="-470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" name="214 CuadroTexto"/>
          <p:cNvSpPr txBox="1"/>
          <p:nvPr/>
        </p:nvSpPr>
        <p:spPr>
          <a:xfrm>
            <a:off x="8192009" y="4589113"/>
            <a:ext cx="898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 smtClean="0"/>
              <a:t>dNs</a:t>
            </a:r>
            <a:endParaRPr lang="es-AR" sz="1600" dirty="0"/>
          </a:p>
        </p:txBody>
      </p:sp>
      <p:cxnSp>
        <p:nvCxnSpPr>
          <p:cNvPr id="216" name="215 Conector recto de flecha"/>
          <p:cNvCxnSpPr/>
          <p:nvPr/>
        </p:nvCxnSpPr>
        <p:spPr>
          <a:xfrm>
            <a:off x="7240289" y="5172612"/>
            <a:ext cx="523168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216 CuadroTexto"/>
          <p:cNvSpPr txBox="1"/>
          <p:nvPr/>
        </p:nvSpPr>
        <p:spPr>
          <a:xfrm>
            <a:off x="7140422" y="5405717"/>
            <a:ext cx="898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 smtClean="0"/>
              <a:t>dT</a:t>
            </a:r>
            <a:endParaRPr lang="es-A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217 CuadroTexto"/>
              <p:cNvSpPr txBox="1"/>
              <p:nvPr/>
            </p:nvSpPr>
            <p:spPr>
              <a:xfrm>
                <a:off x="6036861" y="1856199"/>
                <a:ext cx="1179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b="0" i="1" dirty="0" smtClean="0">
                        <a:latin typeface="Cambria Math"/>
                      </a:rPr>
                      <m:t>ⅆ</m:t>
                    </m:r>
                    <m:r>
                      <a:rPr lang="es-AR" b="0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s-AR" dirty="0" smtClean="0"/>
                  <a:t>=</a:t>
                </a:r>
                <a:r>
                  <a:rPr lang="es-AR" dirty="0" smtClean="0">
                    <a:sym typeface="Symbol"/>
                  </a:rPr>
                  <a:t>.b*</a:t>
                </a:r>
                <a:r>
                  <a:rPr lang="es-AR" dirty="0" err="1" smtClean="0">
                    <a:sym typeface="Symbol"/>
                  </a:rPr>
                  <a:t>dz</a:t>
                </a:r>
                <a:endParaRPr lang="es-AR" dirty="0"/>
              </a:p>
            </p:txBody>
          </p:sp>
        </mc:Choice>
        <mc:Fallback xmlns="">
          <p:sp>
            <p:nvSpPr>
              <p:cNvPr id="218" name="21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861" y="1856199"/>
                <a:ext cx="1179682" cy="369332"/>
              </a:xfrm>
              <a:prstGeom prst="rect">
                <a:avLst/>
              </a:prstGeom>
              <a:blipFill rotWithShape="1">
                <a:blip r:embed="rId41"/>
                <a:stretch>
                  <a:fillRect t="-9836" r="-3608" b="-2459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9" name="218 Conector recto"/>
          <p:cNvCxnSpPr/>
          <p:nvPr/>
        </p:nvCxnSpPr>
        <p:spPr>
          <a:xfrm>
            <a:off x="7470816" y="4385858"/>
            <a:ext cx="804339" cy="0"/>
          </a:xfrm>
          <a:prstGeom prst="line">
            <a:avLst/>
          </a:prstGeom>
          <a:ln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219 CuadroTexto"/>
          <p:cNvSpPr txBox="1"/>
          <p:nvPr/>
        </p:nvSpPr>
        <p:spPr>
          <a:xfrm>
            <a:off x="7643252" y="4135017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 smtClean="0"/>
              <a:t>dz</a:t>
            </a:r>
            <a:endParaRPr lang="es-AR" sz="1600" dirty="0"/>
          </a:p>
        </p:txBody>
      </p:sp>
      <p:cxnSp>
        <p:nvCxnSpPr>
          <p:cNvPr id="221" name="220 Conector recto"/>
          <p:cNvCxnSpPr/>
          <p:nvPr/>
        </p:nvCxnSpPr>
        <p:spPr>
          <a:xfrm flipV="1">
            <a:off x="8276488" y="5020214"/>
            <a:ext cx="468288" cy="505622"/>
          </a:xfrm>
          <a:prstGeom prst="line">
            <a:avLst/>
          </a:prstGeom>
          <a:ln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225 CuadroTexto"/>
          <p:cNvSpPr txBox="1"/>
          <p:nvPr/>
        </p:nvSpPr>
        <p:spPr>
          <a:xfrm rot="18575209">
            <a:off x="8453503" y="5141121"/>
            <a:ext cx="358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b</a:t>
            </a:r>
            <a:endParaRPr lang="es-AR" sz="1600" dirty="0"/>
          </a:p>
        </p:txBody>
      </p:sp>
      <p:grpSp>
        <p:nvGrpSpPr>
          <p:cNvPr id="236" name="235 Grupo"/>
          <p:cNvGrpSpPr/>
          <p:nvPr/>
        </p:nvGrpSpPr>
        <p:grpSpPr>
          <a:xfrm>
            <a:off x="7063787" y="4698856"/>
            <a:ext cx="838610" cy="574169"/>
            <a:chOff x="7063787" y="4698856"/>
            <a:chExt cx="838610" cy="574169"/>
          </a:xfrm>
        </p:grpSpPr>
        <p:grpSp>
          <p:nvGrpSpPr>
            <p:cNvPr id="231" name="230 Grupo"/>
            <p:cNvGrpSpPr/>
            <p:nvPr/>
          </p:nvGrpSpPr>
          <p:grpSpPr>
            <a:xfrm>
              <a:off x="7420068" y="5047504"/>
              <a:ext cx="482329" cy="225521"/>
              <a:chOff x="7420068" y="5047504"/>
              <a:chExt cx="482329" cy="225521"/>
            </a:xfrm>
          </p:grpSpPr>
          <p:cxnSp>
            <p:nvCxnSpPr>
              <p:cNvPr id="227" name="226 Conector recto de flecha"/>
              <p:cNvCxnSpPr/>
              <p:nvPr/>
            </p:nvCxnSpPr>
            <p:spPr>
              <a:xfrm>
                <a:off x="7420068" y="5273025"/>
                <a:ext cx="301815" cy="0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228 Conector recto de flecha"/>
              <p:cNvCxnSpPr/>
              <p:nvPr/>
            </p:nvCxnSpPr>
            <p:spPr>
              <a:xfrm>
                <a:off x="7517436" y="5159792"/>
                <a:ext cx="301815" cy="0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229 Conector recto de flecha"/>
              <p:cNvCxnSpPr/>
              <p:nvPr/>
            </p:nvCxnSpPr>
            <p:spPr>
              <a:xfrm>
                <a:off x="7600582" y="5047504"/>
                <a:ext cx="301815" cy="0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2" name="231 Conector recto de flecha"/>
            <p:cNvCxnSpPr/>
            <p:nvPr/>
          </p:nvCxnSpPr>
          <p:spPr>
            <a:xfrm flipV="1">
              <a:off x="7063787" y="4905133"/>
              <a:ext cx="0" cy="259589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233 Conector recto de flecha"/>
            <p:cNvCxnSpPr/>
            <p:nvPr/>
          </p:nvCxnSpPr>
          <p:spPr>
            <a:xfrm flipV="1">
              <a:off x="7208451" y="4785604"/>
              <a:ext cx="0" cy="259589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234 Conector recto de flecha"/>
            <p:cNvCxnSpPr/>
            <p:nvPr/>
          </p:nvCxnSpPr>
          <p:spPr>
            <a:xfrm flipV="1">
              <a:off x="7305900" y="4698856"/>
              <a:ext cx="0" cy="259589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7" name="236 CuadroTexto"/>
          <p:cNvSpPr txBox="1"/>
          <p:nvPr/>
        </p:nvSpPr>
        <p:spPr>
          <a:xfrm>
            <a:off x="6988380" y="5089758"/>
            <a:ext cx="251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ym typeface="Symbol"/>
              </a:rPr>
              <a:t></a:t>
            </a:r>
            <a:endParaRPr lang="es-A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238 CuadroTexto"/>
              <p:cNvSpPr txBox="1"/>
              <p:nvPr/>
            </p:nvSpPr>
            <p:spPr>
              <a:xfrm>
                <a:off x="7356687" y="1879032"/>
                <a:ext cx="1893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/>
                        </a:rPr>
                        <m:t>𝑑𝑇</m:t>
                      </m:r>
                      <m:r>
                        <a:rPr lang="es-AR" b="0" i="1" smtClean="0">
                          <a:latin typeface="Cambria Math"/>
                        </a:rPr>
                        <m:t>=</m:t>
                      </m:r>
                      <m:r>
                        <a:rPr lang="es-AR" b="0" i="1" smtClean="0">
                          <a:latin typeface="Cambria Math"/>
                        </a:rPr>
                        <m:t>𝑑𝑁𝑠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39" name="23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687" y="1879032"/>
                <a:ext cx="1893225" cy="369332"/>
              </a:xfrm>
              <a:prstGeom prst="rect">
                <a:avLst/>
              </a:prstGeom>
              <a:blipFill rotWithShape="1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239 CuadroTexto"/>
              <p:cNvSpPr txBox="1"/>
              <p:nvPr/>
            </p:nvSpPr>
            <p:spPr>
              <a:xfrm>
                <a:off x="5503357" y="2161639"/>
                <a:ext cx="2748993" cy="691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AR" dirty="0" smtClean="0">
                          <a:sym typeface="Symbol"/>
                        </a:rPr>
                        <m:t>.</m:t>
                      </m:r>
                      <m:r>
                        <m:rPr>
                          <m:nor/>
                        </m:rPr>
                        <a:rPr lang="es-AR" dirty="0" smtClean="0">
                          <a:sym typeface="Symbol"/>
                        </a:rPr>
                        <m:t>b</m:t>
                      </m:r>
                      <m:r>
                        <m:rPr>
                          <m:nor/>
                        </m:rPr>
                        <a:rPr lang="es-AR" dirty="0" smtClean="0">
                          <a:sym typeface="Symbol"/>
                        </a:rPr>
                        <m:t>∗</m:t>
                      </m:r>
                      <m:r>
                        <m:rPr>
                          <m:nor/>
                        </m:rPr>
                        <a:rPr lang="es-AR" dirty="0" smtClean="0">
                          <a:sym typeface="Symbol"/>
                        </a:rPr>
                        <m:t>dz</m:t>
                      </m:r>
                      <m:r>
                        <a:rPr lang="es-A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AR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AR" i="1" dirty="0">
                              <a:latin typeface="Cambria Math"/>
                            </a:rPr>
                            <m:t>𝑑𝑀</m:t>
                          </m:r>
                          <m:r>
                            <a:rPr lang="es-AR" b="0" i="1" dirty="0" smtClean="0">
                              <a:latin typeface="Cambria Math"/>
                            </a:rPr>
                            <m:t>.</m:t>
                          </m:r>
                          <m:sSup>
                            <m:sSupPr>
                              <m:ctrlPr>
                                <a:rPr lang="es-AR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AR" i="1" dirty="0">
                                  <a:latin typeface="Cambria Math"/>
                                </a:rPr>
                                <m:t>𝑆𝑥</m:t>
                              </m:r>
                            </m:e>
                            <m:sup>
                              <m:r>
                                <a:rPr lang="es-AR" i="1" dirty="0">
                                  <a:latin typeface="Cambria Math"/>
                                </a:rPr>
                                <m:t>𝑆</m:t>
                              </m:r>
                            </m:sup>
                          </m:sSup>
                        </m:num>
                        <m:den>
                          <m:r>
                            <a:rPr lang="es-AR" i="1" dirty="0">
                              <a:latin typeface="Cambria Math"/>
                            </a:rPr>
                            <m:t>𝐽𝑥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40" name="23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357" y="2161639"/>
                <a:ext cx="2748993" cy="691728"/>
              </a:xfrm>
              <a:prstGeom prst="rect">
                <a:avLst/>
              </a:prstGeom>
              <a:blipFill rotWithShape="1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240 CuadroTexto"/>
              <p:cNvSpPr txBox="1"/>
              <p:nvPr/>
            </p:nvSpPr>
            <p:spPr>
              <a:xfrm>
                <a:off x="5265997" y="2774621"/>
                <a:ext cx="2748993" cy="691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AR" dirty="0" smtClean="0">
                          <a:sym typeface="Symbol"/>
                        </a:rPr>
                        <m:t>.</m:t>
                      </m:r>
                      <m:r>
                        <a:rPr lang="es-A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AR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AR" i="1" dirty="0">
                              <a:latin typeface="Cambria Math"/>
                            </a:rPr>
                            <m:t>𝑑𝑀</m:t>
                          </m:r>
                        </m:num>
                        <m:den>
                          <m:r>
                            <a:rPr lang="es-AR" i="1" dirty="0">
                              <a:latin typeface="Cambria Math"/>
                            </a:rPr>
                            <m:t>𝑑𝑧</m:t>
                          </m:r>
                        </m:den>
                      </m:f>
                      <m:f>
                        <m:fPr>
                          <m:ctrlPr>
                            <a:rPr lang="es-AR" i="1" dirty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AR" i="1" dirty="0">
                                  <a:latin typeface="Cambria Math"/>
                                </a:rPr>
                                <m:t>𝑆𝑥</m:t>
                              </m:r>
                            </m:e>
                            <m:sup>
                              <m:r>
                                <a:rPr lang="es-AR" i="1" dirty="0">
                                  <a:latin typeface="Cambria Math"/>
                                </a:rPr>
                                <m:t>𝑆</m:t>
                              </m:r>
                            </m:sup>
                          </m:sSup>
                        </m:num>
                        <m:den>
                          <m:r>
                            <a:rPr lang="es-AR" i="1" dirty="0">
                              <a:latin typeface="Cambria Math"/>
                            </a:rPr>
                            <m:t>𝐽𝑥</m:t>
                          </m:r>
                          <m:r>
                            <m:rPr>
                              <m:nor/>
                            </m:rPr>
                            <a:rPr lang="es-AR" b="0" i="0" dirty="0" smtClean="0">
                              <a:latin typeface="Cambria Math"/>
                            </a:rPr>
                            <m:t>. </m:t>
                          </m:r>
                          <m:r>
                            <m:rPr>
                              <m:nor/>
                            </m:rPr>
                            <a:rPr lang="es-AR" dirty="0">
                              <a:sym typeface="Symbol"/>
                            </a:rPr>
                            <m:t>b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41" name="24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997" y="2774621"/>
                <a:ext cx="2748993" cy="691728"/>
              </a:xfrm>
              <a:prstGeom prst="rect">
                <a:avLst/>
              </a:prstGeom>
              <a:blipFill rotWithShape="1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2" name="241 CuadroTexto"/>
              <p:cNvSpPr txBox="1"/>
              <p:nvPr/>
            </p:nvSpPr>
            <p:spPr>
              <a:xfrm>
                <a:off x="5853028" y="3484522"/>
                <a:ext cx="1710303" cy="69172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AR" b="1" dirty="0" smtClean="0">
                          <a:sym typeface="Symbol"/>
                        </a:rPr>
                        <m:t>.</m:t>
                      </m:r>
                      <m:r>
                        <a:rPr lang="es-AR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AR" b="1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AR" b="1" i="1" dirty="0" smtClean="0">
                              <a:latin typeface="Cambria Math"/>
                            </a:rPr>
                            <m:t>𝑸</m:t>
                          </m:r>
                          <m:r>
                            <a:rPr lang="es-AR" b="1" i="1" dirty="0" smtClean="0">
                              <a:latin typeface="Cambria Math"/>
                            </a:rPr>
                            <m:t>.</m:t>
                          </m:r>
                          <m:sSup>
                            <m:sSupPr>
                              <m:ctrlPr>
                                <a:rPr lang="es-AR" b="1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AR" b="1" i="1" dirty="0">
                                  <a:latin typeface="Cambria Math"/>
                                </a:rPr>
                                <m:t>𝑺𝒙</m:t>
                              </m:r>
                            </m:e>
                            <m:sup>
                              <m:r>
                                <a:rPr lang="es-AR" b="1" i="1" dirty="0">
                                  <a:latin typeface="Cambria Math"/>
                                </a:rPr>
                                <m:t>𝑺</m:t>
                              </m:r>
                            </m:sup>
                          </m:sSup>
                        </m:num>
                        <m:den>
                          <m:r>
                            <a:rPr lang="es-AR" b="1" i="1" dirty="0">
                              <a:latin typeface="Cambria Math"/>
                            </a:rPr>
                            <m:t>𝑱𝒙</m:t>
                          </m:r>
                          <m:r>
                            <m:rPr>
                              <m:nor/>
                            </m:rPr>
                            <a:rPr lang="es-AR" b="1" i="0" dirty="0" smtClean="0">
                              <a:latin typeface="Cambria Math"/>
                            </a:rPr>
                            <m:t>. </m:t>
                          </m:r>
                          <m:r>
                            <m:rPr>
                              <m:nor/>
                            </m:rPr>
                            <a:rPr lang="es-AR" b="1" dirty="0">
                              <a:sym typeface="Symbol"/>
                            </a:rPr>
                            <m:t>b</m:t>
                          </m:r>
                        </m:den>
                      </m:f>
                    </m:oMath>
                  </m:oMathPara>
                </a14:m>
                <a:endParaRPr lang="es-AR" b="1" dirty="0"/>
              </a:p>
            </p:txBody>
          </p:sp>
        </mc:Choice>
        <mc:Fallback xmlns="">
          <p:sp>
            <p:nvSpPr>
              <p:cNvPr id="242" name="24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028" y="3484522"/>
                <a:ext cx="1710303" cy="691728"/>
              </a:xfrm>
              <a:prstGeom prst="rect">
                <a:avLst/>
              </a:prstGeom>
              <a:blipFill rotWithShape="1">
                <a:blip r:embed="rId45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3" name="242 CuadroTexto"/>
          <p:cNvSpPr txBox="1"/>
          <p:nvPr/>
        </p:nvSpPr>
        <p:spPr>
          <a:xfrm>
            <a:off x="7710645" y="3491873"/>
            <a:ext cx="1242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Formula de </a:t>
            </a:r>
            <a:r>
              <a:rPr lang="es-AR" dirty="0" err="1" smtClean="0"/>
              <a:t>Jouraviski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930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3" grpId="0"/>
      <p:bldP spid="28" grpId="0"/>
      <p:bldP spid="87" grpId="0"/>
      <p:bldP spid="87" grpId="1"/>
      <p:bldP spid="88" grpId="0" animBg="1"/>
      <p:bldP spid="90" grpId="0"/>
      <p:bldP spid="97" grpId="0" animBg="1"/>
      <p:bldP spid="98" grpId="0" animBg="1"/>
      <p:bldP spid="99" grpId="0"/>
      <p:bldP spid="100" grpId="0"/>
      <p:bldP spid="101" grpId="0"/>
      <p:bldP spid="102" grpId="0"/>
      <p:bldP spid="103" grpId="0" animBg="1"/>
      <p:bldP spid="105" grpId="0"/>
      <p:bldP spid="113" grpId="0"/>
      <p:bldP spid="149" grpId="0"/>
      <p:bldP spid="150" grpId="0"/>
      <p:bldP spid="164" grpId="0"/>
      <p:bldP spid="176" grpId="0" animBg="1"/>
      <p:bldP spid="177" grpId="0"/>
      <p:bldP spid="178" grpId="0"/>
      <p:bldP spid="179" grpId="0"/>
      <p:bldP spid="180" grpId="0"/>
      <p:bldP spid="181" grpId="0"/>
      <p:bldP spid="182" grpId="0"/>
      <p:bldP spid="210" grpId="0"/>
      <p:bldP spid="210" grpId="1"/>
      <p:bldP spid="213" grpId="0"/>
      <p:bldP spid="213" grpId="1"/>
      <p:bldP spid="214" grpId="0"/>
      <p:bldP spid="215" grpId="0"/>
      <p:bldP spid="217" grpId="0"/>
      <p:bldP spid="218" grpId="0"/>
      <p:bldP spid="220" grpId="0"/>
      <p:bldP spid="226" grpId="0"/>
      <p:bldP spid="237" grpId="0"/>
      <p:bldP spid="237" grpId="1"/>
      <p:bldP spid="239" grpId="0"/>
      <p:bldP spid="240" grpId="0"/>
      <p:bldP spid="241" grpId="0"/>
      <p:bldP spid="242" grpId="0" animBg="1"/>
      <p:bldP spid="24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31295</TotalTime>
  <Words>2557</Words>
  <Application>Microsoft Office PowerPoint</Application>
  <PresentationFormat>Presentación en pantalla (4:3)</PresentationFormat>
  <Paragraphs>488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Solsticio</vt:lpstr>
      <vt:lpstr>ESTATICA Y RESISTENCIA DE LOS MATERIALES</vt:lpstr>
      <vt:lpstr>HIPOTESIS ADOPTADAS</vt:lpstr>
      <vt:lpstr>RESISTENCIA</vt:lpstr>
      <vt:lpstr>RESISTENCIA</vt:lpstr>
      <vt:lpstr>FLEXION PURA NORMAL</vt:lpstr>
      <vt:lpstr>FLEXION PURA OBLICUA</vt:lpstr>
      <vt:lpstr>FLEXION COMPUESTA OBLICUA</vt:lpstr>
      <vt:lpstr>FLEXION TRANSVERSAL O FLEXION Y CORTE </vt:lpstr>
      <vt:lpstr>FLEXION TRANSVERSAL O FLEXION Y CORTE </vt:lpstr>
      <vt:lpstr>FLEXION TRANSVERSAL O FLEXION Y CORTE </vt:lpstr>
      <vt:lpstr>FLEXION TRANSVERSAL O FLEXION Y CORTE </vt:lpstr>
      <vt:lpstr>FLEXION TRANSVERSAL O FLEXION Y CORTE </vt:lpstr>
      <vt:lpstr>FLEXION TRANSVERSAL O FLEXION Y CORTE </vt:lpstr>
      <vt:lpstr>FLEXION TRANSVERSAL O FLEXION Y CORTE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ESTATICA Y RESISTENCIA DE LOS MATERIALES</dc:title>
  <dc:creator>Usuario de Windows</dc:creator>
  <cp:lastModifiedBy>Usuario de Windows</cp:lastModifiedBy>
  <cp:revision>610</cp:revision>
  <dcterms:created xsi:type="dcterms:W3CDTF">2020-04-01T20:52:22Z</dcterms:created>
  <dcterms:modified xsi:type="dcterms:W3CDTF">2020-07-16T20:54:00Z</dcterms:modified>
</cp:coreProperties>
</file>