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9" r:id="rId3"/>
    <p:sldId id="258" r:id="rId4"/>
    <p:sldId id="260" r:id="rId5"/>
    <p:sldId id="261" r:id="rId6"/>
    <p:sldId id="266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8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69B"/>
    <a:srgbClr val="4F81BD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69" d="100"/>
          <a:sy n="69" d="100"/>
        </p:scale>
        <p:origin x="858" y="66"/>
      </p:cViewPr>
      <p:guideLst>
        <p:guide orient="horz" pos="3748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97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B5584-D65B-42AC-9B66-542876F4D3AE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D508B-CF76-4F36-A3E9-74F7221FA23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Mencionar</a:t>
            </a:r>
            <a:r>
              <a:rPr lang="es-AR" baseline="0" dirty="0" smtClean="0"/>
              <a:t> que son todos los </a:t>
            </a:r>
            <a:r>
              <a:rPr lang="es-AR" baseline="0" dirty="0" err="1" smtClean="0"/>
              <a:t>zj-cj</a:t>
            </a:r>
            <a:r>
              <a:rPr lang="es-AR" baseline="0" dirty="0" smtClean="0"/>
              <a:t> son positivos en la tabla optima</a:t>
            </a:r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D508B-CF76-4F36-A3E9-74F7221FA23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885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Podría sacar cualquiera de los tres productos según el </a:t>
            </a:r>
            <a:r>
              <a:rPr lang="es-AR" dirty="0" err="1" smtClean="0"/>
              <a:t>bi</a:t>
            </a:r>
            <a:r>
              <a:rPr lang="es-AR" dirty="0" smtClean="0"/>
              <a:t>/</a:t>
            </a:r>
            <a:r>
              <a:rPr lang="es-AR" dirty="0" err="1" smtClean="0"/>
              <a:t>aij</a:t>
            </a:r>
            <a:r>
              <a:rPr lang="es-AR" dirty="0" smtClean="0"/>
              <a:t>, pruebo</a:t>
            </a:r>
            <a:r>
              <a:rPr lang="es-AR" baseline="0" dirty="0" smtClean="0"/>
              <a:t> con uno y efectivamente todo va a dar 0, vuelvo a la solución original</a:t>
            </a:r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D508B-CF76-4F36-A3E9-74F7221FA23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26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 smtClean="0"/>
              <a:t>El costo de oportunidad de</a:t>
            </a:r>
            <a:r>
              <a:rPr lang="es-AR" baseline="0" dirty="0" smtClean="0"/>
              <a:t> X2 es 0 porque puedo hacer una unidad de X2, X1 y mantener el mismo funcional porque consumen lo mismo de alcohol</a:t>
            </a:r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D508B-CF76-4F36-A3E9-74F7221FA23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62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Marzo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Investigación Operativa - 71.07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Marzo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Investigacion</a:t>
            </a:r>
            <a:r>
              <a:rPr lang="en-US" dirty="0" smtClean="0"/>
              <a:t> Operativa - 71.07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Marzo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Investigacion</a:t>
            </a:r>
            <a:r>
              <a:rPr lang="en-US" dirty="0" smtClean="0"/>
              <a:t> Operativa - 71.07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Marzo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Investigación Operativa - 71.07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Marzo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Investigacion</a:t>
            </a:r>
            <a:r>
              <a:rPr lang="en-US" dirty="0" smtClean="0"/>
              <a:t> Operativa - 71.07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Marzo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Investigacion</a:t>
            </a:r>
            <a:r>
              <a:rPr lang="en-US" dirty="0" smtClean="0"/>
              <a:t> Operativa - 71.07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Marzo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Investigacion</a:t>
            </a:r>
            <a:r>
              <a:rPr lang="en-US" dirty="0" smtClean="0"/>
              <a:t> Operativa - 71.07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Marzo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Investigacion</a:t>
            </a:r>
            <a:r>
              <a:rPr lang="en-US" dirty="0" smtClean="0"/>
              <a:t> Operativa - 71.07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Marzo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Investigacion</a:t>
            </a:r>
            <a:r>
              <a:rPr lang="en-US" dirty="0" smtClean="0"/>
              <a:t> Operativa - 71.07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Marzo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Investigacion</a:t>
            </a:r>
            <a:r>
              <a:rPr lang="en-US" dirty="0" smtClean="0"/>
              <a:t> Operativa - 71.07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Marzo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Investigacion</a:t>
            </a:r>
            <a:r>
              <a:rPr lang="en-US" dirty="0" smtClean="0"/>
              <a:t> Operativa - 71.07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87008" cy="1138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Septiembre</a:t>
            </a:r>
            <a:r>
              <a:rPr lang="en-US" dirty="0" smtClean="0"/>
              <a:t>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Federico Muradian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18620-F12D-4A85-9050-E22A1901001D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Picture 6" descr="Logo FIUBA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050699" y="476672"/>
            <a:ext cx="3093301" cy="72008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467544" y="260648"/>
            <a:ext cx="8208912" cy="2160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67544" y="1196752"/>
            <a:ext cx="8208912" cy="2160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Enunciado del problema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016"/>
            <a:ext cx="8475095" cy="55363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AR" sz="1900" dirty="0"/>
              <a:t>Su empresa se dedica a la industria de coloración del cabello, vendiendo 3 productos: una tintura color Negro, una tintura color Rubio y un oxidante que sirve para activar las tinturas al teñirse. Cada caja de tintura ocupa un espacio de 2 dm</a:t>
            </a:r>
            <a:r>
              <a:rPr lang="es-AR" sz="1900" baseline="30000" dirty="0"/>
              <a:t>3</a:t>
            </a:r>
            <a:r>
              <a:rPr lang="es-AR" sz="1900" dirty="0"/>
              <a:t>, mientras que cada una de oxidante ocupa 1 dm</a:t>
            </a:r>
            <a:r>
              <a:rPr lang="es-AR" sz="1900" baseline="30000" dirty="0"/>
              <a:t>3</a:t>
            </a:r>
            <a:r>
              <a:rPr lang="es-AR" sz="1900" dirty="0"/>
              <a:t>. Los 3 productos tienen como principal insumo el alcohol. La tintura Negra requiere 2 kg de alcohol por caja y la Rubia 3 kg/caja, mientras que el oxidante utiliza 5 kg/caja. La capacidad máxima en el almacén de producto terminado es de 1200 dm</a:t>
            </a:r>
            <a:r>
              <a:rPr lang="es-AR" sz="1900" baseline="30000" dirty="0"/>
              <a:t>3 </a:t>
            </a:r>
            <a:r>
              <a:rPr lang="es-AR" sz="1900" dirty="0"/>
              <a:t>y el consumo máximo de alcohol es de 3600 kg. Actualmente la contribución de la tintura Negra es $2 por caja, de la tintura Rubia $3/caja y del activador $1/caja.</a:t>
            </a:r>
          </a:p>
          <a:p>
            <a:pPr marL="0" indent="0" algn="just">
              <a:buNone/>
            </a:pPr>
            <a:r>
              <a:rPr lang="es-AR" sz="1900" dirty="0"/>
              <a:t>Un nuevo cliente en el exterior está interesado en realizarle una compra con las siguientes condiciones: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s-AR" sz="1900" dirty="0"/>
              <a:t>La cantidad de oxidante no puede ser menor a la cantidad de tintura (suma de </a:t>
            </a:r>
            <a:r>
              <a:rPr lang="es-AR" sz="1900" dirty="0" smtClean="0"/>
              <a:t>Negra y Rubia).</a:t>
            </a:r>
            <a:endParaRPr lang="es-AR" sz="19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s-AR" sz="1900" dirty="0"/>
              <a:t>La cantidad de tintura Negra debe ser mayor o igual que la Rubia.</a:t>
            </a:r>
          </a:p>
          <a:p>
            <a:pPr marL="0" indent="0" algn="just">
              <a:buNone/>
            </a:pPr>
            <a:r>
              <a:rPr lang="es-AR" sz="1900" dirty="0"/>
              <a:t>Se pide determinar cuáles serían las cantidades óptimas a enviar según los requisitos del cliente y las restricciones de capacidad.</a:t>
            </a:r>
          </a:p>
          <a:p>
            <a:pPr>
              <a:buNone/>
            </a:pPr>
            <a:endParaRPr lang="es-MX" sz="19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785"/>
            <a:ext cx="8475095" cy="765085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2000" i="1" dirty="0"/>
              <a:t>Si le dan a elegir subir la contribución de alguno de los productos en $1, ¿Cuál preferiría? ¿Cuál sería su nueva ganancia?</a:t>
            </a:r>
          </a:p>
          <a:p>
            <a:pPr marL="0" lvl="0" indent="0">
              <a:buNone/>
            </a:pPr>
            <a:endParaRPr lang="es-AR" sz="2000" dirty="0"/>
          </a:p>
          <a:p>
            <a:pPr>
              <a:buNone/>
            </a:pPr>
            <a:endParaRPr lang="es-MX" sz="1900" b="1" dirty="0" smtClean="0"/>
          </a:p>
        </p:txBody>
      </p:sp>
      <p:graphicFrame>
        <p:nvGraphicFramePr>
          <p:cNvPr id="5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550792"/>
              </p:ext>
            </p:extLst>
          </p:nvPr>
        </p:nvGraphicFramePr>
        <p:xfrm>
          <a:off x="341527" y="2393885"/>
          <a:ext cx="6525728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bi/</a:t>
                      </a:r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aij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zj-cj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Elipse 7"/>
          <p:cNvSpPr/>
          <p:nvPr/>
        </p:nvSpPr>
        <p:spPr>
          <a:xfrm>
            <a:off x="476545" y="3699030"/>
            <a:ext cx="360040" cy="36004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9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740346"/>
              </p:ext>
            </p:extLst>
          </p:nvPr>
        </p:nvGraphicFramePr>
        <p:xfrm>
          <a:off x="341527" y="4644135"/>
          <a:ext cx="6525728" cy="1920010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bi/aij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-7/15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-1/15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2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-2/15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1920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zj-cj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7013722" y="2438571"/>
            <a:ext cx="1938544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lang="es-AR" sz="1600" b="1" dirty="0"/>
              <a:t>X</a:t>
            </a:r>
            <a:r>
              <a:rPr lang="es-AR" sz="1600" b="1" dirty="0" smtClean="0"/>
              <a:t>1: Tint. Negra</a:t>
            </a:r>
            <a:br>
              <a:rPr lang="es-AR" sz="1600" b="1" dirty="0" smtClean="0"/>
            </a:br>
            <a:r>
              <a:rPr lang="es-AR" sz="1600" b="1" dirty="0" smtClean="0"/>
              <a:t>X2: Tint. Rubia</a:t>
            </a:r>
            <a:br>
              <a:rPr lang="es-AR" sz="1600" b="1" dirty="0" smtClean="0"/>
            </a:br>
            <a:r>
              <a:rPr lang="es-AR" sz="1600" b="1" dirty="0" smtClean="0"/>
              <a:t>X3: Oxidante</a:t>
            </a:r>
          </a:p>
          <a:p>
            <a:pPr algn="just"/>
            <a:r>
              <a:rPr lang="es-AR" sz="1600" b="1" dirty="0" smtClean="0"/>
              <a:t>X4: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Almacén</a:t>
            </a:r>
            <a:br>
              <a:rPr lang="es-AR" sz="1600" b="1" dirty="0" smtClean="0"/>
            </a:br>
            <a:r>
              <a:rPr lang="es-AR" sz="1600" b="1" dirty="0" smtClean="0"/>
              <a:t>X5: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Alcohol</a:t>
            </a:r>
            <a:br>
              <a:rPr lang="es-AR" sz="1600" b="1" dirty="0" smtClean="0"/>
            </a:br>
            <a:r>
              <a:rPr lang="es-AR" sz="1600" b="1" dirty="0" smtClean="0"/>
              <a:t>X6: 1ra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br>
              <a:rPr lang="es-AR" sz="1600" b="1" dirty="0" smtClean="0"/>
            </a:br>
            <a:r>
              <a:rPr lang="es-AR" sz="1600" b="1" dirty="0" smtClean="0"/>
              <a:t>X7: 2da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endParaRPr lang="es-AR" sz="1600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7013722" y="5004175"/>
            <a:ext cx="191857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AR" b="1" dirty="0" err="1" smtClean="0">
                <a:solidFill>
                  <a:srgbClr val="00B050"/>
                </a:solidFill>
              </a:rPr>
              <a:t>Rta</a:t>
            </a:r>
            <a:r>
              <a:rPr lang="es-AR" b="1" dirty="0" smtClean="0">
                <a:solidFill>
                  <a:srgbClr val="00B050"/>
                </a:solidFill>
              </a:rPr>
              <a:t>: Cambiar C3, ganancia $1920</a:t>
            </a:r>
            <a:endParaRPr lang="es-AR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22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785"/>
            <a:ext cx="8210255" cy="765085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AR" sz="2000" i="1" dirty="0"/>
              <a:t>¿Cuál sería la contribución mínima que podría tener el oxidante para que sea conveniente realizar la </a:t>
            </a:r>
            <a:r>
              <a:rPr lang="es-AR" sz="2000" i="1" dirty="0" smtClean="0"/>
              <a:t>venta de exportación al cliente?</a:t>
            </a:r>
            <a:endParaRPr lang="es-AR" sz="2000" i="1" dirty="0"/>
          </a:p>
          <a:p>
            <a:pPr>
              <a:buNone/>
            </a:pPr>
            <a:endParaRPr lang="es-MX" sz="1900" b="1" dirty="0" smtClean="0"/>
          </a:p>
        </p:txBody>
      </p:sp>
      <p:graphicFrame>
        <p:nvGraphicFramePr>
          <p:cNvPr id="10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055671"/>
              </p:ext>
            </p:extLst>
          </p:nvPr>
        </p:nvGraphicFramePr>
        <p:xfrm>
          <a:off x="441955" y="2425079"/>
          <a:ext cx="5932480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116505" y="4678983"/>
                <a:ext cx="5985665" cy="1794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) 2 ∗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+0 ∗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+3 ∗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s-A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r>
                  <a:rPr lang="es-AR" b="0" i="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es-AR" b="0" i="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endParaRPr lang="es-AR" b="0" i="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s-AR" b="0" i="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 2∗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+0∗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+3∗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≤0</m:t>
                      </m:r>
                      <m:r>
                        <a:rPr lang="es-AR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AR" b="0" i="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s-A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AR" dirty="0" smtClean="0"/>
                  <a:t>  </a:t>
                </a:r>
                <a:endParaRPr lang="es-AR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505" y="4678983"/>
                <a:ext cx="5985665" cy="17946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lecha derecha 14"/>
          <p:cNvSpPr/>
          <p:nvPr/>
        </p:nvSpPr>
        <p:spPr>
          <a:xfrm>
            <a:off x="5521439" y="4779150"/>
            <a:ext cx="720080" cy="495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Flecha derecha 15"/>
          <p:cNvSpPr/>
          <p:nvPr/>
        </p:nvSpPr>
        <p:spPr>
          <a:xfrm>
            <a:off x="5521439" y="5679250"/>
            <a:ext cx="720080" cy="495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6511548" y="4788806"/>
                <a:ext cx="1476943" cy="40011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AR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AR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s-A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−2,5</m:t>
                      </m:r>
                      <m:r>
                        <a:rPr lang="es-AR" sz="2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548" y="4788806"/>
                <a:ext cx="1476943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6556554" y="5724255"/>
                <a:ext cx="1427250" cy="40011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AR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AR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s-A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1,25</m:t>
                      </m:r>
                      <m:r>
                        <a:rPr lang="es-AR" sz="2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6554" y="5724255"/>
                <a:ext cx="142725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ángulo redondeado 19"/>
              <p:cNvSpPr/>
              <p:nvPr/>
            </p:nvSpPr>
            <p:spPr>
              <a:xfrm>
                <a:off x="476545" y="3744035"/>
                <a:ext cx="379385" cy="315035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20" name="Rectángulo redondead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45" y="3744035"/>
                <a:ext cx="379385" cy="315035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CuadroTexto 20"/>
          <p:cNvSpPr txBox="1"/>
          <p:nvPr/>
        </p:nvSpPr>
        <p:spPr>
          <a:xfrm>
            <a:off x="6728911" y="2393885"/>
            <a:ext cx="1938544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lang="es-AR" sz="1600" b="1" dirty="0"/>
              <a:t>X</a:t>
            </a:r>
            <a:r>
              <a:rPr lang="es-AR" sz="1600" b="1" dirty="0" smtClean="0"/>
              <a:t>1: Tint. Negra</a:t>
            </a:r>
            <a:br>
              <a:rPr lang="es-AR" sz="1600" b="1" dirty="0" smtClean="0"/>
            </a:br>
            <a:r>
              <a:rPr lang="es-AR" sz="1600" b="1" dirty="0" smtClean="0"/>
              <a:t>X2: Tint. Rubia</a:t>
            </a:r>
            <a:br>
              <a:rPr lang="es-AR" sz="1600" b="1" dirty="0" smtClean="0"/>
            </a:br>
            <a:r>
              <a:rPr lang="es-AR" sz="1600" b="1" dirty="0" smtClean="0"/>
              <a:t>X3: Oxidante</a:t>
            </a:r>
          </a:p>
          <a:p>
            <a:pPr algn="just"/>
            <a:r>
              <a:rPr lang="es-AR" sz="1600" b="1" dirty="0" smtClean="0"/>
              <a:t>X4: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Almacén</a:t>
            </a:r>
            <a:br>
              <a:rPr lang="es-AR" sz="1600" b="1" dirty="0" smtClean="0"/>
            </a:br>
            <a:r>
              <a:rPr lang="es-AR" sz="1600" b="1" dirty="0" smtClean="0"/>
              <a:t>X5: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Alcohol</a:t>
            </a:r>
            <a:br>
              <a:rPr lang="es-AR" sz="1600" b="1" dirty="0" smtClean="0"/>
            </a:br>
            <a:r>
              <a:rPr lang="es-AR" sz="1600" b="1" dirty="0" smtClean="0"/>
              <a:t>X6: 1ra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br>
              <a:rPr lang="es-AR" sz="1600" b="1" dirty="0" smtClean="0"/>
            </a:br>
            <a:r>
              <a:rPr lang="es-AR" sz="1600" b="1" dirty="0" smtClean="0"/>
              <a:t>X7: 2da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endParaRPr lang="es-AR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ángulo redondeado 21"/>
              <p:cNvSpPr/>
              <p:nvPr/>
            </p:nvSpPr>
            <p:spPr>
              <a:xfrm>
                <a:off x="3438631" y="2367276"/>
                <a:ext cx="379385" cy="315035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22" name="Rectángulo redondead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8631" y="2367276"/>
                <a:ext cx="379385" cy="315035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3836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 animBg="1"/>
      <p:bldP spid="16" grpId="0" animBg="1"/>
      <p:bldP spid="17" grpId="0" animBg="1"/>
      <p:bldP spid="18" grpId="0" animBg="1"/>
      <p:bldP spid="20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785"/>
            <a:ext cx="8210255" cy="765085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AR" sz="2000" i="1" dirty="0"/>
              <a:t>¿Cuál sería la contribución mínima que podría tener el oxidante para que sea conveniente realizar la </a:t>
            </a:r>
            <a:r>
              <a:rPr lang="es-AR" sz="2000" i="1" dirty="0" smtClean="0"/>
              <a:t>venta de exportación al cliente?</a:t>
            </a:r>
            <a:endParaRPr lang="es-AR" sz="2000" i="1" dirty="0"/>
          </a:p>
          <a:p>
            <a:pPr>
              <a:buNone/>
            </a:pPr>
            <a:endParaRPr lang="es-MX" sz="1900" b="1" dirty="0" smtClean="0"/>
          </a:p>
        </p:txBody>
      </p:sp>
      <p:graphicFrame>
        <p:nvGraphicFramePr>
          <p:cNvPr id="10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3176"/>
              </p:ext>
            </p:extLst>
          </p:nvPr>
        </p:nvGraphicFramePr>
        <p:xfrm>
          <a:off x="1372313" y="2483895"/>
          <a:ext cx="6525728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+mn-lt"/>
                        </a:rPr>
                        <a:t>-2,5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bi/aij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-2,5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0*</a:t>
                      </a:r>
                      <a:endParaRPr lang="en-US" sz="17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zj-cj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ángulo 3"/>
          <p:cNvSpPr/>
          <p:nvPr/>
        </p:nvSpPr>
        <p:spPr>
          <a:xfrm>
            <a:off x="5022053" y="2618910"/>
            <a:ext cx="450050" cy="190525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9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467583"/>
              </p:ext>
            </p:extLst>
          </p:nvPr>
        </p:nvGraphicFramePr>
        <p:xfrm>
          <a:off x="1376645" y="4689140"/>
          <a:ext cx="5932480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+mn-lt"/>
                        </a:rPr>
                        <a:t>-2,5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X4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-8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-2,5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0*</a:t>
                      </a: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en-US" sz="17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407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786"/>
            <a:ext cx="8210255" cy="674756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AR" sz="2000" i="1" dirty="0"/>
              <a:t>Graficar: Curva de oferta del oxidante.</a:t>
            </a:r>
          </a:p>
          <a:p>
            <a:pPr>
              <a:buNone/>
            </a:pPr>
            <a:endParaRPr lang="es-MX" sz="1900" b="1" dirty="0" smtClean="0"/>
          </a:p>
        </p:txBody>
      </p:sp>
      <p:sp>
        <p:nvSpPr>
          <p:cNvPr id="21" name="CuadroTexto 20"/>
          <p:cNvSpPr txBox="1"/>
          <p:nvPr/>
        </p:nvSpPr>
        <p:spPr>
          <a:xfrm>
            <a:off x="6957265" y="2466703"/>
            <a:ext cx="1938544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lang="es-AR" sz="1600" b="1" dirty="0"/>
              <a:t>X</a:t>
            </a:r>
            <a:r>
              <a:rPr lang="es-AR" sz="1600" b="1" dirty="0" smtClean="0"/>
              <a:t>1: Tint. Negra</a:t>
            </a:r>
            <a:br>
              <a:rPr lang="es-AR" sz="1600" b="1" dirty="0" smtClean="0"/>
            </a:br>
            <a:r>
              <a:rPr lang="es-AR" sz="1600" b="1" dirty="0" smtClean="0"/>
              <a:t>X2: Tint. Rubia</a:t>
            </a:r>
            <a:br>
              <a:rPr lang="es-AR" sz="1600" b="1" dirty="0" smtClean="0"/>
            </a:br>
            <a:r>
              <a:rPr lang="es-AR" sz="1600" b="1" dirty="0" smtClean="0"/>
              <a:t>X3: Oxidante</a:t>
            </a:r>
          </a:p>
          <a:p>
            <a:pPr algn="just"/>
            <a:r>
              <a:rPr lang="es-AR" sz="1600" b="1" dirty="0" smtClean="0"/>
              <a:t>X4: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Almacén</a:t>
            </a:r>
            <a:br>
              <a:rPr lang="es-AR" sz="1600" b="1" dirty="0" smtClean="0"/>
            </a:br>
            <a:r>
              <a:rPr lang="es-AR" sz="1600" b="1" dirty="0" smtClean="0"/>
              <a:t>X5: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Alcohol</a:t>
            </a:r>
            <a:br>
              <a:rPr lang="es-AR" sz="1600" b="1" dirty="0" smtClean="0"/>
            </a:br>
            <a:r>
              <a:rPr lang="es-AR" sz="1600" b="1" dirty="0" smtClean="0"/>
              <a:t>X6: 1ra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br>
              <a:rPr lang="es-AR" sz="1600" b="1" dirty="0" smtClean="0"/>
            </a:br>
            <a:r>
              <a:rPr lang="es-AR" sz="1600" b="1" dirty="0" smtClean="0"/>
              <a:t>X7: 2da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endParaRPr lang="es-AR" sz="1600" b="1" dirty="0"/>
          </a:p>
        </p:txBody>
      </p:sp>
      <p:graphicFrame>
        <p:nvGraphicFramePr>
          <p:cNvPr id="19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114010"/>
              </p:ext>
            </p:extLst>
          </p:nvPr>
        </p:nvGraphicFramePr>
        <p:xfrm>
          <a:off x="337195" y="2393885"/>
          <a:ext cx="6525728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+mn-lt"/>
                        </a:rPr>
                        <a:t>-1,25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bi/aij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1,25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5/4</a:t>
                      </a:r>
                      <a:endParaRPr lang="en-US" sz="17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0*</a:t>
                      </a: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zj-cj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3" name="Rectángulo 22"/>
          <p:cNvSpPr/>
          <p:nvPr/>
        </p:nvSpPr>
        <p:spPr>
          <a:xfrm>
            <a:off x="5157065" y="2528900"/>
            <a:ext cx="450050" cy="190525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5" name="Grupo 4"/>
          <p:cNvGrpSpPr/>
          <p:nvPr/>
        </p:nvGrpSpPr>
        <p:grpSpPr>
          <a:xfrm>
            <a:off x="6237185" y="2888940"/>
            <a:ext cx="720080" cy="900100"/>
            <a:chOff x="6237185" y="2888940"/>
            <a:chExt cx="720080" cy="900100"/>
          </a:xfrm>
        </p:grpSpPr>
        <p:sp>
          <p:nvSpPr>
            <p:cNvPr id="4" name="CuadroTexto 3"/>
            <p:cNvSpPr txBox="1"/>
            <p:nvPr/>
          </p:nvSpPr>
          <p:spPr>
            <a:xfrm>
              <a:off x="6237185" y="2888940"/>
              <a:ext cx="689999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700" dirty="0" smtClean="0"/>
                <a:t>1200</a:t>
              </a:r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6267266" y="3435097"/>
              <a:ext cx="689999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700" dirty="0" smtClean="0"/>
                <a:t>1200</a:t>
              </a:r>
            </a:p>
          </p:txBody>
        </p:sp>
        <p:sp>
          <p:nvSpPr>
            <p:cNvPr id="25" name="CuadroTexto 24"/>
            <p:cNvSpPr txBox="1"/>
            <p:nvPr/>
          </p:nvSpPr>
          <p:spPr>
            <a:xfrm>
              <a:off x="6267266" y="3165067"/>
              <a:ext cx="689999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700" dirty="0" smtClean="0"/>
                <a:t>240</a:t>
              </a:r>
            </a:p>
          </p:txBody>
        </p:sp>
      </p:grpSp>
      <p:sp>
        <p:nvSpPr>
          <p:cNvPr id="26" name="Rectángulo 25"/>
          <p:cNvSpPr/>
          <p:nvPr/>
        </p:nvSpPr>
        <p:spPr>
          <a:xfrm>
            <a:off x="1016605" y="3203975"/>
            <a:ext cx="5250661" cy="27612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27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949408"/>
              </p:ext>
            </p:extLst>
          </p:nvPr>
        </p:nvGraphicFramePr>
        <p:xfrm>
          <a:off x="341530" y="4584085"/>
          <a:ext cx="5932480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+mn-lt"/>
                        </a:rPr>
                        <a:t>1,25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-7/15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1,25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-2/15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1,25</a:t>
                      </a:r>
                      <a:endParaRPr lang="en-US" sz="17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0*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169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493786"/>
            <a:ext cx="8165250" cy="685334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AR" sz="2000" i="1" dirty="0"/>
              <a:t>Graficar: Curva de oferta del oxidante.</a:t>
            </a:r>
          </a:p>
          <a:p>
            <a:pPr>
              <a:buNone/>
            </a:pPr>
            <a:endParaRPr lang="es-MX" sz="1900" b="1" dirty="0" smtClean="0"/>
          </a:p>
        </p:txBody>
      </p:sp>
      <p:sp>
        <p:nvSpPr>
          <p:cNvPr id="21" name="CuadroTexto 20"/>
          <p:cNvSpPr txBox="1"/>
          <p:nvPr/>
        </p:nvSpPr>
        <p:spPr>
          <a:xfrm>
            <a:off x="6683907" y="2437585"/>
            <a:ext cx="1938544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lang="es-AR" sz="1600" b="1" dirty="0"/>
              <a:t>X</a:t>
            </a:r>
            <a:r>
              <a:rPr lang="es-AR" sz="1600" b="1" dirty="0" smtClean="0"/>
              <a:t>1: Tint. Negra</a:t>
            </a:r>
            <a:br>
              <a:rPr lang="es-AR" sz="1600" b="1" dirty="0" smtClean="0"/>
            </a:br>
            <a:r>
              <a:rPr lang="es-AR" sz="1600" b="1" dirty="0" smtClean="0"/>
              <a:t>X2: Tint. Rubia</a:t>
            </a:r>
            <a:br>
              <a:rPr lang="es-AR" sz="1600" b="1" dirty="0" smtClean="0"/>
            </a:br>
            <a:r>
              <a:rPr lang="es-AR" sz="1600" b="1" dirty="0" smtClean="0"/>
              <a:t>X3: Oxidante</a:t>
            </a:r>
          </a:p>
          <a:p>
            <a:pPr algn="just"/>
            <a:r>
              <a:rPr lang="es-AR" sz="1600" b="1" dirty="0" smtClean="0"/>
              <a:t>X4: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Almacén</a:t>
            </a:r>
            <a:br>
              <a:rPr lang="es-AR" sz="1600" b="1" dirty="0" smtClean="0"/>
            </a:br>
            <a:r>
              <a:rPr lang="es-AR" sz="1600" b="1" dirty="0" smtClean="0"/>
              <a:t>X5: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Alcohol</a:t>
            </a:r>
            <a:br>
              <a:rPr lang="es-AR" sz="1600" b="1" dirty="0" smtClean="0"/>
            </a:br>
            <a:r>
              <a:rPr lang="es-AR" sz="1600" b="1" dirty="0" smtClean="0"/>
              <a:t>X6: 1ra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br>
              <a:rPr lang="es-AR" sz="1600" b="1" dirty="0" smtClean="0"/>
            </a:br>
            <a:r>
              <a:rPr lang="es-AR" sz="1600" b="1" dirty="0" smtClean="0"/>
              <a:t>X7: 2da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endParaRPr lang="es-AR" sz="1600" b="1" dirty="0"/>
          </a:p>
        </p:txBody>
      </p:sp>
      <p:graphicFrame>
        <p:nvGraphicFramePr>
          <p:cNvPr id="27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801861"/>
              </p:ext>
            </p:extLst>
          </p:nvPr>
        </p:nvGraphicFramePr>
        <p:xfrm>
          <a:off x="341530" y="2348880"/>
          <a:ext cx="5932480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+mn-lt"/>
                        </a:rPr>
                        <a:t>1,25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-7/15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1,25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-2/15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5/4</a:t>
                      </a:r>
                      <a:endParaRPr lang="en-US" sz="17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0*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116505" y="4678983"/>
                <a:ext cx="5985665" cy="17890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) 2 ∗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+0 ∗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+3 ∗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s-A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r>
                  <a:rPr lang="es-AR" b="0" i="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es-AR" b="0" i="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endParaRPr lang="es-AR" b="0" i="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s-AR" b="0" i="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 2∗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15</m:t>
                              </m:r>
                            </m:den>
                          </m:f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+0∗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+3∗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AR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den>
                          </m:f>
                        </m:e>
                      </m:d>
                      <m:r>
                        <a:rPr lang="es-A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s-A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s-AR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AR" b="0" i="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s-A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AR" dirty="0" smtClean="0"/>
                  <a:t>  </a:t>
                </a:r>
                <a:endParaRPr lang="es-AR" dirty="0"/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505" y="4678983"/>
                <a:ext cx="5985665" cy="17890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lecha derecha 14"/>
          <p:cNvSpPr/>
          <p:nvPr/>
        </p:nvSpPr>
        <p:spPr>
          <a:xfrm>
            <a:off x="6102170" y="4689140"/>
            <a:ext cx="720080" cy="495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Flecha derecha 15"/>
          <p:cNvSpPr/>
          <p:nvPr/>
        </p:nvSpPr>
        <p:spPr>
          <a:xfrm>
            <a:off x="6102170" y="5544235"/>
            <a:ext cx="720080" cy="495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7415537" y="4788806"/>
                <a:ext cx="1032910" cy="40011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AR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AR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s-A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s-AR" sz="2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5537" y="4788806"/>
                <a:ext cx="1032910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7407315" y="5724255"/>
                <a:ext cx="1089016" cy="40011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AR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s-AR" sz="20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s-A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s-AR" sz="2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7315" y="5724255"/>
                <a:ext cx="1089016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ángulo redondeado 19"/>
              <p:cNvSpPr/>
              <p:nvPr/>
            </p:nvSpPr>
            <p:spPr>
              <a:xfrm>
                <a:off x="476545" y="3680634"/>
                <a:ext cx="379385" cy="315035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20" name="Rectángulo redondead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45" y="3680634"/>
                <a:ext cx="379385" cy="315035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ángulo redondeado 21"/>
              <p:cNvSpPr/>
              <p:nvPr/>
            </p:nvSpPr>
            <p:spPr>
              <a:xfrm>
                <a:off x="3438631" y="2303875"/>
                <a:ext cx="379385" cy="315035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s-AR" sz="1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22" name="Rectángulo redondead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8631" y="2303875"/>
                <a:ext cx="379385" cy="315035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289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 animBg="1"/>
      <p:bldP spid="17" grpId="0" animBg="1"/>
      <p:bldP spid="18" grpId="0" animBg="1"/>
      <p:bldP spid="20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785"/>
            <a:ext cx="8210255" cy="662881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AR" sz="2000" dirty="0"/>
              <a:t>Graficar: Curva de oferta del oxidante.</a:t>
            </a:r>
          </a:p>
          <a:p>
            <a:pPr>
              <a:buNone/>
            </a:pPr>
            <a:endParaRPr lang="es-MX" sz="1900" b="1" dirty="0" smtClean="0"/>
          </a:p>
        </p:txBody>
      </p:sp>
      <p:sp>
        <p:nvSpPr>
          <p:cNvPr id="21" name="CuadroTexto 20"/>
          <p:cNvSpPr txBox="1"/>
          <p:nvPr/>
        </p:nvSpPr>
        <p:spPr>
          <a:xfrm>
            <a:off x="6942355" y="2438253"/>
            <a:ext cx="1938544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lang="es-AR" sz="1600" b="1" dirty="0"/>
              <a:t>X</a:t>
            </a:r>
            <a:r>
              <a:rPr lang="es-AR" sz="1600" b="1" dirty="0" smtClean="0"/>
              <a:t>1: Tint. Negra</a:t>
            </a:r>
            <a:br>
              <a:rPr lang="es-AR" sz="1600" b="1" dirty="0" smtClean="0"/>
            </a:br>
            <a:r>
              <a:rPr lang="es-AR" sz="1600" b="1" dirty="0" smtClean="0"/>
              <a:t>X2: Tint. Rubia</a:t>
            </a:r>
            <a:br>
              <a:rPr lang="es-AR" sz="1600" b="1" dirty="0" smtClean="0"/>
            </a:br>
            <a:r>
              <a:rPr lang="es-AR" sz="1600" b="1" dirty="0" smtClean="0"/>
              <a:t>X3: Oxidante</a:t>
            </a:r>
          </a:p>
          <a:p>
            <a:pPr algn="just"/>
            <a:r>
              <a:rPr lang="es-AR" sz="1600" b="1" dirty="0" smtClean="0"/>
              <a:t>X4: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Almacén</a:t>
            </a:r>
            <a:br>
              <a:rPr lang="es-AR" sz="1600" b="1" dirty="0" smtClean="0"/>
            </a:br>
            <a:r>
              <a:rPr lang="es-AR" sz="1600" b="1" dirty="0" smtClean="0"/>
              <a:t>X5: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Alcohol</a:t>
            </a:r>
            <a:br>
              <a:rPr lang="es-AR" sz="1600" b="1" dirty="0" smtClean="0"/>
            </a:br>
            <a:r>
              <a:rPr lang="es-AR" sz="1600" b="1" dirty="0" smtClean="0"/>
              <a:t>X6: 1ra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br>
              <a:rPr lang="es-AR" sz="1600" b="1" dirty="0" smtClean="0"/>
            </a:br>
            <a:r>
              <a:rPr lang="es-AR" sz="1600" b="1" dirty="0" smtClean="0"/>
              <a:t>X7: 2da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endParaRPr lang="es-AR" sz="1600" b="1" dirty="0"/>
          </a:p>
        </p:txBody>
      </p:sp>
      <p:graphicFrame>
        <p:nvGraphicFramePr>
          <p:cNvPr id="19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03507"/>
              </p:ext>
            </p:extLst>
          </p:nvPr>
        </p:nvGraphicFramePr>
        <p:xfrm>
          <a:off x="341530" y="2348880"/>
          <a:ext cx="6525728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+mn-lt"/>
                        </a:rPr>
                        <a:t>5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bi/aij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-7/15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560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4/15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-2/15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3600</a:t>
                      </a:r>
                      <a:endParaRPr lang="en-US" sz="15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0*</a:t>
                      </a: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0*</a:t>
                      </a: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zj-cj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3" name="Rectángulo 22"/>
          <p:cNvSpPr/>
          <p:nvPr/>
        </p:nvSpPr>
        <p:spPr>
          <a:xfrm>
            <a:off x="3986935" y="2483895"/>
            <a:ext cx="450050" cy="190525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5" name="Grupo 4"/>
          <p:cNvGrpSpPr/>
          <p:nvPr/>
        </p:nvGrpSpPr>
        <p:grpSpPr>
          <a:xfrm>
            <a:off x="6258025" y="2842456"/>
            <a:ext cx="720080" cy="900100"/>
            <a:chOff x="6237185" y="2888940"/>
            <a:chExt cx="720080" cy="900100"/>
          </a:xfrm>
        </p:grpSpPr>
        <p:sp>
          <p:nvSpPr>
            <p:cNvPr id="4" name="CuadroTexto 3"/>
            <p:cNvSpPr txBox="1"/>
            <p:nvPr/>
          </p:nvSpPr>
          <p:spPr>
            <a:xfrm>
              <a:off x="6237185" y="2888940"/>
              <a:ext cx="689999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700" dirty="0" smtClean="0"/>
                <a:t>480</a:t>
              </a:r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6267266" y="3435097"/>
              <a:ext cx="689999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700" dirty="0" smtClean="0"/>
                <a:t>480</a:t>
              </a:r>
            </a:p>
          </p:txBody>
        </p:sp>
        <p:sp>
          <p:nvSpPr>
            <p:cNvPr id="25" name="CuadroTexto 24"/>
            <p:cNvSpPr txBox="1"/>
            <p:nvPr/>
          </p:nvSpPr>
          <p:spPr>
            <a:xfrm>
              <a:off x="6267266" y="3165067"/>
              <a:ext cx="689999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s-AR" sz="1700" dirty="0" smtClean="0"/>
            </a:p>
          </p:txBody>
        </p:sp>
      </p:grpSp>
      <p:sp>
        <p:nvSpPr>
          <p:cNvPr id="26" name="Rectángulo 25"/>
          <p:cNvSpPr/>
          <p:nvPr/>
        </p:nvSpPr>
        <p:spPr>
          <a:xfrm>
            <a:off x="1022404" y="3417959"/>
            <a:ext cx="5250661" cy="27612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3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056519"/>
              </p:ext>
            </p:extLst>
          </p:nvPr>
        </p:nvGraphicFramePr>
        <p:xfrm>
          <a:off x="296525" y="4599130"/>
          <a:ext cx="5932480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+mn-lt"/>
                        </a:rPr>
                        <a:t>5</a:t>
                      </a:r>
                      <a:endParaRPr lang="en-US" sz="1600" b="1" i="0" u="none" strike="noStrike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720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X4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5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720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2/5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3600</a:t>
                      </a:r>
                      <a:endParaRPr lang="en-US" sz="15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0*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en-US" sz="1700" b="1" i="0" u="none" strike="noStrike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0*</a:t>
                      </a: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86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786"/>
            <a:ext cx="8210255" cy="634678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AR" sz="2000" dirty="0"/>
              <a:t>Graficar: Curva de oferta del oxidante.</a:t>
            </a:r>
          </a:p>
          <a:p>
            <a:pPr>
              <a:buNone/>
            </a:pPr>
            <a:r>
              <a:rPr lang="es-MX" sz="1900" b="1" dirty="0" smtClean="0"/>
              <a:t>		</a:t>
            </a:r>
          </a:p>
        </p:txBody>
      </p:sp>
      <p:grpSp>
        <p:nvGrpSpPr>
          <p:cNvPr id="42" name="Grupo 41"/>
          <p:cNvGrpSpPr/>
          <p:nvPr/>
        </p:nvGrpSpPr>
        <p:grpSpPr>
          <a:xfrm>
            <a:off x="2026060" y="2798930"/>
            <a:ext cx="4706180" cy="3150350"/>
            <a:chOff x="161510" y="2840778"/>
            <a:chExt cx="4418148" cy="2928482"/>
          </a:xfrm>
        </p:grpSpPr>
        <p:cxnSp>
          <p:nvCxnSpPr>
            <p:cNvPr id="5" name="Conector recto de flecha 4"/>
            <p:cNvCxnSpPr/>
            <p:nvPr/>
          </p:nvCxnSpPr>
          <p:spPr>
            <a:xfrm flipV="1">
              <a:off x="1916705" y="2840778"/>
              <a:ext cx="0" cy="25202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de flecha 10"/>
            <p:cNvCxnSpPr/>
            <p:nvPr/>
          </p:nvCxnSpPr>
          <p:spPr>
            <a:xfrm>
              <a:off x="296525" y="5361058"/>
              <a:ext cx="4230470" cy="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/>
            <p:cNvCxnSpPr/>
            <p:nvPr/>
          </p:nvCxnSpPr>
          <p:spPr>
            <a:xfrm>
              <a:off x="1106615" y="5274205"/>
              <a:ext cx="0" cy="13501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>
            <a:xfrm>
              <a:off x="2321750" y="5274205"/>
              <a:ext cx="0" cy="13501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>
            <a:xfrm>
              <a:off x="3491880" y="5274205"/>
              <a:ext cx="0" cy="13501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uadroTexto 21"/>
            <p:cNvSpPr txBox="1"/>
            <p:nvPr/>
          </p:nvSpPr>
          <p:spPr>
            <a:xfrm>
              <a:off x="853180" y="5388678"/>
              <a:ext cx="5068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600" b="1" dirty="0" smtClean="0">
                  <a:solidFill>
                    <a:srgbClr val="0070C0"/>
                  </a:solidFill>
                </a:rPr>
                <a:t>-2,5</a:t>
              </a:r>
              <a:endParaRPr lang="es-AR" sz="1600" b="1" dirty="0">
                <a:solidFill>
                  <a:srgbClr val="0070C0"/>
                </a:solidFill>
              </a:endParaRPr>
            </a:p>
          </p:txBody>
        </p:sp>
        <p:sp>
          <p:nvSpPr>
            <p:cNvPr id="23" name="CuadroTexto 22"/>
            <p:cNvSpPr txBox="1"/>
            <p:nvPr/>
          </p:nvSpPr>
          <p:spPr>
            <a:xfrm>
              <a:off x="2084910" y="5430706"/>
              <a:ext cx="55015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600" b="1" dirty="0" smtClean="0">
                  <a:solidFill>
                    <a:srgbClr val="0070C0"/>
                  </a:solidFill>
                </a:rPr>
                <a:t>1,25</a:t>
              </a:r>
              <a:endParaRPr lang="es-AR" sz="1600" b="1" dirty="0">
                <a:solidFill>
                  <a:srgbClr val="0070C0"/>
                </a:solidFill>
              </a:endParaRPr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3356865" y="5388678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600" b="1" dirty="0" smtClean="0">
                  <a:solidFill>
                    <a:srgbClr val="0070C0"/>
                  </a:solidFill>
                </a:rPr>
                <a:t>5</a:t>
              </a:r>
              <a:endParaRPr lang="es-AR" sz="16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26" name="Conector recto 25"/>
            <p:cNvCxnSpPr/>
            <p:nvPr/>
          </p:nvCxnSpPr>
          <p:spPr>
            <a:xfrm>
              <a:off x="161510" y="5319210"/>
              <a:ext cx="94510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/>
            <p:cNvCxnSpPr/>
            <p:nvPr/>
          </p:nvCxnSpPr>
          <p:spPr>
            <a:xfrm>
              <a:off x="1070302" y="4595465"/>
              <a:ext cx="1251448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28"/>
            <p:cNvCxnSpPr/>
            <p:nvPr/>
          </p:nvCxnSpPr>
          <p:spPr>
            <a:xfrm flipH="1">
              <a:off x="1916705" y="4595465"/>
              <a:ext cx="162635" cy="366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/>
            <p:cNvCxnSpPr/>
            <p:nvPr/>
          </p:nvCxnSpPr>
          <p:spPr>
            <a:xfrm flipH="1">
              <a:off x="1916705" y="4149080"/>
              <a:ext cx="162635" cy="366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31"/>
            <p:cNvCxnSpPr/>
            <p:nvPr/>
          </p:nvCxnSpPr>
          <p:spPr>
            <a:xfrm flipH="1">
              <a:off x="1934090" y="3560350"/>
              <a:ext cx="162635" cy="3665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CuadroTexto 32"/>
            <p:cNvSpPr txBox="1"/>
            <p:nvPr/>
          </p:nvSpPr>
          <p:spPr>
            <a:xfrm>
              <a:off x="1419453" y="4305581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600" b="1" dirty="0" smtClean="0">
                  <a:solidFill>
                    <a:srgbClr val="0070C0"/>
                  </a:solidFill>
                </a:rPr>
                <a:t>400</a:t>
              </a:r>
              <a:endParaRPr lang="es-AR" sz="1600" b="1" dirty="0">
                <a:solidFill>
                  <a:srgbClr val="0070C0"/>
                </a:solidFill>
              </a:endParaRPr>
            </a:p>
          </p:txBody>
        </p:sp>
        <p:sp>
          <p:nvSpPr>
            <p:cNvPr id="34" name="CuadroTexto 33"/>
            <p:cNvSpPr txBox="1"/>
            <p:nvPr/>
          </p:nvSpPr>
          <p:spPr>
            <a:xfrm>
              <a:off x="1402069" y="3797613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600" b="1" dirty="0" smtClean="0">
                  <a:solidFill>
                    <a:srgbClr val="0070C0"/>
                  </a:solidFill>
                </a:rPr>
                <a:t>560</a:t>
              </a:r>
              <a:endParaRPr lang="es-AR" sz="1600" b="1" dirty="0">
                <a:solidFill>
                  <a:srgbClr val="0070C0"/>
                </a:solidFill>
              </a:endParaRPr>
            </a:p>
          </p:txBody>
        </p:sp>
        <p:sp>
          <p:nvSpPr>
            <p:cNvPr id="35" name="CuadroTexto 34"/>
            <p:cNvSpPr txBox="1"/>
            <p:nvPr/>
          </p:nvSpPr>
          <p:spPr>
            <a:xfrm>
              <a:off x="1419453" y="3248980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600" b="1" dirty="0" smtClean="0">
                  <a:solidFill>
                    <a:srgbClr val="0070C0"/>
                  </a:solidFill>
                </a:rPr>
                <a:t>720</a:t>
              </a:r>
              <a:endParaRPr lang="es-AR" sz="16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38" name="Conector recto 37"/>
            <p:cNvCxnSpPr/>
            <p:nvPr/>
          </p:nvCxnSpPr>
          <p:spPr>
            <a:xfrm>
              <a:off x="2321750" y="4149080"/>
              <a:ext cx="1128954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cto 40"/>
            <p:cNvCxnSpPr/>
            <p:nvPr/>
          </p:nvCxnSpPr>
          <p:spPr>
            <a:xfrm>
              <a:off x="3450704" y="3560350"/>
              <a:ext cx="1128954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CuadroTexto 42"/>
          <p:cNvSpPr txBox="1"/>
          <p:nvPr/>
        </p:nvSpPr>
        <p:spPr>
          <a:xfrm>
            <a:off x="6547012" y="5586305"/>
            <a:ext cx="503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smtClean="0"/>
              <a:t>C3</a:t>
            </a:r>
            <a:endParaRPr lang="es-AR" sz="1600" b="1" dirty="0"/>
          </a:p>
        </p:txBody>
      </p:sp>
      <p:sp>
        <p:nvSpPr>
          <p:cNvPr id="44" name="CuadroTexto 43"/>
          <p:cNvSpPr txBox="1"/>
          <p:nvPr/>
        </p:nvSpPr>
        <p:spPr>
          <a:xfrm>
            <a:off x="3895681" y="238119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smtClean="0"/>
              <a:t>X3</a:t>
            </a:r>
            <a:endParaRPr lang="es-AR" sz="1600" b="1" dirty="0"/>
          </a:p>
        </p:txBody>
      </p:sp>
    </p:spTree>
    <p:extLst>
      <p:ext uri="{BB962C8B-B14F-4D97-AF65-F5344CB8AC3E}">
        <p14:creationId xmlns:p14="http://schemas.microsoft.com/office/powerpoint/2010/main" val="381487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786"/>
            <a:ext cx="8210255" cy="613372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AR" sz="2000" dirty="0"/>
              <a:t>Graficar:  Beneficio en función de la contribución del oxidante.</a:t>
            </a:r>
          </a:p>
          <a:p>
            <a:pPr>
              <a:buNone/>
            </a:pPr>
            <a:r>
              <a:rPr lang="es-MX" sz="1900" b="1" dirty="0" smtClean="0"/>
              <a:t>		</a:t>
            </a:r>
          </a:p>
        </p:txBody>
      </p:sp>
      <p:cxnSp>
        <p:nvCxnSpPr>
          <p:cNvPr id="5" name="Conector recto de flecha 4"/>
          <p:cNvCxnSpPr/>
          <p:nvPr/>
        </p:nvCxnSpPr>
        <p:spPr>
          <a:xfrm flipV="1">
            <a:off x="3895681" y="2798930"/>
            <a:ext cx="0" cy="271122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>
            <a:off x="2169877" y="5510152"/>
            <a:ext cx="4506267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3032779" y="5416719"/>
            <a:ext cx="0" cy="14524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4327132" y="5416719"/>
            <a:ext cx="0" cy="14524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5573547" y="5416719"/>
            <a:ext cx="0" cy="14524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2762822" y="5539864"/>
            <a:ext cx="539914" cy="364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>
                <a:solidFill>
                  <a:srgbClr val="0070C0"/>
                </a:solidFill>
              </a:rPr>
              <a:t>-2,5</a:t>
            </a:r>
            <a:endParaRPr lang="es-AR" sz="1600" b="1" dirty="0">
              <a:solidFill>
                <a:srgbClr val="0070C0"/>
              </a:solidFill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4074852" y="5585076"/>
            <a:ext cx="586017" cy="364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>
                <a:solidFill>
                  <a:srgbClr val="0070C0"/>
                </a:solidFill>
              </a:rPr>
              <a:t>1,25</a:t>
            </a:r>
            <a:endParaRPr lang="es-AR" sz="1600" b="1" dirty="0">
              <a:solidFill>
                <a:srgbClr val="0070C0"/>
              </a:solidFill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5429730" y="5539864"/>
            <a:ext cx="307694" cy="364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>
                <a:solidFill>
                  <a:srgbClr val="0070C0"/>
                </a:solidFill>
              </a:rPr>
              <a:t>5</a:t>
            </a:r>
            <a:endParaRPr lang="es-AR" sz="1600" b="1" dirty="0">
              <a:solidFill>
                <a:srgbClr val="0070C0"/>
              </a:solidFill>
            </a:endParaRPr>
          </a:p>
        </p:txBody>
      </p:sp>
      <p:cxnSp>
        <p:nvCxnSpPr>
          <p:cNvPr id="26" name="Conector recto 25"/>
          <p:cNvCxnSpPr/>
          <p:nvPr/>
        </p:nvCxnSpPr>
        <p:spPr>
          <a:xfrm>
            <a:off x="2026060" y="5465133"/>
            <a:ext cx="1006719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 flipH="1">
            <a:off x="3903707" y="3296407"/>
            <a:ext cx="173238" cy="394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42"/>
          <p:cNvSpPr txBox="1"/>
          <p:nvPr/>
        </p:nvSpPr>
        <p:spPr>
          <a:xfrm>
            <a:off x="6547012" y="5586305"/>
            <a:ext cx="503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smtClean="0"/>
              <a:t>C3</a:t>
            </a:r>
            <a:endParaRPr lang="es-AR" sz="1600" b="1" dirty="0"/>
          </a:p>
        </p:txBody>
      </p:sp>
      <p:sp>
        <p:nvSpPr>
          <p:cNvPr id="44" name="CuadroTexto 43"/>
          <p:cNvSpPr txBox="1"/>
          <p:nvPr/>
        </p:nvSpPr>
        <p:spPr>
          <a:xfrm>
            <a:off x="3895681" y="2381191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/>
              <a:t>Z</a:t>
            </a:r>
            <a:endParaRPr lang="es-AR" sz="1600" b="1" dirty="0"/>
          </a:p>
        </p:txBody>
      </p:sp>
      <p:cxnSp>
        <p:nvCxnSpPr>
          <p:cNvPr id="25" name="Conector recto 24"/>
          <p:cNvCxnSpPr/>
          <p:nvPr/>
        </p:nvCxnSpPr>
        <p:spPr>
          <a:xfrm flipH="1">
            <a:off x="3896925" y="4599130"/>
            <a:ext cx="173238" cy="394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 flipV="1">
            <a:off x="2995827" y="4595408"/>
            <a:ext cx="1283366" cy="904995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3255117" y="4325504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>
                <a:solidFill>
                  <a:srgbClr val="0070C0"/>
                </a:solidFill>
              </a:rPr>
              <a:t>1500</a:t>
            </a:r>
            <a:endParaRPr lang="es-AR" sz="1600" b="1" dirty="0">
              <a:solidFill>
                <a:srgbClr val="0070C0"/>
              </a:solidFill>
            </a:endParaRPr>
          </a:p>
        </p:txBody>
      </p:sp>
      <p:cxnSp>
        <p:nvCxnSpPr>
          <p:cNvPr id="36" name="Conector recto 35"/>
          <p:cNvCxnSpPr/>
          <p:nvPr/>
        </p:nvCxnSpPr>
        <p:spPr>
          <a:xfrm flipV="1">
            <a:off x="4256965" y="3262908"/>
            <a:ext cx="1294354" cy="1340165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/>
          <p:cNvSpPr txBox="1"/>
          <p:nvPr/>
        </p:nvSpPr>
        <p:spPr>
          <a:xfrm>
            <a:off x="3209237" y="3170144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b="1" dirty="0" smtClean="0">
                <a:solidFill>
                  <a:srgbClr val="0070C0"/>
                </a:solidFill>
              </a:rPr>
              <a:t>3600</a:t>
            </a:r>
            <a:endParaRPr lang="es-AR" sz="1600" b="1" dirty="0">
              <a:solidFill>
                <a:srgbClr val="0070C0"/>
              </a:solidFill>
            </a:endParaRPr>
          </a:p>
        </p:txBody>
      </p:sp>
      <p:cxnSp>
        <p:nvCxnSpPr>
          <p:cNvPr id="39" name="Conector recto 38"/>
          <p:cNvCxnSpPr/>
          <p:nvPr/>
        </p:nvCxnSpPr>
        <p:spPr>
          <a:xfrm flipV="1">
            <a:off x="5517105" y="2449262"/>
            <a:ext cx="495055" cy="852142"/>
          </a:xfrm>
          <a:prstGeom prst="line">
            <a:avLst/>
          </a:prstGeom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932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Modelización del problema</a:t>
            </a:r>
            <a:endParaRPr lang="en-US" b="1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57200" y="2213865"/>
            <a:ext cx="8229600" cy="4410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400" b="1" u="sng" dirty="0" smtClean="0"/>
              <a:t>Restricciones:</a:t>
            </a:r>
          </a:p>
          <a:p>
            <a:pPr marL="0" indent="0">
              <a:buNone/>
            </a:pPr>
            <a:endParaRPr lang="es-AR" sz="2400" b="1" u="sng" dirty="0" smtClean="0"/>
          </a:p>
          <a:p>
            <a:pPr marL="0" indent="0">
              <a:buNone/>
            </a:pPr>
            <a:r>
              <a:rPr lang="es-AR" sz="2400" dirty="0" smtClean="0"/>
              <a:t>Esp. Alm.) 	2 x1 + 2 x2 +    x3 ≤ 1200 dm3</a:t>
            </a:r>
          </a:p>
          <a:p>
            <a:pPr marL="0" indent="0">
              <a:buNone/>
            </a:pPr>
            <a:r>
              <a:rPr lang="es-AR" sz="2400" dirty="0" smtClean="0"/>
              <a:t>Alcohol   ) </a:t>
            </a:r>
            <a:r>
              <a:rPr lang="es-AR" sz="2400" dirty="0"/>
              <a:t>	2 x1 + </a:t>
            </a:r>
            <a:r>
              <a:rPr lang="es-AR" sz="2400" dirty="0" smtClean="0"/>
              <a:t>3 </a:t>
            </a:r>
            <a:r>
              <a:rPr lang="es-AR" sz="2400" dirty="0"/>
              <a:t>x2 + </a:t>
            </a:r>
            <a:r>
              <a:rPr lang="es-AR" sz="2400" dirty="0" smtClean="0"/>
              <a:t>5 x3 </a:t>
            </a:r>
            <a:r>
              <a:rPr lang="es-AR" sz="2400" dirty="0"/>
              <a:t>≤ </a:t>
            </a:r>
            <a:r>
              <a:rPr lang="es-AR" sz="2400" dirty="0" smtClean="0"/>
              <a:t>3600 kg</a:t>
            </a:r>
            <a:endParaRPr lang="es-AR" sz="2400" dirty="0"/>
          </a:p>
          <a:p>
            <a:pPr marL="0" indent="0">
              <a:buNone/>
            </a:pPr>
            <a:r>
              <a:rPr lang="es-AR" sz="2400" dirty="0" err="1" smtClean="0"/>
              <a:t>Rest</a:t>
            </a:r>
            <a:r>
              <a:rPr lang="es-AR" sz="2400" dirty="0" smtClean="0"/>
              <a:t> 1 Cl.) </a:t>
            </a:r>
            <a:r>
              <a:rPr lang="es-AR" sz="2400" dirty="0"/>
              <a:t>	</a:t>
            </a:r>
            <a:r>
              <a:rPr lang="es-AR" sz="2400" dirty="0" smtClean="0"/>
              <a:t>   </a:t>
            </a:r>
            <a:r>
              <a:rPr lang="es-AR" sz="2400" dirty="0"/>
              <a:t>x1 + </a:t>
            </a:r>
            <a:r>
              <a:rPr lang="es-AR" sz="2400" dirty="0" smtClean="0"/>
              <a:t>   </a:t>
            </a:r>
            <a:r>
              <a:rPr lang="es-AR" sz="2400" dirty="0"/>
              <a:t>x2 </a:t>
            </a:r>
            <a:r>
              <a:rPr lang="es-AR" sz="2400" dirty="0" smtClean="0"/>
              <a:t> -    x3  ≤ 0</a:t>
            </a:r>
          </a:p>
          <a:p>
            <a:pPr marL="0" indent="0">
              <a:buNone/>
            </a:pPr>
            <a:r>
              <a:rPr lang="es-AR" sz="2400" dirty="0" err="1" smtClean="0"/>
              <a:t>Rest</a:t>
            </a:r>
            <a:r>
              <a:rPr lang="es-AR" sz="2400" dirty="0" smtClean="0"/>
              <a:t> 2 Cl.) 	 - x1 </a:t>
            </a:r>
            <a:r>
              <a:rPr lang="es-AR" sz="2400" dirty="0"/>
              <a:t>+    x2   </a:t>
            </a:r>
            <a:r>
              <a:rPr lang="es-AR" sz="2400" dirty="0" smtClean="0"/>
              <a:t>          </a:t>
            </a:r>
            <a:r>
              <a:rPr lang="es-AR" sz="2400" dirty="0"/>
              <a:t>≤ 0</a:t>
            </a:r>
          </a:p>
          <a:p>
            <a:pPr marL="0" indent="0">
              <a:buNone/>
            </a:pPr>
            <a:endParaRPr lang="es-AR" sz="2400" dirty="0" smtClean="0"/>
          </a:p>
          <a:p>
            <a:pPr marL="0" indent="0">
              <a:buNone/>
            </a:pPr>
            <a:r>
              <a:rPr lang="es-AR" sz="2400" b="1" u="sng" dirty="0" smtClean="0"/>
              <a:t>Funcional:</a:t>
            </a:r>
            <a:endParaRPr lang="es-AR" sz="2400" b="1" u="sng" dirty="0"/>
          </a:p>
          <a:p>
            <a:pPr marL="0" indent="0">
              <a:buNone/>
            </a:pPr>
            <a:r>
              <a:rPr lang="es-AR" sz="2400" dirty="0" smtClean="0"/>
              <a:t>   MAX           Z =</a:t>
            </a:r>
            <a:r>
              <a:rPr lang="es-AR" sz="2400" dirty="0"/>
              <a:t> </a:t>
            </a:r>
            <a:r>
              <a:rPr lang="es-AR" sz="2400" dirty="0" smtClean="0"/>
              <a:t>  2 x1  +  3 x2  + x3   	      </a:t>
            </a:r>
            <a:r>
              <a:rPr lang="es-AR" sz="2400" b="1" dirty="0" smtClean="0"/>
              <a:t>Var cont. No negativas</a:t>
            </a:r>
            <a:endParaRPr lang="es-AR" sz="2400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6493926" y="1554912"/>
            <a:ext cx="2201416" cy="2031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AR" b="1" dirty="0"/>
              <a:t>X</a:t>
            </a:r>
            <a:r>
              <a:rPr lang="es-AR" b="1" dirty="0" smtClean="0"/>
              <a:t>1: Tint. Negra</a:t>
            </a:r>
            <a:br>
              <a:rPr lang="es-AR" b="1" dirty="0" smtClean="0"/>
            </a:br>
            <a:r>
              <a:rPr lang="es-AR" b="1" dirty="0" smtClean="0"/>
              <a:t>X2: Tint. Rubia</a:t>
            </a:r>
            <a:br>
              <a:rPr lang="es-AR" b="1" dirty="0" smtClean="0"/>
            </a:br>
            <a:r>
              <a:rPr lang="es-AR" b="1" dirty="0" smtClean="0"/>
              <a:t>X3: Oxidante</a:t>
            </a:r>
          </a:p>
          <a:p>
            <a:r>
              <a:rPr lang="es-AR" b="1" dirty="0" smtClean="0"/>
              <a:t>X4: </a:t>
            </a:r>
            <a:r>
              <a:rPr lang="es-AR" b="1" dirty="0" err="1" smtClean="0"/>
              <a:t>Sobr</a:t>
            </a:r>
            <a:r>
              <a:rPr lang="es-AR" b="1" dirty="0" smtClean="0"/>
              <a:t>. Almacén</a:t>
            </a:r>
            <a:br>
              <a:rPr lang="es-AR" b="1" dirty="0" smtClean="0"/>
            </a:br>
            <a:r>
              <a:rPr lang="es-AR" b="1" dirty="0" smtClean="0"/>
              <a:t>X5: </a:t>
            </a:r>
            <a:r>
              <a:rPr lang="es-AR" b="1" dirty="0" err="1" smtClean="0"/>
              <a:t>Sobr</a:t>
            </a:r>
            <a:r>
              <a:rPr lang="es-AR" b="1" dirty="0" smtClean="0"/>
              <a:t>. Alcohol</a:t>
            </a:r>
            <a:br>
              <a:rPr lang="es-AR" b="1" dirty="0" smtClean="0"/>
            </a:br>
            <a:r>
              <a:rPr lang="es-AR" b="1" dirty="0" smtClean="0"/>
              <a:t>X6: 1ra </a:t>
            </a:r>
            <a:r>
              <a:rPr lang="es-AR" b="1" dirty="0" err="1" smtClean="0"/>
              <a:t>restr</a:t>
            </a:r>
            <a:r>
              <a:rPr lang="es-AR" b="1" dirty="0" smtClean="0"/>
              <a:t>. Cliente</a:t>
            </a:r>
            <a:br>
              <a:rPr lang="es-AR" b="1" dirty="0" smtClean="0"/>
            </a:br>
            <a:r>
              <a:rPr lang="es-AR" b="1" dirty="0" smtClean="0"/>
              <a:t>X7: 2da </a:t>
            </a:r>
            <a:r>
              <a:rPr lang="es-AR" b="1" dirty="0" err="1" smtClean="0"/>
              <a:t>restr</a:t>
            </a:r>
            <a:r>
              <a:rPr lang="es-AR" b="1" dirty="0" smtClean="0"/>
              <a:t>. Cliente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84831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Tabla inicial y final de Simplex</a:t>
            </a:r>
            <a:endParaRPr lang="en-US" b="1" dirty="0"/>
          </a:p>
        </p:txBody>
      </p:sp>
      <p:graphicFrame>
        <p:nvGraphicFramePr>
          <p:cNvPr id="8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168256"/>
              </p:ext>
            </p:extLst>
          </p:nvPr>
        </p:nvGraphicFramePr>
        <p:xfrm>
          <a:off x="566555" y="1943835"/>
          <a:ext cx="5541820" cy="1984248"/>
        </p:xfrm>
        <a:graphic>
          <a:graphicData uri="http://schemas.openxmlformats.org/drawingml/2006/table">
            <a:tbl>
              <a:tblPr/>
              <a:tblGrid>
                <a:gridCol w="554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6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56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3977081559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X4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05916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X7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 = 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561186" y="1538790"/>
            <a:ext cx="5630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i="1" u="sng" dirty="0" smtClean="0"/>
              <a:t>Tabla Inicial</a:t>
            </a:r>
            <a:endParaRPr lang="es-AR" b="1" i="1" u="sng" dirty="0"/>
          </a:p>
        </p:txBody>
      </p:sp>
      <p:sp>
        <p:nvSpPr>
          <p:cNvPr id="10" name="CuadroTexto 9"/>
          <p:cNvSpPr txBox="1"/>
          <p:nvPr/>
        </p:nvSpPr>
        <p:spPr>
          <a:xfrm>
            <a:off x="561186" y="4239090"/>
            <a:ext cx="5630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i="1" u="sng" dirty="0" smtClean="0"/>
              <a:t>Tabla Final</a:t>
            </a:r>
            <a:endParaRPr lang="es-AR" b="1" i="1" u="sng" dirty="0"/>
          </a:p>
        </p:txBody>
      </p:sp>
      <p:graphicFrame>
        <p:nvGraphicFramePr>
          <p:cNvPr id="11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528122"/>
              </p:ext>
            </p:extLst>
          </p:nvPr>
        </p:nvGraphicFramePr>
        <p:xfrm>
          <a:off x="561186" y="4608422"/>
          <a:ext cx="5541820" cy="1984248"/>
        </p:xfrm>
        <a:graphic>
          <a:graphicData uri="http://schemas.openxmlformats.org/drawingml/2006/table">
            <a:tbl>
              <a:tblPr/>
              <a:tblGrid>
                <a:gridCol w="554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3977081559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5507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 = 1400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6687235" y="1943880"/>
            <a:ext cx="1938544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lang="es-AR" sz="1600" b="1" dirty="0"/>
              <a:t>X</a:t>
            </a:r>
            <a:r>
              <a:rPr lang="es-AR" sz="1600" b="1" dirty="0" smtClean="0"/>
              <a:t>1: Tint. Negra</a:t>
            </a:r>
            <a:br>
              <a:rPr lang="es-AR" sz="1600" b="1" dirty="0" smtClean="0"/>
            </a:br>
            <a:r>
              <a:rPr lang="es-AR" sz="1600" b="1" dirty="0" smtClean="0"/>
              <a:t>X2: Tint. Rubia</a:t>
            </a:r>
            <a:br>
              <a:rPr lang="es-AR" sz="1600" b="1" dirty="0" smtClean="0"/>
            </a:br>
            <a:r>
              <a:rPr lang="es-AR" sz="1600" b="1" dirty="0" smtClean="0"/>
              <a:t>X3: Oxidante</a:t>
            </a:r>
          </a:p>
          <a:p>
            <a:pPr algn="just"/>
            <a:r>
              <a:rPr lang="es-AR" sz="1600" b="1" dirty="0" smtClean="0"/>
              <a:t>X4: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Almacén</a:t>
            </a:r>
            <a:br>
              <a:rPr lang="es-AR" sz="1600" b="1" dirty="0" smtClean="0"/>
            </a:br>
            <a:r>
              <a:rPr lang="es-AR" sz="1600" b="1" dirty="0" smtClean="0"/>
              <a:t>X5: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Alcohol</a:t>
            </a:r>
            <a:br>
              <a:rPr lang="es-AR" sz="1600" b="1" dirty="0" smtClean="0"/>
            </a:br>
            <a:r>
              <a:rPr lang="es-AR" sz="1600" b="1" dirty="0" smtClean="0"/>
              <a:t>X6: 1ra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br>
              <a:rPr lang="es-AR" sz="1600" b="1" dirty="0" smtClean="0"/>
            </a:br>
            <a:r>
              <a:rPr lang="es-AR" sz="1600" b="1" dirty="0" smtClean="0"/>
              <a:t>X7: 2da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endParaRPr lang="es-AR" sz="1600" b="1" dirty="0"/>
          </a:p>
        </p:txBody>
      </p:sp>
    </p:spTree>
    <p:extLst>
      <p:ext uri="{BB962C8B-B14F-4D97-AF65-F5344CB8AC3E}">
        <p14:creationId xmlns:p14="http://schemas.microsoft.com/office/powerpoint/2010/main" val="426730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Interpretación de la tabla óptima</a:t>
            </a:r>
            <a:endParaRPr lang="en-US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793814" y="1568676"/>
            <a:ext cx="5630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i="1" u="sng" dirty="0" smtClean="0"/>
              <a:t>Tabla Final</a:t>
            </a:r>
            <a:endParaRPr lang="es-AR" b="1" i="1" u="sng" dirty="0"/>
          </a:p>
        </p:txBody>
      </p:sp>
      <p:graphicFrame>
        <p:nvGraphicFramePr>
          <p:cNvPr id="11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648106"/>
              </p:ext>
            </p:extLst>
          </p:nvPr>
        </p:nvGraphicFramePr>
        <p:xfrm>
          <a:off x="566555" y="2109634"/>
          <a:ext cx="6308310" cy="2460220"/>
        </p:xfrm>
        <a:graphic>
          <a:graphicData uri="http://schemas.openxmlformats.org/drawingml/2006/table">
            <a:tbl>
              <a:tblPr/>
              <a:tblGrid>
                <a:gridCol w="630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3977081559"/>
                    </a:ext>
                  </a:extLst>
                </a:gridCol>
              </a:tblGrid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55073"/>
                  </a:ext>
                </a:extLst>
              </a:tr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46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 = 1400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7052109" y="2109634"/>
            <a:ext cx="1938544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lang="es-AR" sz="1600" b="1" dirty="0"/>
              <a:t>X</a:t>
            </a:r>
            <a:r>
              <a:rPr lang="es-AR" sz="1600" b="1" dirty="0" smtClean="0"/>
              <a:t>1: Tint. Negra</a:t>
            </a:r>
            <a:br>
              <a:rPr lang="es-AR" sz="1600" b="1" dirty="0" smtClean="0"/>
            </a:br>
            <a:r>
              <a:rPr lang="es-AR" sz="1600" b="1" dirty="0" smtClean="0"/>
              <a:t>X2: Tint. Rubia</a:t>
            </a:r>
            <a:br>
              <a:rPr lang="es-AR" sz="1600" b="1" dirty="0" smtClean="0"/>
            </a:br>
            <a:r>
              <a:rPr lang="es-AR" sz="1600" b="1" dirty="0" smtClean="0"/>
              <a:t>X3: Oxidante</a:t>
            </a:r>
          </a:p>
          <a:p>
            <a:pPr algn="just"/>
            <a:r>
              <a:rPr lang="es-AR" sz="1600" b="1" dirty="0" smtClean="0"/>
              <a:t>X4: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Almacén</a:t>
            </a:r>
            <a:br>
              <a:rPr lang="es-AR" sz="1600" b="1" dirty="0" smtClean="0"/>
            </a:br>
            <a:r>
              <a:rPr lang="es-AR" sz="1600" b="1" dirty="0" smtClean="0"/>
              <a:t>X5: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Alcohol</a:t>
            </a:r>
            <a:br>
              <a:rPr lang="es-AR" sz="1600" b="1" dirty="0" smtClean="0"/>
            </a:br>
            <a:r>
              <a:rPr lang="es-AR" sz="1600" b="1" dirty="0" smtClean="0"/>
              <a:t>X6: 1ra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br>
              <a:rPr lang="es-AR" sz="1600" b="1" dirty="0" smtClean="0"/>
            </a:br>
            <a:r>
              <a:rPr lang="es-AR" sz="1600" b="1" dirty="0" smtClean="0"/>
              <a:t>X7: 2da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endParaRPr lang="es-AR" sz="1600" b="1" dirty="0"/>
          </a:p>
        </p:txBody>
      </p:sp>
      <p:sp>
        <p:nvSpPr>
          <p:cNvPr id="3" name="Elipse 2"/>
          <p:cNvSpPr/>
          <p:nvPr/>
        </p:nvSpPr>
        <p:spPr>
          <a:xfrm>
            <a:off x="1781690" y="2438890"/>
            <a:ext cx="720080" cy="1935215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CuadroTexto 3"/>
          <p:cNvSpPr txBox="1"/>
          <p:nvPr/>
        </p:nvSpPr>
        <p:spPr>
          <a:xfrm>
            <a:off x="1061610" y="4899110"/>
            <a:ext cx="4192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>
                <a:solidFill>
                  <a:srgbClr val="FFC000"/>
                </a:solidFill>
              </a:rPr>
              <a:t>Valores de las variables en la tabla óptima</a:t>
            </a:r>
            <a:endParaRPr lang="es-AR" b="1" dirty="0">
              <a:solidFill>
                <a:srgbClr val="FFC000"/>
              </a:solidFill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866697" y="4117959"/>
            <a:ext cx="1485165" cy="616523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CuadroTexto 14"/>
          <p:cNvSpPr txBox="1"/>
          <p:nvPr/>
        </p:nvSpPr>
        <p:spPr>
          <a:xfrm>
            <a:off x="1061610" y="5266712"/>
            <a:ext cx="2026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>
                <a:solidFill>
                  <a:srgbClr val="00B050"/>
                </a:solidFill>
              </a:rPr>
              <a:t>Valor del funcional</a:t>
            </a:r>
            <a:endParaRPr lang="es-AR" b="1" dirty="0">
              <a:solidFill>
                <a:srgbClr val="00B050"/>
              </a:solidFill>
            </a:endParaRPr>
          </a:p>
        </p:txBody>
      </p:sp>
      <p:sp>
        <p:nvSpPr>
          <p:cNvPr id="16" name="Elipse 15"/>
          <p:cNvSpPr/>
          <p:nvPr/>
        </p:nvSpPr>
        <p:spPr>
          <a:xfrm>
            <a:off x="2501770" y="4154124"/>
            <a:ext cx="4545505" cy="616523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CuadroTexto 16"/>
          <p:cNvSpPr txBox="1"/>
          <p:nvPr/>
        </p:nvSpPr>
        <p:spPr>
          <a:xfrm>
            <a:off x="1061610" y="5617322"/>
            <a:ext cx="4400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>
                <a:solidFill>
                  <a:srgbClr val="0070C0"/>
                </a:solidFill>
              </a:rPr>
              <a:t>Valores marginales y Costos de Oportunidad</a:t>
            </a:r>
            <a:endParaRPr lang="es-AR" b="1" dirty="0">
              <a:solidFill>
                <a:srgbClr val="0070C0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065498" y="2757688"/>
            <a:ext cx="2835315" cy="1396436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ángulo 5"/>
          <p:cNvSpPr/>
          <p:nvPr/>
        </p:nvSpPr>
        <p:spPr>
          <a:xfrm>
            <a:off x="1061609" y="6016302"/>
            <a:ext cx="2795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b="1" dirty="0" smtClean="0">
                <a:solidFill>
                  <a:srgbClr val="FF0000"/>
                </a:solidFill>
              </a:rPr>
              <a:t>Variaciones de las variables</a:t>
            </a:r>
            <a:endParaRPr lang="es-A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18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4" grpId="0" animBg="1"/>
      <p:bldP spid="15" grpId="0"/>
      <p:bldP spid="16" grpId="0" animBg="1"/>
      <p:bldP spid="17" grpId="0"/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3825"/>
            <a:ext cx="8475095" cy="4096224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lphaUcPeriod"/>
            </a:pPr>
            <a:r>
              <a:rPr lang="es-AR" sz="2000" dirty="0" smtClean="0"/>
              <a:t>¿Cuánto pagaría para disponer de 1 kg de alcohol adicional o 1 dm3 de espacio adicional en el almacén?</a:t>
            </a:r>
          </a:p>
          <a:p>
            <a:pPr marL="457200" lvl="0" indent="-457200">
              <a:buFont typeface="+mj-lt"/>
              <a:buAutoNum type="alphaUcPeriod"/>
            </a:pPr>
            <a:r>
              <a:rPr lang="es-AR" sz="2000" dirty="0" smtClean="0"/>
              <a:t>Si </a:t>
            </a:r>
            <a:r>
              <a:rPr lang="es-AR" sz="2000" dirty="0"/>
              <a:t>le dan a elegir subir la contribución de alguno de los productos en $1, ¿Cuál preferiría? </a:t>
            </a:r>
            <a:r>
              <a:rPr lang="es-AR" sz="2000" dirty="0" smtClean="0"/>
              <a:t>¿Cuál sería su nueva ganancia?</a:t>
            </a:r>
          </a:p>
          <a:p>
            <a:pPr marL="457200" lvl="0" indent="-457200">
              <a:buFont typeface="+mj-lt"/>
              <a:buAutoNum type="alphaUcPeriod"/>
            </a:pPr>
            <a:r>
              <a:rPr lang="es-AR" sz="2000" dirty="0" smtClean="0"/>
              <a:t>¿Cuál </a:t>
            </a:r>
            <a:r>
              <a:rPr lang="es-AR" sz="2000" dirty="0"/>
              <a:t>sería la contribución mínima que podría tener el oxidante para que sea conveniente realizar la </a:t>
            </a:r>
            <a:r>
              <a:rPr lang="es-AR" sz="2000" dirty="0" smtClean="0"/>
              <a:t>venta de exportación al cliente?</a:t>
            </a:r>
            <a:endParaRPr lang="es-AR" sz="2000" dirty="0"/>
          </a:p>
          <a:p>
            <a:pPr marL="457200" lvl="0" indent="-457200">
              <a:buFont typeface="+mj-lt"/>
              <a:buAutoNum type="alphaUcPeriod"/>
            </a:pPr>
            <a:r>
              <a:rPr lang="es-AR" sz="2000" dirty="0" smtClean="0"/>
              <a:t>Graficar: </a:t>
            </a:r>
          </a:p>
          <a:p>
            <a:pPr marL="1257300" lvl="2" indent="-457200"/>
            <a:r>
              <a:rPr lang="es-AR" sz="1800" dirty="0" smtClean="0"/>
              <a:t>Curva </a:t>
            </a:r>
            <a:r>
              <a:rPr lang="es-AR" sz="1800" dirty="0"/>
              <a:t>de oferta del oxidante</a:t>
            </a:r>
            <a:r>
              <a:rPr lang="es-AR" sz="1800" dirty="0" smtClean="0"/>
              <a:t>.</a:t>
            </a:r>
          </a:p>
          <a:p>
            <a:pPr>
              <a:buNone/>
            </a:pPr>
            <a:endParaRPr lang="es-MX" sz="1900" b="1" dirty="0" smtClean="0"/>
          </a:p>
        </p:txBody>
      </p:sp>
    </p:spTree>
    <p:extLst>
      <p:ext uri="{BB962C8B-B14F-4D97-AF65-F5344CB8AC3E}">
        <p14:creationId xmlns:p14="http://schemas.microsoft.com/office/powerpoint/2010/main" val="278895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793814" y="2588062"/>
            <a:ext cx="5630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i="1" u="sng" dirty="0" smtClean="0"/>
              <a:t>Tabla Final</a:t>
            </a:r>
            <a:endParaRPr lang="es-AR" b="1" i="1" u="sng" dirty="0"/>
          </a:p>
        </p:txBody>
      </p:sp>
      <p:graphicFrame>
        <p:nvGraphicFramePr>
          <p:cNvPr id="11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964316"/>
              </p:ext>
            </p:extLst>
          </p:nvPr>
        </p:nvGraphicFramePr>
        <p:xfrm>
          <a:off x="457200" y="3129020"/>
          <a:ext cx="6308310" cy="2460220"/>
        </p:xfrm>
        <a:graphic>
          <a:graphicData uri="http://schemas.openxmlformats.org/drawingml/2006/table">
            <a:tbl>
              <a:tblPr/>
              <a:tblGrid>
                <a:gridCol w="630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0831">
                  <a:extLst>
                    <a:ext uri="{9D8B030D-6E8A-4147-A177-3AD203B41FA5}">
                      <a16:colId xmlns:a16="http://schemas.microsoft.com/office/drawing/2014/main" val="3977081559"/>
                    </a:ext>
                  </a:extLst>
                </a:gridCol>
              </a:tblGrid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55073"/>
                  </a:ext>
                </a:extLst>
              </a:tr>
              <a:tr h="351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46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 = 1400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6817041" y="3129020"/>
            <a:ext cx="1938544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lang="es-AR" sz="1600" b="1" dirty="0"/>
              <a:t>X</a:t>
            </a:r>
            <a:r>
              <a:rPr lang="es-AR" sz="1600" b="1" dirty="0" smtClean="0"/>
              <a:t>1: Tint. Negra</a:t>
            </a:r>
            <a:br>
              <a:rPr lang="es-AR" sz="1600" b="1" dirty="0" smtClean="0"/>
            </a:br>
            <a:r>
              <a:rPr lang="es-AR" sz="1600" b="1" dirty="0" smtClean="0"/>
              <a:t>X2: Tint. Rubia</a:t>
            </a:r>
            <a:br>
              <a:rPr lang="es-AR" sz="1600" b="1" dirty="0" smtClean="0"/>
            </a:br>
            <a:r>
              <a:rPr lang="es-AR" sz="1600" b="1" dirty="0" smtClean="0"/>
              <a:t>X3: Oxidante</a:t>
            </a:r>
          </a:p>
          <a:p>
            <a:pPr algn="just"/>
            <a:r>
              <a:rPr lang="es-AR" sz="1600" b="1" dirty="0" smtClean="0"/>
              <a:t>X4: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Almacén</a:t>
            </a:r>
            <a:br>
              <a:rPr lang="es-AR" sz="1600" b="1" dirty="0" smtClean="0"/>
            </a:br>
            <a:r>
              <a:rPr lang="es-AR" sz="1600" b="1" dirty="0" smtClean="0"/>
              <a:t>X5: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Alcohol</a:t>
            </a:r>
            <a:br>
              <a:rPr lang="es-AR" sz="1600" b="1" dirty="0" smtClean="0"/>
            </a:br>
            <a:r>
              <a:rPr lang="es-AR" sz="1600" b="1" dirty="0" smtClean="0"/>
              <a:t>X6: 1ra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br>
              <a:rPr lang="es-AR" sz="1600" b="1" dirty="0" smtClean="0"/>
            </a:br>
            <a:r>
              <a:rPr lang="es-AR" sz="1600" b="1" dirty="0" smtClean="0"/>
              <a:t>X7: 2da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endParaRPr lang="es-AR" sz="1600" b="1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493785"/>
            <a:ext cx="8210255" cy="765085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AR" sz="2000" i="1" dirty="0"/>
              <a:t>¿Cuánto pagaría para disponer de 1 kg de alcohol adicional o 1 dm3 de espacio adicional en el almacén?</a:t>
            </a:r>
          </a:p>
          <a:p>
            <a:pPr>
              <a:buNone/>
            </a:pPr>
            <a:endParaRPr lang="es-MX" sz="1900" b="1" dirty="0" smtClean="0"/>
          </a:p>
        </p:txBody>
      </p:sp>
      <p:sp>
        <p:nvSpPr>
          <p:cNvPr id="3" name="CuadroTexto 2"/>
          <p:cNvSpPr txBox="1"/>
          <p:nvPr/>
        </p:nvSpPr>
        <p:spPr>
          <a:xfrm>
            <a:off x="457200" y="5815052"/>
            <a:ext cx="821025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AR" b="1" dirty="0" err="1" smtClean="0">
                <a:solidFill>
                  <a:srgbClr val="00B050"/>
                </a:solidFill>
              </a:rPr>
              <a:t>Rta</a:t>
            </a:r>
            <a:r>
              <a:rPr lang="es-AR" b="1" dirty="0" smtClean="0">
                <a:solidFill>
                  <a:srgbClr val="00B050"/>
                </a:solidFill>
              </a:rPr>
              <a:t>: Pagaría $1,16 para aumentar 1 dm3 de espacio en el almacén y $0 para 1 kg extra de alcohol</a:t>
            </a:r>
          </a:p>
        </p:txBody>
      </p:sp>
    </p:spTree>
    <p:extLst>
      <p:ext uri="{BB962C8B-B14F-4D97-AF65-F5344CB8AC3E}">
        <p14:creationId xmlns:p14="http://schemas.microsoft.com/office/powerpoint/2010/main" val="50519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785"/>
            <a:ext cx="8210255" cy="765085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2000" i="1" dirty="0" smtClean="0"/>
              <a:t>Si le dan a elegir subir la contribución de alguno de los productos en $1, ¿Cuál preferiría? </a:t>
            </a:r>
            <a:r>
              <a:rPr lang="es-AR" sz="2000" i="1" dirty="0"/>
              <a:t>¿Cuál sería su nueva ganancia?</a:t>
            </a:r>
          </a:p>
          <a:p>
            <a:pPr marL="0" lvl="0" indent="0">
              <a:buNone/>
            </a:pPr>
            <a:endParaRPr lang="es-AR" sz="2000" dirty="0"/>
          </a:p>
          <a:p>
            <a:pPr>
              <a:buNone/>
            </a:pPr>
            <a:endParaRPr lang="es-MX" sz="1900" b="1" dirty="0" smtClean="0"/>
          </a:p>
        </p:txBody>
      </p:sp>
      <p:graphicFrame>
        <p:nvGraphicFramePr>
          <p:cNvPr id="5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360736"/>
              </p:ext>
            </p:extLst>
          </p:nvPr>
        </p:nvGraphicFramePr>
        <p:xfrm>
          <a:off x="337195" y="2393885"/>
          <a:ext cx="6525728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bi/aij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zj-cj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Elipse 5"/>
          <p:cNvSpPr/>
          <p:nvPr/>
        </p:nvSpPr>
        <p:spPr>
          <a:xfrm>
            <a:off x="472213" y="2888940"/>
            <a:ext cx="360040" cy="36004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7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591103"/>
              </p:ext>
            </p:extLst>
          </p:nvPr>
        </p:nvGraphicFramePr>
        <p:xfrm>
          <a:off x="337199" y="4644135"/>
          <a:ext cx="6525728" cy="1961478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359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bi/aij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4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3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4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4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1600</a:t>
                      </a:r>
                      <a:endParaRPr lang="en-US" sz="15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0*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zj-cj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6951097" y="2483258"/>
            <a:ext cx="1938544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lang="es-AR" sz="1600" b="1" dirty="0"/>
              <a:t>X</a:t>
            </a:r>
            <a:r>
              <a:rPr lang="es-AR" sz="1600" b="1" dirty="0" smtClean="0"/>
              <a:t>1: Tint. Negra</a:t>
            </a:r>
            <a:br>
              <a:rPr lang="es-AR" sz="1600" b="1" dirty="0" smtClean="0"/>
            </a:br>
            <a:r>
              <a:rPr lang="es-AR" sz="1600" b="1" dirty="0" smtClean="0"/>
              <a:t>X2: Tint. Rubia</a:t>
            </a:r>
            <a:br>
              <a:rPr lang="es-AR" sz="1600" b="1" dirty="0" smtClean="0"/>
            </a:br>
            <a:r>
              <a:rPr lang="es-AR" sz="1600" b="1" dirty="0" smtClean="0"/>
              <a:t>X3: Oxidante</a:t>
            </a:r>
          </a:p>
          <a:p>
            <a:pPr algn="just"/>
            <a:r>
              <a:rPr lang="es-AR" sz="1600" b="1" dirty="0" smtClean="0"/>
              <a:t>X4: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Almacén</a:t>
            </a:r>
            <a:br>
              <a:rPr lang="es-AR" sz="1600" b="1" dirty="0" smtClean="0"/>
            </a:br>
            <a:r>
              <a:rPr lang="es-AR" sz="1600" b="1" dirty="0" smtClean="0"/>
              <a:t>X5: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Alcohol</a:t>
            </a:r>
            <a:br>
              <a:rPr lang="es-AR" sz="1600" b="1" dirty="0" smtClean="0"/>
            </a:br>
            <a:r>
              <a:rPr lang="es-AR" sz="1600" b="1" dirty="0" smtClean="0"/>
              <a:t>X6: 1ra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br>
              <a:rPr lang="es-AR" sz="1600" b="1" dirty="0" smtClean="0"/>
            </a:br>
            <a:r>
              <a:rPr lang="es-AR" sz="1600" b="1" dirty="0" smtClean="0"/>
              <a:t>X7: 2da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endParaRPr lang="es-AR" sz="1600" b="1" dirty="0"/>
          </a:p>
        </p:txBody>
      </p:sp>
    </p:spTree>
    <p:extLst>
      <p:ext uri="{BB962C8B-B14F-4D97-AF65-F5344CB8AC3E}">
        <p14:creationId xmlns:p14="http://schemas.microsoft.com/office/powerpoint/2010/main" val="60406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785"/>
            <a:ext cx="8475095" cy="765085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2000" i="1" dirty="0"/>
              <a:t>Si le dan a elegir subir la contribución de alguno de los productos en $1, ¿Cuál preferiría? ¿Cuál sería su nueva ganancia?</a:t>
            </a:r>
          </a:p>
          <a:p>
            <a:pPr marL="0" lvl="0" indent="0">
              <a:buNone/>
            </a:pPr>
            <a:endParaRPr lang="es-AR" sz="2000" dirty="0"/>
          </a:p>
        </p:txBody>
      </p:sp>
      <p:graphicFrame>
        <p:nvGraphicFramePr>
          <p:cNvPr id="5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914214"/>
              </p:ext>
            </p:extLst>
          </p:nvPr>
        </p:nvGraphicFramePr>
        <p:xfrm>
          <a:off x="341530" y="2393885"/>
          <a:ext cx="6525728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bi/aij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zj-cj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Elipse 7"/>
          <p:cNvSpPr/>
          <p:nvPr/>
        </p:nvSpPr>
        <p:spPr>
          <a:xfrm>
            <a:off x="476548" y="3429000"/>
            <a:ext cx="360040" cy="36004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9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067228"/>
              </p:ext>
            </p:extLst>
          </p:nvPr>
        </p:nvGraphicFramePr>
        <p:xfrm>
          <a:off x="341530" y="4644135"/>
          <a:ext cx="6525728" cy="1920010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4</a:t>
                      </a:r>
                      <a:endParaRPr lang="en-US" sz="15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bi/aij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4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1600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zj-cj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CuadroTexto 9"/>
          <p:cNvSpPr txBox="1"/>
          <p:nvPr/>
        </p:nvSpPr>
        <p:spPr>
          <a:xfrm>
            <a:off x="7013722" y="2438571"/>
            <a:ext cx="1938544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lang="es-AR" sz="1600" b="1" dirty="0"/>
              <a:t>X</a:t>
            </a:r>
            <a:r>
              <a:rPr lang="es-AR" sz="1600" b="1" dirty="0" smtClean="0"/>
              <a:t>1: Tint. Negra</a:t>
            </a:r>
            <a:br>
              <a:rPr lang="es-AR" sz="1600" b="1" dirty="0" smtClean="0"/>
            </a:br>
            <a:r>
              <a:rPr lang="es-AR" sz="1600" b="1" dirty="0" smtClean="0"/>
              <a:t>X2: Tint. Rubia</a:t>
            </a:r>
            <a:br>
              <a:rPr lang="es-AR" sz="1600" b="1" dirty="0" smtClean="0"/>
            </a:br>
            <a:r>
              <a:rPr lang="es-AR" sz="1600" b="1" dirty="0" smtClean="0"/>
              <a:t>X3: Oxidante</a:t>
            </a:r>
          </a:p>
          <a:p>
            <a:pPr algn="just"/>
            <a:r>
              <a:rPr lang="es-AR" sz="1600" b="1" dirty="0" smtClean="0"/>
              <a:t>X4: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Almacén</a:t>
            </a:r>
            <a:br>
              <a:rPr lang="es-AR" sz="1600" b="1" dirty="0" smtClean="0"/>
            </a:br>
            <a:r>
              <a:rPr lang="es-AR" sz="1600" b="1" dirty="0" smtClean="0"/>
              <a:t>X5: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Alcohol</a:t>
            </a:r>
            <a:br>
              <a:rPr lang="es-AR" sz="1600" b="1" dirty="0" smtClean="0"/>
            </a:br>
            <a:r>
              <a:rPr lang="es-AR" sz="1600" b="1" dirty="0" smtClean="0"/>
              <a:t>X6: 1ra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br>
              <a:rPr lang="es-AR" sz="1600" b="1" dirty="0" smtClean="0"/>
            </a:br>
            <a:r>
              <a:rPr lang="es-AR" sz="1600" b="1" dirty="0" smtClean="0"/>
              <a:t>X7: 2da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endParaRPr lang="es-AR" sz="1600" b="1" dirty="0"/>
          </a:p>
        </p:txBody>
      </p:sp>
    </p:spTree>
    <p:extLst>
      <p:ext uri="{BB962C8B-B14F-4D97-AF65-F5344CB8AC3E}">
        <p14:creationId xmlns:p14="http://schemas.microsoft.com/office/powerpoint/2010/main" val="215054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Preguntas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785"/>
            <a:ext cx="8475095" cy="765085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2000" i="1" dirty="0"/>
              <a:t>Si le dan a elegir subir la contribución de alguno de los productos en $1, ¿Cuál preferiría? ¿Cuál sería su nueva ganancia?</a:t>
            </a:r>
          </a:p>
          <a:p>
            <a:pPr marL="0" lvl="0" indent="0">
              <a:buNone/>
            </a:pPr>
            <a:endParaRPr lang="es-AR" sz="2000" dirty="0"/>
          </a:p>
          <a:p>
            <a:pPr>
              <a:buNone/>
            </a:pPr>
            <a:endParaRPr lang="es-MX" sz="1900" b="1" dirty="0" smtClean="0"/>
          </a:p>
        </p:txBody>
      </p:sp>
      <p:graphicFrame>
        <p:nvGraphicFramePr>
          <p:cNvPr id="5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681774"/>
              </p:ext>
            </p:extLst>
          </p:nvPr>
        </p:nvGraphicFramePr>
        <p:xfrm>
          <a:off x="341530" y="2393885"/>
          <a:ext cx="6525728" cy="1905255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bi/aij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zj-cj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Elipse 7"/>
          <p:cNvSpPr/>
          <p:nvPr/>
        </p:nvSpPr>
        <p:spPr>
          <a:xfrm>
            <a:off x="476548" y="3699030"/>
            <a:ext cx="360040" cy="36004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9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278049"/>
              </p:ext>
            </p:extLst>
          </p:nvPr>
        </p:nvGraphicFramePr>
        <p:xfrm>
          <a:off x="341530" y="4644135"/>
          <a:ext cx="6525728" cy="1920010"/>
        </p:xfrm>
        <a:graphic>
          <a:graphicData uri="http://schemas.openxmlformats.org/drawingml/2006/table">
            <a:tbl>
              <a:tblPr/>
              <a:tblGrid>
                <a:gridCol w="59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32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6218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2</a:t>
                      </a:r>
                      <a:endParaRPr lang="en-US" sz="15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ck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xk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Bk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A6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A7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bi/aij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9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2</a:t>
                      </a:r>
                      <a:endParaRPr lang="en-US" sz="17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X3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-2/3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Z=</a:t>
                      </a: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1800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-1/2</a:t>
                      </a:r>
                      <a:endParaRPr lang="en-US" sz="17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1/2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zj-cj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659" marR="8659" marT="86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7013722" y="2438571"/>
            <a:ext cx="1938544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lang="es-AR" sz="1600" b="1" dirty="0"/>
              <a:t>X</a:t>
            </a:r>
            <a:r>
              <a:rPr lang="es-AR" sz="1600" b="1" dirty="0" smtClean="0"/>
              <a:t>1: Tint. Negra</a:t>
            </a:r>
            <a:br>
              <a:rPr lang="es-AR" sz="1600" b="1" dirty="0" smtClean="0"/>
            </a:br>
            <a:r>
              <a:rPr lang="es-AR" sz="1600" b="1" dirty="0" smtClean="0"/>
              <a:t>X2: Tint. Rubia</a:t>
            </a:r>
            <a:br>
              <a:rPr lang="es-AR" sz="1600" b="1" dirty="0" smtClean="0"/>
            </a:br>
            <a:r>
              <a:rPr lang="es-AR" sz="1600" b="1" dirty="0" smtClean="0"/>
              <a:t>X3: Oxidante</a:t>
            </a:r>
          </a:p>
          <a:p>
            <a:pPr algn="just"/>
            <a:r>
              <a:rPr lang="es-AR" sz="1600" b="1" dirty="0" smtClean="0"/>
              <a:t>X4: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Almacén</a:t>
            </a:r>
            <a:br>
              <a:rPr lang="es-AR" sz="1600" b="1" dirty="0" smtClean="0"/>
            </a:br>
            <a:r>
              <a:rPr lang="es-AR" sz="1600" b="1" dirty="0" smtClean="0"/>
              <a:t>X5: </a:t>
            </a:r>
            <a:r>
              <a:rPr lang="es-AR" sz="1600" b="1" dirty="0" err="1" smtClean="0"/>
              <a:t>Sobr</a:t>
            </a:r>
            <a:r>
              <a:rPr lang="es-AR" sz="1600" b="1" dirty="0" smtClean="0"/>
              <a:t>. Alcohol</a:t>
            </a:r>
            <a:br>
              <a:rPr lang="es-AR" sz="1600" b="1" dirty="0" smtClean="0"/>
            </a:br>
            <a:r>
              <a:rPr lang="es-AR" sz="1600" b="1" dirty="0" smtClean="0"/>
              <a:t>X6: 1ra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br>
              <a:rPr lang="es-AR" sz="1600" b="1" dirty="0" smtClean="0"/>
            </a:br>
            <a:r>
              <a:rPr lang="es-AR" sz="1600" b="1" dirty="0" smtClean="0"/>
              <a:t>X7: 2da </a:t>
            </a:r>
            <a:r>
              <a:rPr lang="es-AR" sz="1600" b="1" dirty="0" err="1" smtClean="0"/>
              <a:t>restr</a:t>
            </a:r>
            <a:r>
              <a:rPr lang="es-AR" sz="1600" b="1" dirty="0" smtClean="0"/>
              <a:t>. Cliente</a:t>
            </a:r>
            <a:endParaRPr lang="es-AR" sz="1600" b="1" dirty="0"/>
          </a:p>
        </p:txBody>
      </p:sp>
      <p:grpSp>
        <p:nvGrpSpPr>
          <p:cNvPr id="14" name="Grupo 13"/>
          <p:cNvGrpSpPr/>
          <p:nvPr/>
        </p:nvGrpSpPr>
        <p:grpSpPr>
          <a:xfrm>
            <a:off x="6237185" y="5139190"/>
            <a:ext cx="720080" cy="900100"/>
            <a:chOff x="6237185" y="2888940"/>
            <a:chExt cx="720080" cy="900100"/>
          </a:xfrm>
        </p:grpSpPr>
        <p:sp>
          <p:nvSpPr>
            <p:cNvPr id="15" name="CuadroTexto 14"/>
            <p:cNvSpPr txBox="1"/>
            <p:nvPr/>
          </p:nvSpPr>
          <p:spPr>
            <a:xfrm>
              <a:off x="6237185" y="2888940"/>
              <a:ext cx="689999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700" dirty="0" smtClean="0"/>
                <a:t>1200</a:t>
              </a:r>
            </a:p>
          </p:txBody>
        </p:sp>
        <p:sp>
          <p:nvSpPr>
            <p:cNvPr id="16" name="CuadroTexto 15"/>
            <p:cNvSpPr txBox="1"/>
            <p:nvPr/>
          </p:nvSpPr>
          <p:spPr>
            <a:xfrm>
              <a:off x="6267266" y="3435097"/>
              <a:ext cx="689999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700" dirty="0" smtClean="0"/>
                <a:t>1200</a:t>
              </a:r>
            </a:p>
          </p:txBody>
        </p:sp>
        <p:sp>
          <p:nvSpPr>
            <p:cNvPr id="17" name="CuadroTexto 16"/>
            <p:cNvSpPr txBox="1"/>
            <p:nvPr/>
          </p:nvSpPr>
          <p:spPr>
            <a:xfrm>
              <a:off x="6267266" y="3165067"/>
              <a:ext cx="689999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700" dirty="0" smtClean="0"/>
                <a:t>240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115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4820</TotalTime>
  <Words>2176</Words>
  <Application>Microsoft Office PowerPoint</Application>
  <PresentationFormat>Presentación en pantalla (4:3)</PresentationFormat>
  <Paragraphs>1517</Paragraphs>
  <Slides>17</Slides>
  <Notes>3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 Math</vt:lpstr>
      <vt:lpstr>Office Theme</vt:lpstr>
      <vt:lpstr>Enunciado del problema</vt:lpstr>
      <vt:lpstr>Modelización del problema</vt:lpstr>
      <vt:lpstr>Tabla inicial y final de Simplex</vt:lpstr>
      <vt:lpstr>Interpretación de la tabla óptima</vt:lpstr>
      <vt:lpstr>Preguntas</vt:lpstr>
      <vt:lpstr>Preguntas</vt:lpstr>
      <vt:lpstr>Preguntas</vt:lpstr>
      <vt:lpstr>Preguntas</vt:lpstr>
      <vt:lpstr>Preguntas</vt:lpstr>
      <vt:lpstr>Preguntas</vt:lpstr>
      <vt:lpstr>Preguntas</vt:lpstr>
      <vt:lpstr>Preguntas</vt:lpstr>
      <vt:lpstr>Preguntas</vt:lpstr>
      <vt:lpstr>Preguntas</vt:lpstr>
      <vt:lpstr>Preguntas</vt:lpstr>
      <vt:lpstr>Preguntas</vt:lpstr>
      <vt:lpstr>Preguntas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Programación Lineal. Formulación Gráfica</dc:title>
  <dc:creator>federico.muradian@godrejcp.com</dc:creator>
  <cp:lastModifiedBy>Federico Muradian</cp:lastModifiedBy>
  <cp:revision>398</cp:revision>
  <dcterms:created xsi:type="dcterms:W3CDTF">2013-03-15T21:55:47Z</dcterms:created>
  <dcterms:modified xsi:type="dcterms:W3CDTF">2019-09-26T16:43:53Z</dcterms:modified>
</cp:coreProperties>
</file>