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4305" r:id="rId1"/>
  </p:sldMasterIdLst>
  <p:notesMasterIdLst>
    <p:notesMasterId r:id="rId6"/>
  </p:notesMasterIdLst>
  <p:handoutMasterIdLst>
    <p:handoutMasterId r:id="rId7"/>
  </p:handoutMasterIdLst>
  <p:sldIdLst>
    <p:sldId id="689" r:id="rId2"/>
    <p:sldId id="1077" r:id="rId3"/>
    <p:sldId id="1075" r:id="rId4"/>
    <p:sldId id="1076" r:id="rId5"/>
  </p:sldIdLst>
  <p:sldSz cx="9144000" cy="6858000" type="screen4x3"/>
  <p:notesSz cx="6781800" cy="90678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bg2"/>
        </a:solidFill>
        <a:latin typeface="Arial" pitchFamily="34" charset="0"/>
        <a:ea typeface="+mn-ea"/>
        <a:cs typeface="Arial" pitchFamily="34" charset="0"/>
        <a:sym typeface="Symbol" pitchFamily="18" charset="2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bg2"/>
        </a:solidFill>
        <a:latin typeface="Arial" pitchFamily="34" charset="0"/>
        <a:ea typeface="+mn-ea"/>
        <a:cs typeface="Arial" pitchFamily="34" charset="0"/>
        <a:sym typeface="Symbol" pitchFamily="18" charset="2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bg2"/>
        </a:solidFill>
        <a:latin typeface="Arial" pitchFamily="34" charset="0"/>
        <a:ea typeface="+mn-ea"/>
        <a:cs typeface="Arial" pitchFamily="34" charset="0"/>
        <a:sym typeface="Symbol" pitchFamily="18" charset="2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bg2"/>
        </a:solidFill>
        <a:latin typeface="Arial" pitchFamily="34" charset="0"/>
        <a:ea typeface="+mn-ea"/>
        <a:cs typeface="Arial" pitchFamily="34" charset="0"/>
        <a:sym typeface="Symbol" pitchFamily="18" charset="2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bg2"/>
        </a:solidFill>
        <a:latin typeface="Arial" pitchFamily="34" charset="0"/>
        <a:ea typeface="+mn-ea"/>
        <a:cs typeface="Arial" pitchFamily="34" charset="0"/>
        <a:sym typeface="Symbol" pitchFamily="18" charset="2"/>
      </a:defRPr>
    </a:lvl5pPr>
    <a:lvl6pPr marL="2286000" algn="l" defTabSz="914400" rtl="0" eaLnBrk="1" latinLnBrk="0" hangingPunct="1">
      <a:defRPr sz="3200" kern="1200">
        <a:solidFill>
          <a:schemeClr val="bg2"/>
        </a:solidFill>
        <a:latin typeface="Arial" pitchFamily="34" charset="0"/>
        <a:ea typeface="+mn-ea"/>
        <a:cs typeface="Arial" pitchFamily="34" charset="0"/>
        <a:sym typeface="Symbol" pitchFamily="18" charset="2"/>
      </a:defRPr>
    </a:lvl6pPr>
    <a:lvl7pPr marL="2743200" algn="l" defTabSz="914400" rtl="0" eaLnBrk="1" latinLnBrk="0" hangingPunct="1">
      <a:defRPr sz="3200" kern="1200">
        <a:solidFill>
          <a:schemeClr val="bg2"/>
        </a:solidFill>
        <a:latin typeface="Arial" pitchFamily="34" charset="0"/>
        <a:ea typeface="+mn-ea"/>
        <a:cs typeface="Arial" pitchFamily="34" charset="0"/>
        <a:sym typeface="Symbol" pitchFamily="18" charset="2"/>
      </a:defRPr>
    </a:lvl7pPr>
    <a:lvl8pPr marL="3200400" algn="l" defTabSz="914400" rtl="0" eaLnBrk="1" latinLnBrk="0" hangingPunct="1">
      <a:defRPr sz="3200" kern="1200">
        <a:solidFill>
          <a:schemeClr val="bg2"/>
        </a:solidFill>
        <a:latin typeface="Arial" pitchFamily="34" charset="0"/>
        <a:ea typeface="+mn-ea"/>
        <a:cs typeface="Arial" pitchFamily="34" charset="0"/>
        <a:sym typeface="Symbol" pitchFamily="18" charset="2"/>
      </a:defRPr>
    </a:lvl8pPr>
    <a:lvl9pPr marL="3657600" algn="l" defTabSz="914400" rtl="0" eaLnBrk="1" latinLnBrk="0" hangingPunct="1">
      <a:defRPr sz="3200" kern="1200">
        <a:solidFill>
          <a:schemeClr val="bg2"/>
        </a:solidFill>
        <a:latin typeface="Arial" pitchFamily="34" charset="0"/>
        <a:ea typeface="+mn-ea"/>
        <a:cs typeface="Arial" pitchFamily="34" charset="0"/>
        <a:sym typeface="Symbol" pitchFamily="18" charset="2"/>
      </a:defRPr>
    </a:lvl9pPr>
  </p:defaultTextStyle>
  <p:extLst>
    <p:ext uri="{EFAFB233-063F-42B5-8137-9DF3F51BA10A}">
      <p15:sldGuideLst xmlns:p15="http://schemas.microsoft.com/office/powerpoint/2012/main">
        <p15:guide id="1" orient="horz" pos="315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56">
          <p15:clr>
            <a:srgbClr val="A4A3A4"/>
          </p15:clr>
        </p15:guide>
        <p15:guide id="2" pos="21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CCFF99"/>
    <a:srgbClr val="99FF99"/>
    <a:srgbClr val="66FF99"/>
    <a:srgbClr val="66FFFF"/>
    <a:srgbClr val="ECA2E1"/>
    <a:srgbClr val="006600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00" autoAdjust="0"/>
    <p:restoredTop sz="94671" autoAdjust="0"/>
  </p:normalViewPr>
  <p:slideViewPr>
    <p:cSldViewPr snapToGrid="0">
      <p:cViewPr varScale="1">
        <p:scale>
          <a:sx n="103" d="100"/>
          <a:sy n="103" d="100"/>
        </p:scale>
        <p:origin x="1266" y="84"/>
      </p:cViewPr>
      <p:guideLst>
        <p:guide orient="horz" pos="3158"/>
        <p:guide pos="2880"/>
      </p:guideLst>
    </p:cSldViewPr>
  </p:slideViewPr>
  <p:outlineViewPr>
    <p:cViewPr>
      <p:scale>
        <a:sx n="50" d="100"/>
        <a:sy n="50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>
      <p:cViewPr varScale="1">
        <p:scale>
          <a:sx n="92" d="100"/>
          <a:sy n="92" d="100"/>
        </p:scale>
        <p:origin x="3750" y="72"/>
      </p:cViewPr>
      <p:guideLst>
        <p:guide orient="horz" pos="2856"/>
        <p:guide pos="21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38982" cy="454304"/>
          </a:xfrm>
          <a:prstGeom prst="rect">
            <a:avLst/>
          </a:prstGeom>
        </p:spPr>
        <p:txBody>
          <a:bodyPr vert="horz" lIns="88781" tIns="44389" rIns="88781" bIns="44389" rtlCol="0"/>
          <a:lstStyle>
            <a:lvl1pPr algn="l" eaLnBrk="0" hangingPunct="0">
              <a:defRPr sz="11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1302" y="1"/>
            <a:ext cx="2938982" cy="454304"/>
          </a:xfrm>
          <a:prstGeom prst="rect">
            <a:avLst/>
          </a:prstGeom>
        </p:spPr>
        <p:txBody>
          <a:bodyPr vert="horz" lIns="88781" tIns="44389" rIns="88781" bIns="44389" rtlCol="0"/>
          <a:lstStyle>
            <a:lvl1pPr algn="r" eaLnBrk="0" hangingPunct="0">
              <a:defRPr sz="11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95A94DD0-A776-4A07-94D3-826F24DA6462}" type="datetimeFigureOut">
              <a:rPr lang="en-US"/>
              <a:pPr>
                <a:defRPr/>
              </a:pPr>
              <a:t>13-Sep-22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612090"/>
            <a:ext cx="2938982" cy="454304"/>
          </a:xfrm>
          <a:prstGeom prst="rect">
            <a:avLst/>
          </a:prstGeom>
        </p:spPr>
        <p:txBody>
          <a:bodyPr vert="horz" lIns="88781" tIns="44389" rIns="88781" bIns="44389" rtlCol="0" anchor="b"/>
          <a:lstStyle>
            <a:lvl1pPr algn="l" eaLnBrk="0" hangingPunct="0">
              <a:defRPr sz="11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1302" y="8612090"/>
            <a:ext cx="2938982" cy="454304"/>
          </a:xfrm>
          <a:prstGeom prst="rect">
            <a:avLst/>
          </a:prstGeom>
        </p:spPr>
        <p:txBody>
          <a:bodyPr vert="horz" lIns="88781" tIns="44389" rIns="88781" bIns="44389" rtlCol="0" anchor="b"/>
          <a:lstStyle>
            <a:lvl1pPr algn="r" eaLnBrk="0" hangingPunct="0">
              <a:defRPr sz="11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8CA45567-DFB2-481E-9155-443C3E2A9C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665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38982" cy="264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781" tIns="44389" rIns="88781" bIns="44389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defRPr sz="1100">
                <a:solidFill>
                  <a:schemeClr val="tx1"/>
                </a:solidFill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2818" y="1"/>
            <a:ext cx="2938982" cy="264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781" tIns="44389" rIns="88781" bIns="44389" numCol="1" anchor="t" anchorCtr="0" compatLnSpc="1">
            <a:prstTxWarp prst="textNoShape">
              <a:avLst/>
            </a:prstTxWarp>
            <a:spAutoFit/>
          </a:bodyPr>
          <a:lstStyle>
            <a:lvl1pPr algn="r" eaLnBrk="0" hangingPunct="0">
              <a:defRPr sz="1100">
                <a:solidFill>
                  <a:schemeClr val="tx1"/>
                </a:solidFill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25538" y="679450"/>
            <a:ext cx="4532312" cy="34004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46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3836" y="4305343"/>
            <a:ext cx="4974128" cy="1234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781" tIns="44389" rIns="88781" bIns="44389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s-ES_tradnl" noProof="0"/>
              <a:t>Haga clic para modificar el estilo de texto del patrón</a:t>
            </a:r>
          </a:p>
          <a:p>
            <a:pPr lvl="1"/>
            <a:r>
              <a:rPr lang="es-ES_tradnl" noProof="0"/>
              <a:t>Segundo nivel</a:t>
            </a:r>
          </a:p>
          <a:p>
            <a:pPr lvl="2"/>
            <a:r>
              <a:rPr lang="es-ES_tradnl" noProof="0"/>
              <a:t>Tercer nivel</a:t>
            </a:r>
          </a:p>
          <a:p>
            <a:pPr lvl="3"/>
            <a:r>
              <a:rPr lang="es-ES_tradnl" noProof="0"/>
              <a:t>Cuarto nivel</a:t>
            </a:r>
          </a:p>
          <a:p>
            <a:pPr lvl="4"/>
            <a:r>
              <a:rPr lang="es-ES_tradnl" noProof="0"/>
              <a:t>Quinto nivel</a:t>
            </a:r>
          </a:p>
        </p:txBody>
      </p:sp>
      <p:sp>
        <p:nvSpPr>
          <p:cNvPr id="1146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784742"/>
            <a:ext cx="2938982" cy="264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781" tIns="44389" rIns="88781" bIns="44389" numCol="1" anchor="b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defRPr sz="1100">
                <a:solidFill>
                  <a:schemeClr val="tx1"/>
                </a:solidFill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1146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2818" y="8784741"/>
            <a:ext cx="2938982" cy="264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781" tIns="44389" rIns="88781" bIns="44389" numCol="1" anchor="b" anchorCtr="0" compatLnSpc="1">
            <a:prstTxWarp prst="textNoShape">
              <a:avLst/>
            </a:prstTxWarp>
            <a:spAutoFit/>
          </a:bodyPr>
          <a:lstStyle>
            <a:lvl1pPr algn="r" eaLnBrk="0" hangingPunct="0">
              <a:defRPr sz="1100">
                <a:solidFill>
                  <a:schemeClr val="tx1"/>
                </a:solidFill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fld id="{ABE4C365-D6E2-44B8-9DF6-034F422B8B55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073869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esentación típic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1272"/>
          <p:cNvSpPr>
            <a:spLocks noChangeShapeType="1"/>
          </p:cNvSpPr>
          <p:nvPr userDrawn="1"/>
        </p:nvSpPr>
        <p:spPr bwMode="auto">
          <a:xfrm flipV="1">
            <a:off x="515938" y="0"/>
            <a:ext cx="0" cy="6858000"/>
          </a:xfrm>
          <a:prstGeom prst="line">
            <a:avLst/>
          </a:prstGeom>
          <a:noFill/>
          <a:ln w="38100" cmpd="dbl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3" name="Text Box 1283"/>
          <p:cNvSpPr txBox="1">
            <a:spLocks noChangeArrowheads="1"/>
          </p:cNvSpPr>
          <p:nvPr userDrawn="1"/>
        </p:nvSpPr>
        <p:spPr bwMode="auto">
          <a:xfrm rot="16200000">
            <a:off x="-2611437" y="3397250"/>
            <a:ext cx="577691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bg2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3200">
                <a:solidFill>
                  <a:schemeClr val="bg2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3200">
                <a:solidFill>
                  <a:schemeClr val="bg2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3200">
                <a:solidFill>
                  <a:schemeClr val="bg2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3200">
                <a:solidFill>
                  <a:schemeClr val="bg2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  <a:sym typeface="Symbol" pitchFamily="18" charset="2"/>
              </a:defRPr>
            </a:lvl9pPr>
          </a:lstStyle>
          <a:p>
            <a:pPr algn="r">
              <a:defRPr/>
            </a:pPr>
            <a:r>
              <a:rPr lang="en-US" altLang="es-AR" sz="1400" b="1">
                <a:cs typeface="Arial" charset="0"/>
              </a:rPr>
              <a:t>FIUBA – Depto. Construcciones y Estructuras </a:t>
            </a:r>
          </a:p>
          <a:p>
            <a:pPr algn="r">
              <a:defRPr/>
            </a:pPr>
            <a:r>
              <a:rPr lang="en-US" altLang="es-AR" sz="1400" b="1">
                <a:cs typeface="Arial" charset="0"/>
              </a:rPr>
              <a:t>(74.11) CIMENTACIONES y  (94.09) GEOTECNIA APLICADA</a:t>
            </a:r>
          </a:p>
        </p:txBody>
      </p:sp>
      <p:sp>
        <p:nvSpPr>
          <p:cNvPr id="5" name="Text Box 1275"/>
          <p:cNvSpPr txBox="1">
            <a:spLocks noChangeArrowheads="1"/>
          </p:cNvSpPr>
          <p:nvPr/>
        </p:nvSpPr>
        <p:spPr bwMode="auto">
          <a:xfrm>
            <a:off x="-1588" y="6546850"/>
            <a:ext cx="9145588" cy="311150"/>
          </a:xfrm>
          <a:prstGeom prst="rect">
            <a:avLst/>
          </a:prstGeom>
          <a:solidFill>
            <a:srgbClr val="00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3200">
                <a:solidFill>
                  <a:schemeClr val="bg2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3200">
                <a:solidFill>
                  <a:schemeClr val="bg2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3200">
                <a:solidFill>
                  <a:schemeClr val="bg2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3200">
                <a:solidFill>
                  <a:schemeClr val="bg2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3200">
                <a:solidFill>
                  <a:schemeClr val="bg2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  <a:sym typeface="Symbol" pitchFamily="18" charset="2"/>
              </a:defRPr>
            </a:lvl9pPr>
          </a:lstStyle>
          <a:p>
            <a:pPr>
              <a:defRPr/>
            </a:pPr>
            <a:r>
              <a:rPr lang="es-AR" altLang="es-AR" sz="1400" b="1" dirty="0">
                <a:solidFill>
                  <a:schemeClr val="tx1"/>
                </a:solidFill>
                <a:cs typeface="Arial" charset="0"/>
              </a:rPr>
              <a:t>Bases </a:t>
            </a:r>
            <a:r>
              <a:rPr lang="es-AR" altLang="es-AR" sz="1400" b="1" dirty="0" smtClean="0">
                <a:solidFill>
                  <a:schemeClr val="tx1"/>
                </a:solidFill>
                <a:cs typeface="Arial" charset="0"/>
              </a:rPr>
              <a:t>superficiales aisladas </a:t>
            </a:r>
            <a:r>
              <a:rPr lang="es-AR" altLang="es-AR" sz="1400" b="1" baseline="0" dirty="0" smtClean="0">
                <a:solidFill>
                  <a:schemeClr val="tx1"/>
                </a:solidFill>
                <a:cs typeface="Arial" charset="0"/>
              </a:rPr>
              <a:t>(ejemplo practico)</a:t>
            </a:r>
            <a:endParaRPr lang="es-AR" altLang="es-AR" sz="1400" b="1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6" name="Text Box 1275"/>
          <p:cNvSpPr txBox="1">
            <a:spLocks noChangeArrowheads="1"/>
          </p:cNvSpPr>
          <p:nvPr userDrawn="1"/>
        </p:nvSpPr>
        <p:spPr bwMode="auto">
          <a:xfrm>
            <a:off x="7767638" y="6546850"/>
            <a:ext cx="1376362" cy="311150"/>
          </a:xfrm>
          <a:prstGeom prst="rect">
            <a:avLst/>
          </a:prstGeom>
          <a:solidFill>
            <a:srgbClr val="00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3200">
                <a:solidFill>
                  <a:schemeClr val="bg2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3200">
                <a:solidFill>
                  <a:schemeClr val="bg2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3200">
                <a:solidFill>
                  <a:schemeClr val="bg2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3200">
                <a:solidFill>
                  <a:schemeClr val="bg2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3200">
                <a:solidFill>
                  <a:schemeClr val="bg2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  <a:sym typeface="Symbol" pitchFamily="18" charset="2"/>
              </a:defRPr>
            </a:lvl9pPr>
          </a:lstStyle>
          <a:p>
            <a:pPr algn="r">
              <a:defRPr/>
            </a:pPr>
            <a:r>
              <a:rPr lang="es-AR" altLang="es-AR" sz="1200" dirty="0">
                <a:solidFill>
                  <a:schemeClr val="tx1"/>
                </a:solidFill>
                <a:cs typeface="Arial" charset="0"/>
              </a:rPr>
              <a:t>Lámina   </a:t>
            </a:r>
            <a:fld id="{5669DB30-7A7B-407A-B0ED-9229939A1ECC}" type="slidenum">
              <a:rPr lang="es-ES_tradnl" altLang="es-AR" sz="1200" smtClean="0">
                <a:solidFill>
                  <a:schemeClr val="tx1"/>
                </a:solidFill>
                <a:cs typeface="Arial" charset="0"/>
              </a:rPr>
              <a:pPr algn="r">
                <a:defRPr/>
              </a:pPr>
              <a:t>‹#›</a:t>
            </a:fld>
            <a:endParaRPr lang="es-AR" altLang="es-AR" sz="1200" dirty="0">
              <a:solidFill>
                <a:schemeClr val="tx1"/>
              </a:solidFill>
              <a:cs typeface="Arial" charset="0"/>
            </a:endParaRPr>
          </a:p>
        </p:txBody>
      </p:sp>
      <p:pic>
        <p:nvPicPr>
          <p:cNvPr id="7" name="Picture 9" descr="FIUBA_color_alta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78" t="22284" r="75652" b="22144"/>
          <a:stretch>
            <a:fillRect/>
          </a:stretch>
        </p:blipFill>
        <p:spPr bwMode="auto">
          <a:xfrm>
            <a:off x="0" y="0"/>
            <a:ext cx="484188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44387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Caratul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1272"/>
          <p:cNvSpPr>
            <a:spLocks noChangeShapeType="1"/>
          </p:cNvSpPr>
          <p:nvPr userDrawn="1"/>
        </p:nvSpPr>
        <p:spPr bwMode="auto">
          <a:xfrm flipV="1">
            <a:off x="515938" y="0"/>
            <a:ext cx="0" cy="6858000"/>
          </a:xfrm>
          <a:prstGeom prst="line">
            <a:avLst/>
          </a:prstGeom>
          <a:noFill/>
          <a:ln w="38100" cmpd="dbl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AR"/>
          </a:p>
        </p:txBody>
      </p:sp>
      <p:pic>
        <p:nvPicPr>
          <p:cNvPr id="3" name="Picture 6" descr="FIUBA_color_alta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78" t="22284" r="75652" b="22144"/>
          <a:stretch>
            <a:fillRect/>
          </a:stretch>
        </p:blipFill>
        <p:spPr bwMode="auto">
          <a:xfrm>
            <a:off x="0" y="0"/>
            <a:ext cx="484188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1283"/>
          <p:cNvSpPr txBox="1">
            <a:spLocks noChangeArrowheads="1"/>
          </p:cNvSpPr>
          <p:nvPr userDrawn="1"/>
        </p:nvSpPr>
        <p:spPr bwMode="auto">
          <a:xfrm rot="16200000">
            <a:off x="-2611437" y="3397250"/>
            <a:ext cx="577691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bg2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3200">
                <a:solidFill>
                  <a:schemeClr val="bg2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3200">
                <a:solidFill>
                  <a:schemeClr val="bg2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3200">
                <a:solidFill>
                  <a:schemeClr val="bg2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3200">
                <a:solidFill>
                  <a:schemeClr val="bg2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  <a:sym typeface="Symbol" pitchFamily="18" charset="2"/>
              </a:defRPr>
            </a:lvl9pPr>
          </a:lstStyle>
          <a:p>
            <a:pPr algn="r">
              <a:defRPr/>
            </a:pPr>
            <a:r>
              <a:rPr lang="en-US" altLang="es-AR" sz="1400" b="1">
                <a:cs typeface="Arial" charset="0"/>
              </a:rPr>
              <a:t>FIUBA – Depto. Construcciones y Estructuras </a:t>
            </a:r>
          </a:p>
          <a:p>
            <a:pPr algn="r">
              <a:defRPr/>
            </a:pPr>
            <a:r>
              <a:rPr lang="en-US" altLang="es-AR" sz="1400" b="1">
                <a:cs typeface="Arial" charset="0"/>
              </a:rPr>
              <a:t>(74.11) CIMENTACIONES y  (94.09) GEOTECNIA APLICADA</a:t>
            </a:r>
          </a:p>
        </p:txBody>
      </p:sp>
    </p:spTree>
    <p:extLst>
      <p:ext uri="{BB962C8B-B14F-4D97-AF65-F5344CB8AC3E}">
        <p14:creationId xmlns:p14="http://schemas.microsoft.com/office/powerpoint/2010/main" val="18430133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A6A6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1272"/>
          <p:cNvSpPr>
            <a:spLocks noChangeShapeType="1"/>
          </p:cNvSpPr>
          <p:nvPr/>
        </p:nvSpPr>
        <p:spPr bwMode="auto">
          <a:xfrm flipV="1">
            <a:off x="515938" y="0"/>
            <a:ext cx="0" cy="685800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1027" name="Text Box 1283"/>
          <p:cNvSpPr txBox="1">
            <a:spLocks noChangeArrowheads="1"/>
          </p:cNvSpPr>
          <p:nvPr/>
        </p:nvSpPr>
        <p:spPr bwMode="auto">
          <a:xfrm rot="-5400000">
            <a:off x="-2172493" y="2944019"/>
            <a:ext cx="48720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bg2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3200">
                <a:solidFill>
                  <a:schemeClr val="bg2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3200">
                <a:solidFill>
                  <a:schemeClr val="bg2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3200">
                <a:solidFill>
                  <a:schemeClr val="bg2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3200">
                <a:solidFill>
                  <a:schemeClr val="bg2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  <a:sym typeface="Symbol" pitchFamily="18" charset="2"/>
              </a:defRPr>
            </a:lvl9pPr>
          </a:lstStyle>
          <a:p>
            <a:pPr algn="r">
              <a:defRPr/>
            </a:pPr>
            <a:r>
              <a:rPr lang="en-US" altLang="es-AR" sz="1400" b="1">
                <a:solidFill>
                  <a:schemeClr val="tx1"/>
                </a:solidFill>
                <a:cs typeface="Arial" charset="0"/>
              </a:rPr>
              <a:t>FIUBA – Depto. Construcciones y Estructuras </a:t>
            </a:r>
          </a:p>
          <a:p>
            <a:pPr algn="r">
              <a:defRPr/>
            </a:pPr>
            <a:r>
              <a:rPr lang="en-US" altLang="es-AR" sz="1400" b="1">
                <a:solidFill>
                  <a:schemeClr val="tx1"/>
                </a:solidFill>
                <a:cs typeface="Arial" charset="0"/>
              </a:rPr>
              <a:t>74.01  y  94.01  -   HORMIGON I</a:t>
            </a:r>
          </a:p>
        </p:txBody>
      </p:sp>
      <p:grpSp>
        <p:nvGrpSpPr>
          <p:cNvPr id="1028" name="Group 11"/>
          <p:cNvGrpSpPr>
            <a:grpSpLocks/>
          </p:cNvGrpSpPr>
          <p:nvPr userDrawn="1"/>
        </p:nvGrpSpPr>
        <p:grpSpPr bwMode="auto">
          <a:xfrm>
            <a:off x="-1588" y="6546850"/>
            <a:ext cx="9145588" cy="311150"/>
            <a:chOff x="-1588" y="6547104"/>
            <a:chExt cx="9145588" cy="310896"/>
          </a:xfrm>
        </p:grpSpPr>
        <p:sp>
          <p:nvSpPr>
            <p:cNvPr id="1030" name="Text Box 1275"/>
            <p:cNvSpPr txBox="1">
              <a:spLocks noChangeArrowheads="1"/>
            </p:cNvSpPr>
            <p:nvPr/>
          </p:nvSpPr>
          <p:spPr bwMode="auto">
            <a:xfrm>
              <a:off x="-1588" y="6547104"/>
              <a:ext cx="9145588" cy="310896"/>
            </a:xfrm>
            <a:prstGeom prst="rect">
              <a:avLst/>
            </a:pr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 sz="3200">
                  <a:solidFill>
                    <a:schemeClr val="bg2"/>
                  </a:solidFill>
                  <a:latin typeface="Arial" charset="0"/>
                  <a:sym typeface="Symbol" pitchFamily="18" charset="2"/>
                </a:defRPr>
              </a:lvl1pPr>
              <a:lvl2pPr marL="742950" indent="-285750" eaLnBrk="0" hangingPunct="0">
                <a:defRPr sz="3200">
                  <a:solidFill>
                    <a:schemeClr val="bg2"/>
                  </a:solidFill>
                  <a:latin typeface="Arial" charset="0"/>
                  <a:sym typeface="Symbol" pitchFamily="18" charset="2"/>
                </a:defRPr>
              </a:lvl2pPr>
              <a:lvl3pPr marL="1143000" indent="-228600" eaLnBrk="0" hangingPunct="0">
                <a:defRPr sz="3200">
                  <a:solidFill>
                    <a:schemeClr val="bg2"/>
                  </a:solidFill>
                  <a:latin typeface="Arial" charset="0"/>
                  <a:sym typeface="Symbol" pitchFamily="18" charset="2"/>
                </a:defRPr>
              </a:lvl3pPr>
              <a:lvl4pPr marL="1600200" indent="-228600" eaLnBrk="0" hangingPunct="0">
                <a:defRPr sz="3200">
                  <a:solidFill>
                    <a:schemeClr val="bg2"/>
                  </a:solidFill>
                  <a:latin typeface="Arial" charset="0"/>
                  <a:sym typeface="Symbol" pitchFamily="18" charset="2"/>
                </a:defRPr>
              </a:lvl4pPr>
              <a:lvl5pPr marL="2057400" indent="-228600" eaLnBrk="0" hangingPunct="0">
                <a:defRPr sz="3200">
                  <a:solidFill>
                    <a:schemeClr val="bg2"/>
                  </a:solidFill>
                  <a:latin typeface="Arial" charset="0"/>
                  <a:sym typeface="Symbol" pitchFamily="1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bg2"/>
                  </a:solidFill>
                  <a:latin typeface="Arial" charset="0"/>
                  <a:sym typeface="Symbol" pitchFamily="1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bg2"/>
                  </a:solidFill>
                  <a:latin typeface="Arial" charset="0"/>
                  <a:sym typeface="Symbol" pitchFamily="1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bg2"/>
                  </a:solidFill>
                  <a:latin typeface="Arial" charset="0"/>
                  <a:sym typeface="Symbol" pitchFamily="1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bg2"/>
                  </a:solidFill>
                  <a:latin typeface="Arial" charset="0"/>
                  <a:sym typeface="Symbol" pitchFamily="18" charset="2"/>
                </a:defRPr>
              </a:lvl9pPr>
            </a:lstStyle>
            <a:p>
              <a:pPr>
                <a:defRPr/>
              </a:pPr>
              <a:r>
                <a:rPr lang="es-AR" altLang="es-AR" sz="1400" b="1">
                  <a:solidFill>
                    <a:schemeClr val="tx1"/>
                  </a:solidFill>
                  <a:cs typeface="Arial" charset="0"/>
                </a:rPr>
                <a:t>SECCIONES CON ZONA COMPRIMIDA NO RECTANGULAR - VIGA PLACA</a:t>
              </a:r>
            </a:p>
          </p:txBody>
        </p:sp>
        <p:sp>
          <p:nvSpPr>
            <p:cNvPr id="1031" name="Text Box 1275"/>
            <p:cNvSpPr txBox="1">
              <a:spLocks noChangeArrowheads="1"/>
            </p:cNvSpPr>
            <p:nvPr userDrawn="1"/>
          </p:nvSpPr>
          <p:spPr bwMode="auto">
            <a:xfrm>
              <a:off x="7767638" y="6547104"/>
              <a:ext cx="1376362" cy="310896"/>
            </a:xfrm>
            <a:prstGeom prst="rect">
              <a:avLst/>
            </a:pr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 sz="3200">
                  <a:solidFill>
                    <a:schemeClr val="bg2"/>
                  </a:solidFill>
                  <a:latin typeface="Arial" charset="0"/>
                  <a:sym typeface="Symbol" pitchFamily="18" charset="2"/>
                </a:defRPr>
              </a:lvl1pPr>
              <a:lvl2pPr marL="742950" indent="-285750" eaLnBrk="0" hangingPunct="0">
                <a:defRPr sz="3200">
                  <a:solidFill>
                    <a:schemeClr val="bg2"/>
                  </a:solidFill>
                  <a:latin typeface="Arial" charset="0"/>
                  <a:sym typeface="Symbol" pitchFamily="18" charset="2"/>
                </a:defRPr>
              </a:lvl2pPr>
              <a:lvl3pPr marL="1143000" indent="-228600" eaLnBrk="0" hangingPunct="0">
                <a:defRPr sz="3200">
                  <a:solidFill>
                    <a:schemeClr val="bg2"/>
                  </a:solidFill>
                  <a:latin typeface="Arial" charset="0"/>
                  <a:sym typeface="Symbol" pitchFamily="18" charset="2"/>
                </a:defRPr>
              </a:lvl3pPr>
              <a:lvl4pPr marL="1600200" indent="-228600" eaLnBrk="0" hangingPunct="0">
                <a:defRPr sz="3200">
                  <a:solidFill>
                    <a:schemeClr val="bg2"/>
                  </a:solidFill>
                  <a:latin typeface="Arial" charset="0"/>
                  <a:sym typeface="Symbol" pitchFamily="18" charset="2"/>
                </a:defRPr>
              </a:lvl4pPr>
              <a:lvl5pPr marL="2057400" indent="-228600" eaLnBrk="0" hangingPunct="0">
                <a:defRPr sz="3200">
                  <a:solidFill>
                    <a:schemeClr val="bg2"/>
                  </a:solidFill>
                  <a:latin typeface="Arial" charset="0"/>
                  <a:sym typeface="Symbol" pitchFamily="1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bg2"/>
                  </a:solidFill>
                  <a:latin typeface="Arial" charset="0"/>
                  <a:sym typeface="Symbol" pitchFamily="1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bg2"/>
                  </a:solidFill>
                  <a:latin typeface="Arial" charset="0"/>
                  <a:sym typeface="Symbol" pitchFamily="1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bg2"/>
                  </a:solidFill>
                  <a:latin typeface="Arial" charset="0"/>
                  <a:sym typeface="Symbol" pitchFamily="1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bg2"/>
                  </a:solidFill>
                  <a:latin typeface="Arial" charset="0"/>
                  <a:sym typeface="Symbol" pitchFamily="18" charset="2"/>
                </a:defRPr>
              </a:lvl9pPr>
            </a:lstStyle>
            <a:p>
              <a:pPr algn="r">
                <a:defRPr/>
              </a:pPr>
              <a:r>
                <a:rPr lang="es-AR" altLang="es-AR" sz="1200">
                  <a:solidFill>
                    <a:schemeClr val="tx1"/>
                  </a:solidFill>
                  <a:cs typeface="Arial" charset="0"/>
                </a:rPr>
                <a:t>Lámina   </a:t>
              </a:r>
              <a:fld id="{CCC3003D-53AE-4142-94FB-791DF83BB112}" type="slidenum">
                <a:rPr lang="es-ES_tradnl" altLang="es-AR" sz="1200" smtClean="0">
                  <a:solidFill>
                    <a:schemeClr val="tx1"/>
                  </a:solidFill>
                  <a:cs typeface="Arial" charset="0"/>
                </a:rPr>
                <a:pPr algn="r">
                  <a:defRPr/>
                </a:pPr>
                <a:t>‹#›</a:t>
              </a:fld>
              <a:endParaRPr lang="es-AR" altLang="es-AR" sz="1200">
                <a:solidFill>
                  <a:schemeClr val="tx1"/>
                </a:solidFill>
                <a:cs typeface="Arial" charset="0"/>
              </a:endParaRPr>
            </a:p>
          </p:txBody>
        </p:sp>
      </p:grpSp>
      <p:pic>
        <p:nvPicPr>
          <p:cNvPr id="1029" name="Picture 9" descr="FIUBA_color_alta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78" t="22284" r="75652" b="22144"/>
          <a:stretch>
            <a:fillRect/>
          </a:stretch>
        </p:blipFill>
        <p:spPr bwMode="auto">
          <a:xfrm>
            <a:off x="0" y="0"/>
            <a:ext cx="447675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4513" r:id="rId1"/>
    <p:sldLayoutId id="2147484514" r:id="rId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Line 3"/>
          <p:cNvSpPr>
            <a:spLocks noChangeShapeType="1"/>
          </p:cNvSpPr>
          <p:nvPr/>
        </p:nvSpPr>
        <p:spPr bwMode="auto">
          <a:xfrm>
            <a:off x="974725" y="5907088"/>
            <a:ext cx="7954963" cy="0"/>
          </a:xfrm>
          <a:prstGeom prst="line">
            <a:avLst/>
          </a:prstGeom>
          <a:noFill/>
          <a:ln w="7620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s-AR"/>
          </a:p>
        </p:txBody>
      </p:sp>
      <p:sp>
        <p:nvSpPr>
          <p:cNvPr id="6147" name="Rectangle 2"/>
          <p:cNvSpPr>
            <a:spLocks noChangeArrowheads="1"/>
          </p:cNvSpPr>
          <p:nvPr/>
        </p:nvSpPr>
        <p:spPr bwMode="auto">
          <a:xfrm>
            <a:off x="974725" y="3937815"/>
            <a:ext cx="7954963" cy="8309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b">
            <a:spAutoFit/>
          </a:bodyPr>
          <a:lstStyle>
            <a:lvl1pPr eaLnBrk="0" hangingPunct="0">
              <a:defRPr sz="3200">
                <a:solidFill>
                  <a:schemeClr val="bg2"/>
                </a:solidFill>
                <a:latin typeface="Arial" pitchFamily="34" charset="0"/>
                <a:cs typeface="Arial" pitchFamily="34" charset="0"/>
                <a:sym typeface="Symbol" pitchFamily="18" charset="2"/>
              </a:defRPr>
            </a:lvl1pPr>
            <a:lvl2pPr marL="742950" indent="-285750" eaLnBrk="0" hangingPunct="0">
              <a:defRPr sz="3200">
                <a:solidFill>
                  <a:schemeClr val="bg2"/>
                </a:solidFill>
                <a:latin typeface="Arial" pitchFamily="34" charset="0"/>
                <a:cs typeface="Arial" pitchFamily="34" charset="0"/>
                <a:sym typeface="Symbol" pitchFamily="18" charset="2"/>
              </a:defRPr>
            </a:lvl2pPr>
            <a:lvl3pPr marL="1143000" indent="-228600" eaLnBrk="0" hangingPunct="0">
              <a:defRPr sz="3200">
                <a:solidFill>
                  <a:schemeClr val="bg2"/>
                </a:solidFill>
                <a:latin typeface="Arial" pitchFamily="34" charset="0"/>
                <a:cs typeface="Arial" pitchFamily="34" charset="0"/>
                <a:sym typeface="Symbol" pitchFamily="18" charset="2"/>
              </a:defRPr>
            </a:lvl3pPr>
            <a:lvl4pPr marL="1600200" indent="-228600" eaLnBrk="0" hangingPunct="0">
              <a:defRPr sz="3200">
                <a:solidFill>
                  <a:schemeClr val="bg2"/>
                </a:solidFill>
                <a:latin typeface="Arial" pitchFamily="34" charset="0"/>
                <a:cs typeface="Arial" pitchFamily="34" charset="0"/>
                <a:sym typeface="Symbol" pitchFamily="18" charset="2"/>
              </a:defRPr>
            </a:lvl4pPr>
            <a:lvl5pPr marL="2057400" indent="-228600" eaLnBrk="0" hangingPunct="0">
              <a:defRPr sz="3200">
                <a:solidFill>
                  <a:schemeClr val="bg2"/>
                </a:solidFill>
                <a:latin typeface="Arial" pitchFamily="34" charset="0"/>
                <a:cs typeface="Arial" pitchFamily="34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pitchFamily="34" charset="0"/>
                <a:cs typeface="Arial" pitchFamily="34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pitchFamily="34" charset="0"/>
                <a:cs typeface="Arial" pitchFamily="34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pitchFamily="34" charset="0"/>
                <a:cs typeface="Arial" pitchFamily="34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pitchFamily="34" charset="0"/>
                <a:cs typeface="Arial" pitchFamily="34" charset="0"/>
                <a:sym typeface="Symbol" pitchFamily="18" charset="2"/>
              </a:defRPr>
            </a:lvl9pPr>
          </a:lstStyle>
          <a:p>
            <a:pPr algn="r"/>
            <a:r>
              <a:rPr lang="es-AR" altLang="es-AR" sz="2400" b="1" dirty="0"/>
              <a:t>CIMENTACIONES  74.11</a:t>
            </a:r>
          </a:p>
          <a:p>
            <a:pPr algn="r"/>
            <a:r>
              <a:rPr lang="es-AR" altLang="es-AR" sz="2400" b="1" dirty="0"/>
              <a:t>GEOTECNIA  APLICADA  </a:t>
            </a:r>
            <a:r>
              <a:rPr lang="es-AR" altLang="es-AR" sz="2400" b="1" dirty="0" smtClean="0"/>
              <a:t>94.09</a:t>
            </a:r>
            <a:endParaRPr lang="es-AR" altLang="es-AR" sz="2400" b="1" dirty="0"/>
          </a:p>
        </p:txBody>
      </p:sp>
      <p:sp>
        <p:nvSpPr>
          <p:cNvPr id="6148" name="Rectangle 2"/>
          <p:cNvSpPr>
            <a:spLocks noChangeArrowheads="1"/>
          </p:cNvSpPr>
          <p:nvPr/>
        </p:nvSpPr>
        <p:spPr bwMode="auto">
          <a:xfrm>
            <a:off x="914400" y="4842700"/>
            <a:ext cx="7954963" cy="9233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b">
            <a:spAutoFit/>
          </a:bodyPr>
          <a:lstStyle>
            <a:lvl1pPr eaLnBrk="0" hangingPunct="0">
              <a:defRPr sz="3200">
                <a:solidFill>
                  <a:schemeClr val="bg2"/>
                </a:solidFill>
                <a:latin typeface="Arial" pitchFamily="34" charset="0"/>
                <a:cs typeface="Arial" pitchFamily="34" charset="0"/>
                <a:sym typeface="Symbol" pitchFamily="18" charset="2"/>
              </a:defRPr>
            </a:lvl1pPr>
            <a:lvl2pPr marL="742950" indent="-285750" eaLnBrk="0" hangingPunct="0">
              <a:defRPr sz="3200">
                <a:solidFill>
                  <a:schemeClr val="bg2"/>
                </a:solidFill>
                <a:latin typeface="Arial" pitchFamily="34" charset="0"/>
                <a:cs typeface="Arial" pitchFamily="34" charset="0"/>
                <a:sym typeface="Symbol" pitchFamily="18" charset="2"/>
              </a:defRPr>
            </a:lvl2pPr>
            <a:lvl3pPr marL="1143000" indent="-228600" eaLnBrk="0" hangingPunct="0">
              <a:defRPr sz="3200">
                <a:solidFill>
                  <a:schemeClr val="bg2"/>
                </a:solidFill>
                <a:latin typeface="Arial" pitchFamily="34" charset="0"/>
                <a:cs typeface="Arial" pitchFamily="34" charset="0"/>
                <a:sym typeface="Symbol" pitchFamily="18" charset="2"/>
              </a:defRPr>
            </a:lvl3pPr>
            <a:lvl4pPr marL="1600200" indent="-228600" eaLnBrk="0" hangingPunct="0">
              <a:defRPr sz="3200">
                <a:solidFill>
                  <a:schemeClr val="bg2"/>
                </a:solidFill>
                <a:latin typeface="Arial" pitchFamily="34" charset="0"/>
                <a:cs typeface="Arial" pitchFamily="34" charset="0"/>
                <a:sym typeface="Symbol" pitchFamily="18" charset="2"/>
              </a:defRPr>
            </a:lvl4pPr>
            <a:lvl5pPr marL="2057400" indent="-228600" eaLnBrk="0" hangingPunct="0">
              <a:defRPr sz="3200">
                <a:solidFill>
                  <a:schemeClr val="bg2"/>
                </a:solidFill>
                <a:latin typeface="Arial" pitchFamily="34" charset="0"/>
                <a:cs typeface="Arial" pitchFamily="34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pitchFamily="34" charset="0"/>
                <a:cs typeface="Arial" pitchFamily="34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pitchFamily="34" charset="0"/>
                <a:cs typeface="Arial" pitchFamily="34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pitchFamily="34" charset="0"/>
                <a:cs typeface="Arial" pitchFamily="34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pitchFamily="34" charset="0"/>
                <a:cs typeface="Arial" pitchFamily="34" charset="0"/>
                <a:sym typeface="Symbol" pitchFamily="18" charset="2"/>
              </a:defRPr>
            </a:lvl9pPr>
          </a:lstStyle>
          <a:p>
            <a:pPr algn="r"/>
            <a:r>
              <a:rPr lang="es-ES_tradnl" altLang="es-AR" sz="2700" b="1" dirty="0"/>
              <a:t>BASES </a:t>
            </a:r>
            <a:r>
              <a:rPr lang="es-ES_tradnl" altLang="es-AR" sz="2700" b="1" dirty="0" smtClean="0"/>
              <a:t>SUPERFICIAL AISLADA </a:t>
            </a:r>
          </a:p>
          <a:p>
            <a:pPr algn="r"/>
            <a:r>
              <a:rPr lang="es-ES_tradnl" altLang="es-AR" sz="2700" b="1" dirty="0" smtClean="0"/>
              <a:t>(ejemplo practico)</a:t>
            </a:r>
            <a:endParaRPr lang="es-ES_tradnl" altLang="es-AR" sz="27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463" y="2157773"/>
            <a:ext cx="7096125" cy="43148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75854" y="406400"/>
            <a:ext cx="17087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DATOS:</a:t>
            </a:r>
            <a:endParaRPr lang="es-A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1538" y="157018"/>
            <a:ext cx="3434077" cy="4001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762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859" y="221671"/>
            <a:ext cx="8262141" cy="59205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08945" y="979515"/>
            <a:ext cx="1182255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s-AR" sz="1800" dirty="0" smtClean="0">
                <a:latin typeface="Cambria" panose="02040503050406030204" pitchFamily="18" charset="0"/>
                <a:ea typeface="Cambria" panose="02040503050406030204" pitchFamily="18" charset="0"/>
              </a:rPr>
              <a:t>Mt/1.1*N</a:t>
            </a:r>
            <a:endParaRPr lang="es-AR"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80871" y="1912730"/>
            <a:ext cx="517237" cy="215444"/>
          </a:xfrm>
          <a:prstGeom prst="rect">
            <a:avLst/>
          </a:prstGeom>
          <a:solidFill>
            <a:schemeClr val="tx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s-AR" sz="1400" dirty="0" smtClean="0">
                <a:latin typeface="Cambria" panose="02040503050406030204" pitchFamily="18" charset="0"/>
                <a:ea typeface="Cambria" panose="02040503050406030204" pitchFamily="18" charset="0"/>
              </a:rPr>
              <a:t>1.1*</a:t>
            </a:r>
            <a:r>
              <a:rPr lang="es-AR" sz="14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N</a:t>
            </a:r>
            <a:endParaRPr lang="es-AR" sz="1400" i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3703782" y="4562764"/>
            <a:ext cx="4849091" cy="1579416"/>
          </a:xfrm>
          <a:prstGeom prst="rect">
            <a:avLst/>
          </a:prstGeom>
          <a:solidFill>
            <a:schemeClr val="tx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32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  <a:sym typeface="Symbol" pitchFamily="18" charset="2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2805" y="5176198"/>
            <a:ext cx="2840248" cy="9322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3294" y="5176198"/>
            <a:ext cx="1352549" cy="115127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95492" y="5137422"/>
            <a:ext cx="1145308" cy="625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628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13698"/>
          <a:stretch/>
        </p:blipFill>
        <p:spPr>
          <a:xfrm>
            <a:off x="711344" y="188335"/>
            <a:ext cx="8146329" cy="326707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 bwMode="auto">
          <a:xfrm>
            <a:off x="7287491" y="563418"/>
            <a:ext cx="1736436" cy="498764"/>
          </a:xfrm>
          <a:prstGeom prst="rect">
            <a:avLst/>
          </a:prstGeom>
          <a:solidFill>
            <a:schemeClr val="tx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32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  <a:sym typeface="Symbol" pitchFamily="18" charset="2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4508" y="2106757"/>
            <a:ext cx="1895475" cy="7048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auto">
          <a:xfrm>
            <a:off x="6557818" y="2004291"/>
            <a:ext cx="1597891" cy="988291"/>
          </a:xfrm>
          <a:prstGeom prst="rect">
            <a:avLst/>
          </a:prstGeom>
          <a:solidFill>
            <a:schemeClr val="tx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32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  <a:sym typeface="Symbol" pitchFamily="18" charset="2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3839" y="1455429"/>
            <a:ext cx="2734649" cy="11187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03839" y="3638646"/>
            <a:ext cx="2562225" cy="533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/>
          <a:srcRect l="8958" r="10386"/>
          <a:stretch/>
        </p:blipFill>
        <p:spPr>
          <a:xfrm>
            <a:off x="863924" y="4172046"/>
            <a:ext cx="3334327" cy="16069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303839" y="2880492"/>
            <a:ext cx="18842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dirty="0" smtClean="0">
                <a:latin typeface="Symbol" panose="05050102010706020507" pitchFamily="18" charset="2"/>
              </a:rPr>
              <a:t>s</a:t>
            </a:r>
            <a:r>
              <a:rPr lang="es-AR" sz="1600" dirty="0" smtClean="0"/>
              <a:t>1= </a:t>
            </a:r>
            <a:r>
              <a:rPr lang="es-AR" sz="1600" dirty="0" smtClean="0">
                <a:latin typeface="Symbol" panose="05050102010706020507" pitchFamily="18" charset="2"/>
              </a:rPr>
              <a:t>s</a:t>
            </a:r>
            <a:r>
              <a:rPr lang="es-AR" sz="1600" dirty="0" smtClean="0"/>
              <a:t>N + </a:t>
            </a:r>
            <a:r>
              <a:rPr lang="es-AR" sz="1600" dirty="0" smtClean="0">
                <a:latin typeface="Symbol" panose="05050102010706020507" pitchFamily="18" charset="2"/>
              </a:rPr>
              <a:t>s</a:t>
            </a:r>
            <a:r>
              <a:rPr lang="es-AR" sz="1600" dirty="0" smtClean="0"/>
              <a:t>M</a:t>
            </a:r>
          </a:p>
          <a:p>
            <a:endParaRPr lang="es-AR" sz="1600" dirty="0" smtClean="0"/>
          </a:p>
          <a:p>
            <a:r>
              <a:rPr lang="es-AR" sz="1600" dirty="0" smtClean="0">
                <a:latin typeface="Symbol" panose="05050102010706020507" pitchFamily="18" charset="2"/>
              </a:rPr>
              <a:t>s</a:t>
            </a:r>
            <a:r>
              <a:rPr lang="es-AR" sz="1600" dirty="0" smtClean="0"/>
              <a:t>2= </a:t>
            </a:r>
            <a:r>
              <a:rPr lang="es-AR" sz="1600" dirty="0" smtClean="0">
                <a:latin typeface="Symbol" panose="05050102010706020507" pitchFamily="18" charset="2"/>
              </a:rPr>
              <a:t>s</a:t>
            </a:r>
            <a:r>
              <a:rPr lang="es-AR" sz="1600" dirty="0" smtClean="0"/>
              <a:t>N - </a:t>
            </a:r>
            <a:r>
              <a:rPr lang="es-AR" sz="1600" dirty="0" smtClean="0">
                <a:latin typeface="Symbol" panose="05050102010706020507" pitchFamily="18" charset="2"/>
              </a:rPr>
              <a:t>s</a:t>
            </a:r>
            <a:r>
              <a:rPr lang="es-AR" sz="1600" dirty="0" smtClean="0"/>
              <a:t>M</a:t>
            </a:r>
            <a:endParaRPr lang="es-AR" sz="16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17858" y="4881678"/>
            <a:ext cx="1704975" cy="990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92611" y="5814711"/>
            <a:ext cx="3291753" cy="54329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898009" y="1450568"/>
            <a:ext cx="1614019" cy="4001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s-AR" sz="20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Nu</a:t>
            </a:r>
            <a:r>
              <a:rPr lang="es-AR" sz="20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/(a</a:t>
            </a:r>
            <a:r>
              <a:rPr lang="es-AR" sz="2000" i="1" baseline="-25000" dirty="0" smtClean="0"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  <a:r>
              <a:rPr lang="es-AR" sz="20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*a</a:t>
            </a:r>
            <a:r>
              <a:rPr lang="es-AR" sz="2000" i="1" baseline="-25000" dirty="0" smtClean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s-AR" sz="20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es-AR" sz="2000" i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98009" y="2157021"/>
            <a:ext cx="2292800" cy="4001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s-AR" sz="20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6*Mu /(a</a:t>
            </a:r>
            <a:r>
              <a:rPr lang="es-AR" sz="2000" i="1" baseline="-25000" dirty="0" smtClean="0"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  <a:r>
              <a:rPr lang="es-AR" sz="2000" i="1" baseline="30000" dirty="0" smtClean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s-AR" sz="20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*a</a:t>
            </a:r>
            <a:r>
              <a:rPr lang="es-AR" sz="2000" i="1" baseline="-25000" dirty="0" smtClean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s-AR" sz="20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es-AR" sz="2000" i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55611" y="1524976"/>
            <a:ext cx="1507115" cy="27722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194282" y="2191521"/>
            <a:ext cx="1457102" cy="45722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11"/>
          <a:srcRect b="52592"/>
          <a:stretch/>
        </p:blipFill>
        <p:spPr>
          <a:xfrm>
            <a:off x="7071802" y="2903969"/>
            <a:ext cx="1702062" cy="69406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719127" y="3118403"/>
            <a:ext cx="304800" cy="28575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797483" y="3061648"/>
            <a:ext cx="342900" cy="28575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1"/>
          <a:srcRect l="-4341" t="60034" r="4341" b="7281"/>
          <a:stretch/>
        </p:blipFill>
        <p:spPr>
          <a:xfrm>
            <a:off x="6987993" y="3474809"/>
            <a:ext cx="1702062" cy="28632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16321" y="5586485"/>
            <a:ext cx="2211196" cy="909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748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eotecnia Aplicada">
  <a:themeElements>
    <a:clrScheme name="CIRSOC 2 2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CIRSOC 2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38100" cap="flat" cmpd="sng" algn="ctr">
          <a:solidFill>
            <a:schemeClr val="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  <a:sym typeface="Symbol" pitchFamily="18" charset="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38100" cap="flat" cmpd="sng" algn="ctr">
          <a:solidFill>
            <a:schemeClr val="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  <a:sym typeface="Symbol" pitchFamily="18" charset="2"/>
          </a:defRPr>
        </a:defPPr>
      </a:lstStyle>
    </a:lnDef>
  </a:objectDefaults>
  <a:extraClrSchemeLst>
    <a:extraClrScheme>
      <a:clrScheme name="CIRSOC 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RSOC 2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RSOC 2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RSOC 2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RSOC 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RSOC 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RSOC 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28830</TotalTime>
  <Words>34</Words>
  <Application>Microsoft Office PowerPoint</Application>
  <PresentationFormat>On-screen Show (4:3)</PresentationFormat>
  <Paragraphs>12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Cambria</vt:lpstr>
      <vt:lpstr>Symbol</vt:lpstr>
      <vt:lpstr>Times New Roman</vt:lpstr>
      <vt:lpstr>Verdana</vt:lpstr>
      <vt:lpstr>Geotecnia Aplicada</vt:lpstr>
      <vt:lpstr>PowerPoint Presentation</vt:lpstr>
      <vt:lpstr>PowerPoint Presentation</vt:lpstr>
      <vt:lpstr>PowerPoint Presentation</vt:lpstr>
      <vt:lpstr>PowerPoint Presentation</vt:lpstr>
    </vt:vector>
  </TitlesOfParts>
  <Company>Del Carril - Fontán Balestra y Asoc.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Claudia Traiber</dc:creator>
  <cp:lastModifiedBy>Microsoft account</cp:lastModifiedBy>
  <cp:revision>1641</cp:revision>
  <cp:lastPrinted>2017-05-02T15:45:41Z</cp:lastPrinted>
  <dcterms:created xsi:type="dcterms:W3CDTF">2001-12-03T04:18:11Z</dcterms:created>
  <dcterms:modified xsi:type="dcterms:W3CDTF">2022-09-13T18:18:47Z</dcterms:modified>
</cp:coreProperties>
</file>