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19"/>
  </p:notesMasterIdLst>
  <p:sldIdLst>
    <p:sldId id="256" r:id="rId3"/>
    <p:sldId id="285" r:id="rId4"/>
    <p:sldId id="295" r:id="rId5"/>
    <p:sldId id="315" r:id="rId6"/>
    <p:sldId id="296" r:id="rId7"/>
    <p:sldId id="297" r:id="rId8"/>
    <p:sldId id="298" r:id="rId9"/>
    <p:sldId id="299" r:id="rId10"/>
    <p:sldId id="309" r:id="rId11"/>
    <p:sldId id="300" r:id="rId12"/>
    <p:sldId id="310" r:id="rId13"/>
    <p:sldId id="301" r:id="rId14"/>
    <p:sldId id="311" r:id="rId15"/>
    <p:sldId id="312" r:id="rId16"/>
    <p:sldId id="261" r:id="rId17"/>
    <p:sldId id="31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85"/>
            <p14:sldId id="295"/>
            <p14:sldId id="315"/>
            <p14:sldId id="296"/>
            <p14:sldId id="297"/>
            <p14:sldId id="298"/>
            <p14:sldId id="299"/>
            <p14:sldId id="309"/>
            <p14:sldId id="300"/>
            <p14:sldId id="310"/>
            <p14:sldId id="301"/>
            <p14:sldId id="311"/>
            <p14:sldId id="312"/>
            <p14:sldId id="261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5" autoAdjust="0"/>
    <p:restoredTop sz="96532" autoAdjust="0"/>
  </p:normalViewPr>
  <p:slideViewPr>
    <p:cSldViewPr snapToGrid="0">
      <p:cViewPr varScale="1">
        <p:scale>
          <a:sx n="82" d="100"/>
          <a:sy n="82" d="100"/>
        </p:scale>
        <p:origin x="86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eaerm\Downloads\G2%20-%20Prob%201%20-%2030-03-202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erm\Downloads\G2%20-%20Prob%201%20-%2030-03-2020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aerm\Downloads\G2%20-%20Prob%201%20-%2030-03-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569315646935075E-2"/>
          <c:y val="3.4267921178384765E-2"/>
          <c:w val="0.91116617612637041"/>
          <c:h val="0.76610537103671372"/>
        </c:manualLayout>
      </c:layout>
      <c:scatterChart>
        <c:scatterStyle val="smoothMarker"/>
        <c:varyColors val="0"/>
        <c:ser>
          <c:idx val="0"/>
          <c:order val="0"/>
          <c:tx>
            <c:v>Equilibrio</c:v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'(a)'!$D$4:$D$24</c:f>
              <c:numCache>
                <c:formatCode>General</c:formatCode>
                <c:ptCount val="21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</c:numCache>
            </c:numRef>
          </c:xVal>
          <c:yVal>
            <c:numRef>
              <c:f>'(a)'!$E$4:$E$24</c:f>
              <c:numCache>
                <c:formatCode>General</c:formatCode>
                <c:ptCount val="21"/>
                <c:pt idx="0">
                  <c:v>0</c:v>
                </c:pt>
                <c:pt idx="1">
                  <c:v>0.2</c:v>
                </c:pt>
                <c:pt idx="2">
                  <c:v>0.33333333333333331</c:v>
                </c:pt>
                <c:pt idx="3">
                  <c:v>0.42857142857142855</c:v>
                </c:pt>
                <c:pt idx="4">
                  <c:v>0.5</c:v>
                </c:pt>
                <c:pt idx="5">
                  <c:v>0.55555555555555558</c:v>
                </c:pt>
                <c:pt idx="6">
                  <c:v>0.6</c:v>
                </c:pt>
                <c:pt idx="7">
                  <c:v>0.63636363636363635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A3F-4BF4-B8AC-D6ECFAD3FBCC}"/>
            </c:ext>
          </c:extLst>
        </c:ser>
        <c:ser>
          <c:idx val="1"/>
          <c:order val="1"/>
          <c:tx>
            <c:v>Etapa 1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'(a)'!$H$4:$H$5</c:f>
              <c:numCache>
                <c:formatCode>General</c:formatCode>
                <c:ptCount val="2"/>
                <c:pt idx="0">
                  <c:v>3</c:v>
                </c:pt>
                <c:pt idx="1">
                  <c:v>2.4500000000000002</c:v>
                </c:pt>
              </c:numCache>
            </c:numRef>
          </c:xVal>
          <c:yVal>
            <c:numRef>
              <c:f>'(a)'!$J$4:$J$5</c:f>
              <c:numCache>
                <c:formatCode>General</c:formatCode>
                <c:ptCount val="2"/>
                <c:pt idx="0">
                  <c:v>0.1</c:v>
                </c:pt>
                <c:pt idx="1">
                  <c:v>0.54999999999999982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A3F-4BF4-B8AC-D6ECFAD3FBCC}"/>
            </c:ext>
          </c:extLst>
        </c:ser>
        <c:ser>
          <c:idx val="2"/>
          <c:order val="2"/>
          <c:tx>
            <c:v>Etapa 2</c:v>
          </c:tx>
          <c:spPr>
            <a:ln w="254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'(a)'!$H$11:$H$12</c:f>
              <c:numCache>
                <c:formatCode>General</c:formatCode>
                <c:ptCount val="2"/>
                <c:pt idx="0">
                  <c:v>2.4500000000000002</c:v>
                </c:pt>
                <c:pt idx="1">
                  <c:v>1.96</c:v>
                </c:pt>
              </c:numCache>
            </c:numRef>
          </c:xVal>
          <c:yVal>
            <c:numRef>
              <c:f>'(a)'!$J$11:$J$12</c:f>
              <c:numCache>
                <c:formatCode>General</c:formatCode>
                <c:ptCount val="2"/>
                <c:pt idx="0">
                  <c:v>0.1</c:v>
                </c:pt>
                <c:pt idx="1">
                  <c:v>0.49000000000000021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A3F-4BF4-B8AC-D6ECFAD3FBCC}"/>
            </c:ext>
          </c:extLst>
        </c:ser>
        <c:ser>
          <c:idx val="3"/>
          <c:order val="3"/>
          <c:tx>
            <c:v>Etapa 3</c:v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'(a)'!$H$17:$H$18</c:f>
              <c:numCache>
                <c:formatCode>General</c:formatCode>
                <c:ptCount val="2"/>
                <c:pt idx="0">
                  <c:v>1.96</c:v>
                </c:pt>
                <c:pt idx="1">
                  <c:v>1.53</c:v>
                </c:pt>
              </c:numCache>
            </c:numRef>
          </c:xVal>
          <c:yVal>
            <c:numRef>
              <c:f>'(a)'!$J$17:$J$18</c:f>
              <c:numCache>
                <c:formatCode>General</c:formatCode>
                <c:ptCount val="2"/>
                <c:pt idx="0">
                  <c:v>0.1</c:v>
                </c:pt>
                <c:pt idx="1">
                  <c:v>0.42999999999999994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6A3F-4BF4-B8AC-D6ECFAD3F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875584"/>
        <c:axId val="87877888"/>
      </c:scatterChart>
      <c:valAx>
        <c:axId val="87875584"/>
        <c:scaling>
          <c:orientation val="minMax"/>
          <c:max val="3.2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 [N/A]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87877888"/>
        <c:crosses val="autoZero"/>
        <c:crossBetween val="midCat"/>
      </c:valAx>
      <c:valAx>
        <c:axId val="87877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 [N/A]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878755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Equilibrio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'(b)'!$D$4:$D$24</c:f>
              <c:numCache>
                <c:formatCode>General</c:formatCode>
                <c:ptCount val="21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</c:numCache>
            </c:numRef>
          </c:xVal>
          <c:yVal>
            <c:numRef>
              <c:f>'(b)'!$E$4:$E$24</c:f>
              <c:numCache>
                <c:formatCode>General</c:formatCode>
                <c:ptCount val="21"/>
                <c:pt idx="0">
                  <c:v>0</c:v>
                </c:pt>
                <c:pt idx="1">
                  <c:v>0.2</c:v>
                </c:pt>
                <c:pt idx="2">
                  <c:v>0.33333333333333331</c:v>
                </c:pt>
                <c:pt idx="3">
                  <c:v>0.42857142857142855</c:v>
                </c:pt>
                <c:pt idx="4">
                  <c:v>0.5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FB5-47D2-B6E4-18376F9B3C12}"/>
            </c:ext>
          </c:extLst>
        </c:ser>
        <c:ser>
          <c:idx val="2"/>
          <c:order val="1"/>
          <c:tx>
            <c:v>Etapa 1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'(b)'!$G$33:$G$34</c:f>
              <c:numCache>
                <c:formatCode>General</c:formatCode>
                <c:ptCount val="2"/>
                <c:pt idx="0">
                  <c:v>0</c:v>
                </c:pt>
                <c:pt idx="1">
                  <c:v>0.25000000000000006</c:v>
                </c:pt>
              </c:numCache>
            </c:numRef>
          </c:xVal>
          <c:yVal>
            <c:numRef>
              <c:f>'(b)'!$H$33:$H$34</c:f>
              <c:numCache>
                <c:formatCode>General</c:formatCode>
                <c:ptCount val="2"/>
                <c:pt idx="0">
                  <c:v>0.24436111111111114</c:v>
                </c:pt>
                <c:pt idx="1">
                  <c:v>0.11111111111111112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FB5-47D2-B6E4-18376F9B3C12}"/>
            </c:ext>
          </c:extLst>
        </c:ser>
        <c:ser>
          <c:idx val="3"/>
          <c:order val="8"/>
          <c:tx>
            <c:v>Etapa 2</c:v>
          </c:tx>
          <c:marker>
            <c:symbol val="none"/>
          </c:marker>
          <c:xVal>
            <c:numRef>
              <c:f>'(b)'!$G$38:$G$39</c:f>
              <c:numCache>
                <c:formatCode>General</c:formatCode>
                <c:ptCount val="2"/>
                <c:pt idx="0">
                  <c:v>0.25000000000000006</c:v>
                </c:pt>
                <c:pt idx="1">
                  <c:v>0.64676690070948062</c:v>
                </c:pt>
              </c:numCache>
            </c:numRef>
          </c:xVal>
          <c:yVal>
            <c:numRef>
              <c:f>'(b)'!$H$38:$H$39</c:f>
              <c:numCache>
                <c:formatCode>General</c:formatCode>
                <c:ptCount val="2"/>
                <c:pt idx="0">
                  <c:v>0.45583786918926428</c:v>
                </c:pt>
                <c:pt idx="1">
                  <c:v>0.24436111111111114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FB5-47D2-B6E4-18376F9B3C12}"/>
            </c:ext>
          </c:extLst>
        </c:ser>
        <c:ser>
          <c:idx val="4"/>
          <c:order val="9"/>
          <c:tx>
            <c:v>Etapa 3</c:v>
          </c:tx>
          <c:marker>
            <c:symbol val="none"/>
          </c:marker>
          <c:xVal>
            <c:numRef>
              <c:f>'(b)'!$G$43:$G$44</c:f>
              <c:numCache>
                <c:formatCode>General</c:formatCode>
                <c:ptCount val="2"/>
                <c:pt idx="0">
                  <c:v>0.64676690070948062</c:v>
                </c:pt>
                <c:pt idx="1">
                  <c:v>1.6753751993367161</c:v>
                </c:pt>
              </c:numCache>
            </c:numRef>
          </c:xVal>
          <c:yVal>
            <c:numRef>
              <c:f>'(b)'!$H$43:$H$44</c:f>
              <c:numCache>
                <c:formatCode>General</c:formatCode>
                <c:ptCount val="2"/>
                <c:pt idx="0">
                  <c:v>1</c:v>
                </c:pt>
                <c:pt idx="1">
                  <c:v>0.45583786918926428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CFB5-47D2-B6E4-18376F9B3C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104704"/>
        <c:axId val="84106624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2"/>
                <c:tx>
                  <c:v>Etapa 1 Horizontal</c:v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>
                      <c:ext uri="{02D57815-91ED-43cb-92C2-25804820EDAC}">
                        <c15:formulaRef>
                          <c15:sqref>'(b)'!$H$10:$H$11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'(b)'!$J$10:$J$11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0.11111111111111112</c:v>
                      </c:pt>
                      <c:pt idx="1">
                        <c:v>0.11111111111111112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4-CFB5-47D2-B6E4-18376F9B3C12}"/>
                  </c:ext>
                </c:extLst>
              </c15:ser>
            </c15:filteredScatterSeries>
            <c15:filteredScatterSeries>
              <c15:ser>
                <c:idx val="5"/>
                <c:order val="3"/>
                <c:tx>
                  <c:v>Etapa 1 vertical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'(b)'!$H$13:$H$14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0.25000000000000006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'(b)'!$J$13:$J$14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0.11111111111111112</c:v>
                      </c:pt>
                      <c:pt idx="1">
                        <c:v>0.24436111111111114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FB5-47D2-B6E4-18376F9B3C12}"/>
                  </c:ext>
                </c:extLst>
              </c15:ser>
            </c15:filteredScatterSeries>
            <c15:filteredScatterSeries>
              <c15:ser>
                <c:idx val="6"/>
                <c:order val="4"/>
                <c:tx>
                  <c:v>Etapa 2 horizontal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'(b)'!$H$18:$H$19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0.25000000000000006</c:v>
                      </c:pt>
                      <c:pt idx="1">
                        <c:v>0.64676690070948062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'(b)'!$J$18:$J$19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0.24436111111111114</c:v>
                      </c:pt>
                      <c:pt idx="1">
                        <c:v>0.24436111111111114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FB5-47D2-B6E4-18376F9B3C12}"/>
                  </c:ext>
                </c:extLst>
              </c15:ser>
            </c15:filteredScatterSeries>
            <c15:filteredScatterSeries>
              <c15:ser>
                <c:idx val="7"/>
                <c:order val="5"/>
                <c:tx>
                  <c:v>Etapa 2 vertical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'(b)'!$H$21:$H$22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0.64676690070948062</c:v>
                      </c:pt>
                      <c:pt idx="1">
                        <c:v>0.64676690070948062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'(b)'!$J$21:$J$22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0.24436111111111114</c:v>
                      </c:pt>
                      <c:pt idx="1">
                        <c:v>0.45583786918926428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CFB5-47D2-B6E4-18376F9B3C12}"/>
                  </c:ext>
                </c:extLst>
              </c15:ser>
            </c15:filteredScatterSeries>
            <c15:filteredScatterSeries>
              <c15:ser>
                <c:idx val="8"/>
                <c:order val="6"/>
                <c:tx>
                  <c:v>Etapa 3 horizontal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'(b)'!$H$25:$H$26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0.64676690070948062</c:v>
                      </c:pt>
                      <c:pt idx="1">
                        <c:v>1.6753751993367161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'(b)'!$J$25:$J$26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0.45583786918926428</c:v>
                      </c:pt>
                      <c:pt idx="1">
                        <c:v>0.45583786918926428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CFB5-47D2-B6E4-18376F9B3C12}"/>
                  </c:ext>
                </c:extLst>
              </c15:ser>
            </c15:filteredScatterSeries>
            <c15:filteredScatterSeries>
              <c15:ser>
                <c:idx val="9"/>
                <c:order val="7"/>
                <c:tx>
                  <c:v>Paso 3 vertical</c:v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solidFill>
                      <a:sysClr val="window" lastClr="FFFFFF"/>
                    </a:solidFill>
                    <a:ln>
                      <a:solidFill>
                        <a:sysClr val="windowText" lastClr="000000">
                          <a:lumMod val="25000"/>
                          <a:lumOff val="75000"/>
                        </a:sysClr>
                      </a:solidFill>
                    </a:ln>
                    <a:effectLst/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AR"/>
                    </a:p>
                  </c:txPr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pPr xmlns:c15="http://schemas.microsoft.com/office/drawing/2012/chart">
                        <a:prstGeom prst="wedgeRectCallout">
                          <a:avLst/>
                        </a:prstGeom>
                      </c15:spPr>
                      <c15:showLeaderLines val="0"/>
                    </c:ext>
                  </c:extLst>
                </c:dLbls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'(b)'!$H$28:$H$29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1.6753751993367161</c:v>
                      </c:pt>
                      <c:pt idx="1">
                        <c:v>1.6753751993367161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'(b)'!$J$28:$J$29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0.45583786918926428</c:v>
                      </c:pt>
                      <c:pt idx="1">
                        <c:v>1.0040860923575807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CFB5-47D2-B6E4-18376F9B3C12}"/>
                  </c:ext>
                </c:extLst>
              </c15:ser>
            </c15:filteredScatterSeries>
          </c:ext>
        </c:extLst>
      </c:scatterChart>
      <c:valAx>
        <c:axId val="84104704"/>
        <c:scaling>
          <c:orientation val="minMax"/>
          <c:max val="1.8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84106624"/>
        <c:crosses val="autoZero"/>
        <c:crossBetween val="midCat"/>
        <c:majorUnit val="0.2"/>
      </c:valAx>
      <c:valAx>
        <c:axId val="8410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84104704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Equilibrio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'(c)'!$D$4:$D$24</c:f>
              <c:numCache>
                <c:formatCode>General</c:formatCode>
                <c:ptCount val="21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</c:numCache>
            </c:numRef>
          </c:xVal>
          <c:yVal>
            <c:numRef>
              <c:f>'(c)'!$E$4:$E$24</c:f>
              <c:numCache>
                <c:formatCode>General</c:formatCode>
                <c:ptCount val="21"/>
                <c:pt idx="0">
                  <c:v>0</c:v>
                </c:pt>
                <c:pt idx="1">
                  <c:v>0.2</c:v>
                </c:pt>
                <c:pt idx="2">
                  <c:v>0.33333333333333331</c:v>
                </c:pt>
                <c:pt idx="3">
                  <c:v>0.42857142857142855</c:v>
                </c:pt>
                <c:pt idx="4">
                  <c:v>0.5</c:v>
                </c:pt>
                <c:pt idx="5">
                  <c:v>0.55555555555555558</c:v>
                </c:pt>
                <c:pt idx="6">
                  <c:v>0.6</c:v>
                </c:pt>
                <c:pt idx="7">
                  <c:v>0.63636363636363635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959-4EB7-AEF9-002941DA9129}"/>
            </c:ext>
          </c:extLst>
        </c:ser>
        <c:ser>
          <c:idx val="1"/>
          <c:order val="1"/>
          <c:tx>
            <c:v>Etapa 1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'(c)'!$H$4:$H$5</c:f>
              <c:numCache>
                <c:formatCode>General</c:formatCode>
                <c:ptCount val="2"/>
                <c:pt idx="0">
                  <c:v>0</c:v>
                </c:pt>
                <c:pt idx="1">
                  <c:v>0.73</c:v>
                </c:pt>
              </c:numCache>
            </c:numRef>
          </c:xVal>
          <c:yVal>
            <c:numRef>
              <c:f>'(c)'!$J$4:$J$5</c:f>
              <c:numCache>
                <c:formatCode>General</c:formatCode>
                <c:ptCount val="2"/>
                <c:pt idx="0">
                  <c:v>1</c:v>
                </c:pt>
                <c:pt idx="1">
                  <c:v>0.27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959-4EB7-AEF9-002941DA9129}"/>
            </c:ext>
          </c:extLst>
        </c:ser>
        <c:ser>
          <c:idx val="2"/>
          <c:order val="2"/>
          <c:tx>
            <c:v>Etapa 2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'(c)'!$H$9:$H$10</c:f>
              <c:numCache>
                <c:formatCode>General</c:formatCode>
                <c:ptCount val="2"/>
                <c:pt idx="0">
                  <c:v>0.73</c:v>
                </c:pt>
                <c:pt idx="1">
                  <c:v>1.98</c:v>
                </c:pt>
              </c:numCache>
            </c:numRef>
          </c:xVal>
          <c:yVal>
            <c:numRef>
              <c:f>'(c)'!$J$9:$J$10</c:f>
              <c:numCache>
                <c:formatCode>General</c:formatCode>
                <c:ptCount val="2"/>
                <c:pt idx="0">
                  <c:v>1</c:v>
                </c:pt>
                <c:pt idx="1">
                  <c:v>0.5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959-4EB7-AEF9-002941DA9129}"/>
            </c:ext>
          </c:extLst>
        </c:ser>
        <c:ser>
          <c:idx val="3"/>
          <c:order val="3"/>
          <c:tx>
            <c:v>Etapa 3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'(c)'!$H$14:$H$15</c:f>
              <c:numCache>
                <c:formatCode>General</c:formatCode>
                <c:ptCount val="2"/>
                <c:pt idx="0">
                  <c:v>1.98</c:v>
                </c:pt>
                <c:pt idx="1">
                  <c:v>2.98</c:v>
                </c:pt>
              </c:numCache>
            </c:numRef>
          </c:xVal>
          <c:yVal>
            <c:numRef>
              <c:f>'(c)'!$J$14:$J$15</c:f>
              <c:numCache>
                <c:formatCode>General</c:formatCode>
                <c:ptCount val="2"/>
                <c:pt idx="0">
                  <c:v>1</c:v>
                </c:pt>
                <c:pt idx="1">
                  <c:v>0.6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7959-4EB7-AEF9-002941DA9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7869824"/>
        <c:axId val="97871744"/>
      </c:scatterChart>
      <c:valAx>
        <c:axId val="97869824"/>
        <c:scaling>
          <c:orientation val="minMax"/>
          <c:max val="3.2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97871744"/>
        <c:crosses val="autoZero"/>
        <c:crossBetween val="midCat"/>
      </c:valAx>
      <c:valAx>
        <c:axId val="978717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978698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0.44942</cdr:x>
      <cdr:y>0.82594</cdr:y>
    </cdr:from>
    <cdr:to>
      <cdr:x>0.48415</cdr:x>
      <cdr:y>0.91654</cdr:y>
    </cdr:to>
    <cdr:sp macro="" textlink="">
      <cdr:nvSpPr>
        <cdr:cNvPr id="9" name="TextBox 7"/>
        <cdr:cNvSpPr txBox="1"/>
      </cdr:nvSpPr>
      <cdr:spPr>
        <a:xfrm xmlns:a="http://schemas.openxmlformats.org/drawingml/2006/main">
          <a:off x="2390427" y="3367111"/>
          <a:ext cx="18473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1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27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82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6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81ADB-0C66-4D69-B8A7-C3C1193D7688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8DE9-0325-4587-AC97-4C0308CFDD01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797A-770D-4E56-BC45-BAA8153E3BB5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F4E6-0E59-4E27-AEC7-449F591519B3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4D96-D362-4FEA-9FB1-603629814B61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1564F-A7CB-44D8-AE4C-EDF84B0B9B13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BCC0-76E5-484B-96DB-AFA592A9B5D7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80442-F273-4DC1-A7E8-57418F13EFEC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6BBDD7-A1CB-4C82-B0AD-458E10F19637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C38D-BA58-44C7-968B-D09F8AD368DD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4E6E-8D65-4BF2-B22C-7C1C190DDB34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EEBE-3922-463A-A97C-D1B8E36CF0EF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78C9-E6CC-4628-98FB-B218CBA7E33E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1173-1D13-4A42-A9C6-33DA3E2AD886}" type="datetime1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0FB4-F8F1-492D-8D12-35CD51A5714D}" type="datetime1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C74D-B6CB-4B36-BD95-0415A8AD83A1}" type="datetime1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CEF59-C6EE-4A38-9FE5-D02EACED62B7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71A1-EE68-4504-AF6C-E0672590E6D0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A1F7E-25F9-489E-B8B0-34223CDC9DB6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732B-E87B-4503-879F-488E58B38ECD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14EE-B313-49D0-ACFF-E7683A4E85DA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D333-FF49-4B96-8700-E6BB6C83A290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35D6-55C5-4895-8831-741E9592F7C3}" type="datetime1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BF2F-EE7A-42F4-A2F3-99F6B1C63950}" type="datetime1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8AD-3D4F-4C1C-9C02-68B477DD5B08}" type="datetime1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3709-1F11-4DC8-8B5A-74FF3BCD5D6E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1453-18C7-45E8-BFFC-C6FD3B50265B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53D73-D880-4933-96A5-5E82B279D584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C59ED02-EED8-4D30-8800-D28A647DC952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76.52/76.05 -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460.png"/><Relationship Id="rId18" Type="http://schemas.openxmlformats.org/officeDocument/2006/relationships/image" Target="../media/image68.png"/><Relationship Id="rId3" Type="http://schemas.openxmlformats.org/officeDocument/2006/relationships/image" Target="../media/image29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90.png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6.png"/><Relationship Id="rId10" Type="http://schemas.openxmlformats.org/officeDocument/2006/relationships/image" Target="../media/image62.png"/><Relationship Id="rId19" Type="http://schemas.openxmlformats.org/officeDocument/2006/relationships/image" Target="../media/image69.png"/><Relationship Id="rId4" Type="http://schemas.openxmlformats.org/officeDocument/2006/relationships/image" Target="../media/image370.png"/><Relationship Id="rId9" Type="http://schemas.openxmlformats.org/officeDocument/2006/relationships/image" Target="../media/image61.png"/><Relationship Id="rId14" Type="http://schemas.openxmlformats.org/officeDocument/2006/relationships/image" Target="../media/image6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70.png"/><Relationship Id="rId7" Type="http://schemas.openxmlformats.org/officeDocument/2006/relationships/chart" Target="../charts/chart2.xml"/><Relationship Id="rId12" Type="http://schemas.openxmlformats.org/officeDocument/2006/relationships/image" Target="../media/image78.png"/><Relationship Id="rId2" Type="http://schemas.openxmlformats.org/officeDocument/2006/relationships/image" Target="../media/image29.png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3.png"/><Relationship Id="rId11" Type="http://schemas.openxmlformats.org/officeDocument/2006/relationships/image" Target="../media/image77.png"/><Relationship Id="rId5" Type="http://schemas.openxmlformats.org/officeDocument/2006/relationships/image" Target="../media/image72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4" Type="http://schemas.openxmlformats.org/officeDocument/2006/relationships/image" Target="../media/image71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600.png"/><Relationship Id="rId3" Type="http://schemas.openxmlformats.org/officeDocument/2006/relationships/image" Target="../media/image83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17" Type="http://schemas.openxmlformats.org/officeDocument/2006/relationships/image" Target="../media/image1.jpeg"/><Relationship Id="rId2" Type="http://schemas.openxmlformats.org/officeDocument/2006/relationships/image" Target="../media/image31.png"/><Relationship Id="rId16" Type="http://schemas.openxmlformats.org/officeDocument/2006/relationships/image" Target="../media/image9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0.png"/><Relationship Id="rId15" Type="http://schemas.openxmlformats.org/officeDocument/2006/relationships/image" Target="../media/image92.png"/><Relationship Id="rId10" Type="http://schemas.openxmlformats.org/officeDocument/2006/relationships/image" Target="../media/image88.png"/><Relationship Id="rId9" Type="http://schemas.openxmlformats.org/officeDocument/2006/relationships/image" Target="../media/image87.png"/><Relationship Id="rId14" Type="http://schemas.openxmlformats.org/officeDocument/2006/relationships/image" Target="../media/image9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3.png"/><Relationship Id="rId3" Type="http://schemas.openxmlformats.org/officeDocument/2006/relationships/image" Target="../media/image94.png"/><Relationship Id="rId7" Type="http://schemas.openxmlformats.org/officeDocument/2006/relationships/image" Target="../media/image97.png"/><Relationship Id="rId12" Type="http://schemas.openxmlformats.org/officeDocument/2006/relationships/image" Target="../media/image10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3.xml"/><Relationship Id="rId11" Type="http://schemas.openxmlformats.org/officeDocument/2006/relationships/image" Target="../media/image101.png"/><Relationship Id="rId5" Type="http://schemas.openxmlformats.org/officeDocument/2006/relationships/image" Target="../media/image96.png"/><Relationship Id="rId15" Type="http://schemas.openxmlformats.org/officeDocument/2006/relationships/image" Target="../media/image1.jpeg"/><Relationship Id="rId10" Type="http://schemas.openxmlformats.org/officeDocument/2006/relationships/image" Target="../media/image100.png"/><Relationship Id="rId4" Type="http://schemas.openxmlformats.org/officeDocument/2006/relationships/image" Target="../media/image95.png"/><Relationship Id="rId9" Type="http://schemas.openxmlformats.org/officeDocument/2006/relationships/image" Target="../media/image99.png"/><Relationship Id="rId14" Type="http://schemas.openxmlformats.org/officeDocument/2006/relationships/image" Target="../media/image10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jpeg"/><Relationship Id="rId4" Type="http://schemas.openxmlformats.org/officeDocument/2006/relationships/image" Target="../media/image5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sv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.jpe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5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.jpeg"/><Relationship Id="rId3" Type="http://schemas.openxmlformats.org/officeDocument/2006/relationships/image" Target="../media/image17.png"/><Relationship Id="rId7" Type="http://schemas.openxmlformats.org/officeDocument/2006/relationships/image" Target="../media/image5.png"/><Relationship Id="rId12" Type="http://schemas.openxmlformats.org/officeDocument/2006/relationships/image" Target="../media/image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9.png"/><Relationship Id="rId11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120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.jpe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21.png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21.png"/><Relationship Id="rId7" Type="http://schemas.openxmlformats.org/officeDocument/2006/relationships/chart" Target="../charts/chart1.xml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7.png"/><Relationship Id="rId11" Type="http://schemas.openxmlformats.org/officeDocument/2006/relationships/image" Target="../media/image51.png"/><Relationship Id="rId5" Type="http://schemas.openxmlformats.org/officeDocument/2006/relationships/image" Target="../media/image46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5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635" y="2485645"/>
            <a:ext cx="9300465" cy="1755648"/>
          </a:xfrm>
        </p:spPr>
        <p:txBody>
          <a:bodyPr anchor="ctr"/>
          <a:lstStyle/>
          <a:p>
            <a:pPr algn="ctr"/>
            <a:r>
              <a:rPr lang="x-none" dirty="0"/>
              <a:t>GUÍA </a:t>
            </a:r>
            <a:r>
              <a:rPr lang="es-AR" dirty="0"/>
              <a:t>2</a:t>
            </a:r>
            <a:r>
              <a:rPr lang="x-none" dirty="0"/>
              <a:t> – </a:t>
            </a:r>
            <a:r>
              <a:rPr lang="es-AR" dirty="0"/>
              <a:t>Curvas de Operación</a:t>
            </a:r>
            <a:br>
              <a:rPr lang="x-none" dirty="0"/>
            </a:br>
            <a:r>
              <a:rPr lang="es-AR" dirty="0"/>
              <a:t>Problema 1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1° Cuatrimestre</a:t>
            </a:r>
            <a:r>
              <a:rPr lang="x-none" b="1" dirty="0"/>
              <a:t> - 2025</a:t>
            </a:r>
            <a:endParaRPr lang="en-US" b="1" dirty="0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1" y="1002400"/>
            <a:ext cx="11208059" cy="64008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1744053"/>
            <a:ext cx="602615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42951" y="3577099"/>
            <a:ext cx="4330700" cy="3693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Tipo de contactado: Contracorriente.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2951" y="3975027"/>
                <a:ext cx="4330700" cy="369332"/>
              </a:xfrm>
              <a:prstGeom prst="rect">
                <a:avLst/>
              </a:prstGeom>
              <a:no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Fenómeno físico: Absorción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(</m:t>
                    </m:r>
                    <m:r>
                      <a:rPr lang="es-AR" b="0" i="1" dirty="0" smtClean="0">
                        <a:latin typeface="Cambria Math"/>
                      </a:rPr>
                      <m:t>𝐺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</m:t>
                    </m:r>
                    <m:r>
                      <a:rPr lang="es-AR" b="0" i="1" dirty="0" smtClean="0">
                        <a:latin typeface="Cambria Math"/>
                        <a:sym typeface="Wingdings" pitchFamily="2" charset="2"/>
                      </a:rPr>
                      <m:t>𝐿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)</m:t>
                    </m:r>
                  </m:oMath>
                </a14:m>
                <a:r>
                  <a:rPr lang="es-AR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1" y="3975027"/>
                <a:ext cx="4330700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124" t="-6349" b="-22222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Oval 46"/>
          <p:cNvSpPr/>
          <p:nvPr/>
        </p:nvSpPr>
        <p:spPr>
          <a:xfrm>
            <a:off x="1311276" y="2334990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644777" y="3153575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724151" y="2334990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997326" y="3153575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165601" y="2348892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441951" y="3153575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415DAD-DB00-4AC2-A2D3-4B1ACBDB5718}"/>
              </a:ext>
            </a:extLst>
          </p:cNvPr>
          <p:cNvSpPr/>
          <p:nvPr/>
        </p:nvSpPr>
        <p:spPr>
          <a:xfrm>
            <a:off x="6486106" y="1354636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u="sng" dirty="0"/>
              <a:t>Balances de Masa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EEB0C8-807D-426D-9455-3F69C8F828BF}"/>
              </a:ext>
            </a:extLst>
          </p:cNvPr>
          <p:cNvSpPr/>
          <p:nvPr/>
        </p:nvSpPr>
        <p:spPr>
          <a:xfrm>
            <a:off x="6486106" y="1684872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rgbClr val="FF0000"/>
                </a:solidFill>
              </a:rPr>
              <a:t>Etapa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AE220B4-70A1-4396-A786-BED4C63711A6}"/>
                  </a:ext>
                </a:extLst>
              </p:cNvPr>
              <p:cNvSpPr/>
              <p:nvPr/>
            </p:nvSpPr>
            <p:spPr>
              <a:xfrm>
                <a:off x="7767664" y="1988358"/>
                <a:ext cx="29058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AE220B4-70A1-4396-A786-BED4C63711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664" y="1988358"/>
                <a:ext cx="290585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1432496-F2CB-4BB7-95D2-1E2C521F4B14}"/>
                  </a:ext>
                </a:extLst>
              </p:cNvPr>
              <p:cNvSpPr/>
              <p:nvPr/>
            </p:nvSpPr>
            <p:spPr>
              <a:xfrm>
                <a:off x="7806616" y="2291844"/>
                <a:ext cx="2827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1432496-F2CB-4BB7-95D2-1E2C521F4B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616" y="2291844"/>
                <a:ext cx="282795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C33DF36-9F1C-4A24-8DC9-7E55B88D4FB6}"/>
                  </a:ext>
                </a:extLst>
              </p:cNvPr>
              <p:cNvSpPr/>
              <p:nvPr/>
            </p:nvSpPr>
            <p:spPr>
              <a:xfrm>
                <a:off x="8308420" y="2595330"/>
                <a:ext cx="1824346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C33DF36-9F1C-4A24-8DC9-7E55B88D4F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8420" y="2595330"/>
                <a:ext cx="1824346" cy="6575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EFFEDFA7-8731-4568-8894-9FA437F915AC}"/>
              </a:ext>
            </a:extLst>
          </p:cNvPr>
          <p:cNvSpPr/>
          <p:nvPr/>
        </p:nvSpPr>
        <p:spPr>
          <a:xfrm>
            <a:off x="6488097" y="3187036"/>
            <a:ext cx="1220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4"/>
                </a:solidFill>
              </a:rPr>
              <a:t>Etapa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1C794D2-9CAB-43AC-8739-9F14BA73A108}"/>
                  </a:ext>
                </a:extLst>
              </p:cNvPr>
              <p:cNvSpPr/>
              <p:nvPr/>
            </p:nvSpPr>
            <p:spPr>
              <a:xfrm>
                <a:off x="7762341" y="3490522"/>
                <a:ext cx="29111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1C794D2-9CAB-43AC-8739-9F14BA73A1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341" y="3490522"/>
                <a:ext cx="291118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3D85ACE-D586-4A00-A61A-A67C06C4543A}"/>
                  </a:ext>
                </a:extLst>
              </p:cNvPr>
              <p:cNvSpPr/>
              <p:nvPr/>
            </p:nvSpPr>
            <p:spPr>
              <a:xfrm>
                <a:off x="7801294" y="3794008"/>
                <a:ext cx="28332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3D85ACE-D586-4A00-A61A-A67C06C454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1294" y="3794008"/>
                <a:ext cx="283327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78F537B-DC8A-4777-BDA1-562E6D2C7667}"/>
                  </a:ext>
                </a:extLst>
              </p:cNvPr>
              <p:cNvSpPr/>
              <p:nvPr/>
            </p:nvSpPr>
            <p:spPr>
              <a:xfrm>
                <a:off x="8308420" y="4097494"/>
                <a:ext cx="1813125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78F537B-DC8A-4777-BDA1-562E6D2C76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8420" y="4097494"/>
                <a:ext cx="1813125" cy="657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45DBF2EA-7826-40C4-841D-5FC6750C55AB}"/>
              </a:ext>
            </a:extLst>
          </p:cNvPr>
          <p:cNvSpPr/>
          <p:nvPr/>
        </p:nvSpPr>
        <p:spPr>
          <a:xfrm>
            <a:off x="6486106" y="4689200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1"/>
                </a:solidFill>
              </a:rPr>
              <a:t>Etapa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EAD05F5-E197-41B1-84FB-3A7D754B4CC9}"/>
                  </a:ext>
                </a:extLst>
              </p:cNvPr>
              <p:cNvSpPr/>
              <p:nvPr/>
            </p:nvSpPr>
            <p:spPr>
              <a:xfrm>
                <a:off x="7762471" y="4992686"/>
                <a:ext cx="29165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EAD05F5-E197-41B1-84FB-3A7D754B4C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471" y="4992686"/>
                <a:ext cx="2916504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F968271-62BE-4F2F-8292-6E1A6F92AD61}"/>
                  </a:ext>
                </a:extLst>
              </p:cNvPr>
              <p:cNvSpPr/>
              <p:nvPr/>
            </p:nvSpPr>
            <p:spPr>
              <a:xfrm>
                <a:off x="7801424" y="5296172"/>
                <a:ext cx="28385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F968271-62BE-4F2F-8292-6E1A6F92AD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1424" y="5296172"/>
                <a:ext cx="283859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C370519-D538-4113-8E03-3E82DB625461}"/>
                  </a:ext>
                </a:extLst>
              </p:cNvPr>
              <p:cNvSpPr/>
              <p:nvPr/>
            </p:nvSpPr>
            <p:spPr>
              <a:xfrm>
                <a:off x="8310240" y="5599657"/>
                <a:ext cx="1813125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C370519-D538-4113-8E03-3E82DB6254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0240" y="5599657"/>
                <a:ext cx="1813125" cy="65755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>
            <a:extLst>
              <a:ext uri="{FF2B5EF4-FFF2-40B4-BE49-F238E27FC236}">
                <a16:creationId xmlns:a16="http://schemas.microsoft.com/office/drawing/2014/main" id="{7594B7F7-4920-469A-AF7B-7EC52E041618}"/>
              </a:ext>
            </a:extLst>
          </p:cNvPr>
          <p:cNvSpPr/>
          <p:nvPr/>
        </p:nvSpPr>
        <p:spPr>
          <a:xfrm>
            <a:off x="438912" y="4476308"/>
            <a:ext cx="1119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rgbClr val="7030A0"/>
                </a:solidFill>
              </a:rPr>
              <a:t>Global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040AB46-7B56-47E5-8378-62993C2AC268}"/>
                  </a:ext>
                </a:extLst>
              </p:cNvPr>
              <p:cNvSpPr/>
              <p:nvPr/>
            </p:nvSpPr>
            <p:spPr>
              <a:xfrm>
                <a:off x="1652735" y="4838147"/>
                <a:ext cx="29111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040AB46-7B56-47E5-8378-62993C2AC2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735" y="4838147"/>
                <a:ext cx="29111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E61C87C-0254-416E-9C40-385A1A35FD7B}"/>
                  </a:ext>
                </a:extLst>
              </p:cNvPr>
              <p:cNvSpPr/>
              <p:nvPr/>
            </p:nvSpPr>
            <p:spPr>
              <a:xfrm>
                <a:off x="1698361" y="5199986"/>
                <a:ext cx="28332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E61C87C-0254-416E-9C40-385A1A35FD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361" y="5199986"/>
                <a:ext cx="283327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4AE9BA8-F6D2-462A-ABB9-759BC9083F82}"/>
                  </a:ext>
                </a:extLst>
              </p:cNvPr>
              <p:cNvSpPr/>
              <p:nvPr/>
            </p:nvSpPr>
            <p:spPr>
              <a:xfrm>
                <a:off x="2307561" y="5561824"/>
                <a:ext cx="1601529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4AE9BA8-F6D2-462A-ABB9-759BC9083F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561" y="5561824"/>
                <a:ext cx="1601529" cy="65755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1AE0813-EA31-41A8-B15D-2D7A06AEFA61}"/>
                  </a:ext>
                </a:extLst>
              </p:cNvPr>
              <p:cNvSpPr/>
              <p:nvPr/>
            </p:nvSpPr>
            <p:spPr>
              <a:xfrm>
                <a:off x="10247292" y="2703568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1AE0813-EA31-41A8-B15D-2D7A06AEFA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7292" y="2703568"/>
                <a:ext cx="1399679" cy="369332"/>
              </a:xfrm>
              <a:prstGeom prst="rect">
                <a:avLst/>
              </a:prstGeom>
              <a:blipFill>
                <a:blip r:embed="rId1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B581918E-9386-4939-AB89-8643FCEE06B8}"/>
                  </a:ext>
                </a:extLst>
              </p:cNvPr>
              <p:cNvSpPr/>
              <p:nvPr/>
            </p:nvSpPr>
            <p:spPr>
              <a:xfrm>
                <a:off x="10247292" y="4249338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B581918E-9386-4939-AB89-8643FCEE06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7292" y="4249338"/>
                <a:ext cx="1399679" cy="369332"/>
              </a:xfrm>
              <a:prstGeom prst="rect">
                <a:avLst/>
              </a:prstGeom>
              <a:blipFill>
                <a:blip r:embed="rId1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7C08D7CE-10E5-4E23-BDB9-94B67B9891E9}"/>
                  </a:ext>
                </a:extLst>
              </p:cNvPr>
              <p:cNvSpPr/>
              <p:nvPr/>
            </p:nvSpPr>
            <p:spPr>
              <a:xfrm>
                <a:off x="10247292" y="5748106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7C08D7CE-10E5-4E23-BDB9-94B67B9891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7292" y="5748106"/>
                <a:ext cx="1399679" cy="369332"/>
              </a:xfrm>
              <a:prstGeom prst="rect">
                <a:avLst/>
              </a:prstGeom>
              <a:blipFill>
                <a:blip r:embed="rId1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6C8021FF-7B73-4673-A334-C4860CC093CC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ítulo 1">
            <a:extLst>
              <a:ext uri="{FF2B5EF4-FFF2-40B4-BE49-F238E27FC236}">
                <a16:creationId xmlns:a16="http://schemas.microsoft.com/office/drawing/2014/main" id="{91C1B148-D54A-41A7-5A9D-C253068E9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b</a:t>
            </a:r>
            <a:endParaRPr lang="en-US" dirty="0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23C49F9B-B9DC-8DA8-5887-7AD0BDC97D6A}"/>
              </a:ext>
            </a:extLst>
          </p:cNvPr>
          <p:cNvSpPr/>
          <p:nvPr/>
        </p:nvSpPr>
        <p:spPr>
          <a:xfrm>
            <a:off x="1733211" y="2469355"/>
            <a:ext cx="862443" cy="841863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3230ADE4-1988-70F7-C06C-46A16A1423BC}"/>
              </a:ext>
            </a:extLst>
          </p:cNvPr>
          <p:cNvSpPr/>
          <p:nvPr/>
        </p:nvSpPr>
        <p:spPr>
          <a:xfrm>
            <a:off x="3162971" y="2470187"/>
            <a:ext cx="766184" cy="841032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1B41DD4A-7B4D-38BE-75A4-8E69EE64A310}"/>
              </a:ext>
            </a:extLst>
          </p:cNvPr>
          <p:cNvSpPr/>
          <p:nvPr/>
        </p:nvSpPr>
        <p:spPr>
          <a:xfrm>
            <a:off x="4553805" y="2460499"/>
            <a:ext cx="766184" cy="850720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Marcador de pie de página 3">
            <a:extLst>
              <a:ext uri="{FF2B5EF4-FFF2-40B4-BE49-F238E27FC236}">
                <a16:creationId xmlns:a16="http://schemas.microsoft.com/office/drawing/2014/main" id="{5A1E1BA1-3FEF-58EB-A511-C121263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3" name="Marcador de número de diapositiva 14">
            <a:extLst>
              <a:ext uri="{FF2B5EF4-FFF2-40B4-BE49-F238E27FC236}">
                <a16:creationId xmlns:a16="http://schemas.microsoft.com/office/drawing/2014/main" id="{7227484F-E628-B6E9-EA47-ECD938FD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6736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45" grpId="0"/>
      <p:bldP spid="46" grpId="0"/>
      <p:bldP spid="53" grpId="0"/>
      <p:bldP spid="41" grpId="0" animBg="1"/>
      <p:bldP spid="42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1744053"/>
            <a:ext cx="602615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Oval 46"/>
          <p:cNvSpPr/>
          <p:nvPr/>
        </p:nvSpPr>
        <p:spPr>
          <a:xfrm>
            <a:off x="1311276" y="2334990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644777" y="3153575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724151" y="2334990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997326" y="3153575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165601" y="2348892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441951" y="3153575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B8C9533-FB06-41CA-B81B-21A3CAF23344}"/>
                  </a:ext>
                </a:extLst>
              </p:cNvPr>
              <p:cNvSpPr txBox="1"/>
              <p:nvPr/>
            </p:nvSpPr>
            <p:spPr>
              <a:xfrm>
                <a:off x="2193928" y="4940711"/>
                <a:ext cx="1936751" cy="936410"/>
              </a:xfrm>
              <a:prstGeom prst="rect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rgbClr val="7030A0"/>
                    </a:solidFill>
                  </a:rPr>
                  <a:t>Global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B8C9533-FB06-41CA-B81B-21A3CAF233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928" y="4940711"/>
                <a:ext cx="1936751" cy="936410"/>
              </a:xfrm>
              <a:prstGeom prst="rect">
                <a:avLst/>
              </a:prstGeom>
              <a:blipFill>
                <a:blip r:embed="rId3"/>
                <a:stretch>
                  <a:fillRect t="-2548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E3488B6-F14D-43FA-ABAE-5786615682D0}"/>
                  </a:ext>
                </a:extLst>
              </p:cNvPr>
              <p:cNvSpPr txBox="1"/>
              <p:nvPr/>
            </p:nvSpPr>
            <p:spPr>
              <a:xfrm>
                <a:off x="365126" y="3505999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rgbClr val="FF0000"/>
                    </a:solidFill>
                  </a:rPr>
                  <a:t>Etapa 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E3488B6-F14D-43FA-ABAE-578661568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26" y="3505999"/>
                <a:ext cx="1860550" cy="934551"/>
              </a:xfrm>
              <a:prstGeom prst="rect">
                <a:avLst/>
              </a:prstGeom>
              <a:blipFill>
                <a:blip r:embed="rId4"/>
                <a:stretch>
                  <a:fillRect t="-326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BB50762-2FAD-4D76-A00A-E33675FD6C02}"/>
                  </a:ext>
                </a:extLst>
              </p:cNvPr>
              <p:cNvSpPr txBox="1"/>
              <p:nvPr/>
            </p:nvSpPr>
            <p:spPr>
              <a:xfrm>
                <a:off x="2305051" y="3515522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4"/>
                    </a:solidFill>
                  </a:rPr>
                  <a:t>Etapa 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BB50762-2FAD-4D76-A00A-E33675FD6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051" y="3515522"/>
                <a:ext cx="1860550" cy="934551"/>
              </a:xfrm>
              <a:prstGeom prst="rect">
                <a:avLst/>
              </a:prstGeom>
              <a:blipFill>
                <a:blip r:embed="rId5"/>
                <a:stretch>
                  <a:fillRect t="-39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FA5A2F8-05D3-4005-B87E-006A785DE76A}"/>
                  </a:ext>
                </a:extLst>
              </p:cNvPr>
              <p:cNvSpPr txBox="1"/>
              <p:nvPr/>
            </p:nvSpPr>
            <p:spPr>
              <a:xfrm>
                <a:off x="4264026" y="3515522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1"/>
                    </a:solidFill>
                  </a:rPr>
                  <a:t>Etapa 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𝑮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FA5A2F8-05D3-4005-B87E-006A785DE7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026" y="3515522"/>
                <a:ext cx="1860550" cy="934551"/>
              </a:xfrm>
              <a:prstGeom prst="rect">
                <a:avLst/>
              </a:prstGeom>
              <a:blipFill>
                <a:blip r:embed="rId6"/>
                <a:stretch>
                  <a:fillRect t="-39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8" name="Chart 57">
            <a:extLst>
              <a:ext uri="{FF2B5EF4-FFF2-40B4-BE49-F238E27FC236}">
                <a16:creationId xmlns:a16="http://schemas.microsoft.com/office/drawing/2014/main" id="{E2075BCD-BE6F-414A-9D9B-E5D779FB36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211102"/>
              </p:ext>
            </p:extLst>
          </p:nvPr>
        </p:nvGraphicFramePr>
        <p:xfrm>
          <a:off x="6264275" y="1539670"/>
          <a:ext cx="5687213" cy="4613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E7ED40E-5802-4EE7-AEBE-F62BF4B2D4F5}"/>
              </a:ext>
            </a:extLst>
          </p:cNvPr>
          <p:cNvCxnSpPr/>
          <p:nvPr/>
        </p:nvCxnSpPr>
        <p:spPr>
          <a:xfrm>
            <a:off x="11449050" y="2028216"/>
            <a:ext cx="0" cy="3467709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69A7BA4F-0F93-43F2-AC68-27D349791928}"/>
                  </a:ext>
                </a:extLst>
              </p:cNvPr>
              <p:cNvSpPr txBox="1"/>
              <p:nvPr/>
            </p:nvSpPr>
            <p:spPr>
              <a:xfrm>
                <a:off x="11210331" y="5517314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69A7BA4F-0F93-43F2-AC68-27D349791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0331" y="5517314"/>
                <a:ext cx="47743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5044D44-AD16-4ACC-9C64-E4C6EFCA886F}"/>
              </a:ext>
            </a:extLst>
          </p:cNvPr>
          <p:cNvCxnSpPr/>
          <p:nvPr/>
        </p:nvCxnSpPr>
        <p:spPr>
          <a:xfrm>
            <a:off x="8486775" y="2038350"/>
            <a:ext cx="0" cy="3467098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C6E20DD-1F08-4728-9A26-E54A74E96A0A}"/>
              </a:ext>
            </a:extLst>
          </p:cNvPr>
          <p:cNvCxnSpPr/>
          <p:nvPr/>
        </p:nvCxnSpPr>
        <p:spPr>
          <a:xfrm>
            <a:off x="7334250" y="3905250"/>
            <a:ext cx="0" cy="1600198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3">
                <a:extLst>
                  <a:ext uri="{FF2B5EF4-FFF2-40B4-BE49-F238E27FC236}">
                    <a16:creationId xmlns:a16="http://schemas.microsoft.com/office/drawing/2014/main" id="{5B1167B7-AFF0-4B18-9C94-46C482AB2237}"/>
                  </a:ext>
                </a:extLst>
              </p:cNvPr>
              <p:cNvSpPr txBox="1"/>
              <p:nvPr/>
            </p:nvSpPr>
            <p:spPr>
              <a:xfrm>
                <a:off x="7095531" y="5517314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3" name="TextBox 3">
                <a:extLst>
                  <a:ext uri="{FF2B5EF4-FFF2-40B4-BE49-F238E27FC236}">
                    <a16:creationId xmlns:a16="http://schemas.microsoft.com/office/drawing/2014/main" id="{5B1167B7-AFF0-4B18-9C94-46C482AB2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531" y="5517314"/>
                <a:ext cx="47743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D830625-43DB-425E-A78D-CC9E68E6692B}"/>
              </a:ext>
            </a:extLst>
          </p:cNvPr>
          <p:cNvCxnSpPr/>
          <p:nvPr/>
        </p:nvCxnSpPr>
        <p:spPr>
          <a:xfrm>
            <a:off x="6600825" y="4647590"/>
            <a:ext cx="0" cy="857858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533A52F-B872-4062-A7F7-83FA962311D8}"/>
              </a:ext>
            </a:extLst>
          </p:cNvPr>
          <p:cNvCxnSpPr/>
          <p:nvPr/>
        </p:nvCxnSpPr>
        <p:spPr>
          <a:xfrm flipH="1">
            <a:off x="6600826" y="2028216"/>
            <a:ext cx="4848225" cy="10134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653E4A3-3D49-4339-9B11-003F109D17BE}"/>
                  </a:ext>
                </a:extLst>
              </p:cNvPr>
              <p:cNvSpPr txBox="1"/>
              <p:nvPr/>
            </p:nvSpPr>
            <p:spPr>
              <a:xfrm>
                <a:off x="6160768" y="1843550"/>
                <a:ext cx="44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653E4A3-3D49-4339-9B11-003F109D17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0768" y="1843550"/>
                <a:ext cx="440057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726DBD4-2EDA-44AB-A253-64C61F45A712}"/>
              </a:ext>
            </a:extLst>
          </p:cNvPr>
          <p:cNvCxnSpPr/>
          <p:nvPr/>
        </p:nvCxnSpPr>
        <p:spPr>
          <a:xfrm flipH="1" flipV="1">
            <a:off x="6600825" y="3905250"/>
            <a:ext cx="4848226" cy="68024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970A5B1-DF6F-4AE7-A68A-D39C5AEFBC12}"/>
                  </a:ext>
                </a:extLst>
              </p:cNvPr>
              <p:cNvSpPr txBox="1"/>
              <p:nvPr/>
            </p:nvSpPr>
            <p:spPr>
              <a:xfrm>
                <a:off x="6170293" y="3720584"/>
                <a:ext cx="44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970A5B1-DF6F-4AE7-A68A-D39C5AEFBC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293" y="3720584"/>
                <a:ext cx="44005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2750CBC-BFA2-4EA8-AC86-1454F3CA12F2}"/>
              </a:ext>
            </a:extLst>
          </p:cNvPr>
          <p:cNvCxnSpPr/>
          <p:nvPr/>
        </p:nvCxnSpPr>
        <p:spPr>
          <a:xfrm flipH="1">
            <a:off x="6600825" y="4666575"/>
            <a:ext cx="1885951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5DE4EBE-1FFF-4C4A-BB3D-0892EE2509BC}"/>
                  </a:ext>
                </a:extLst>
              </p:cNvPr>
              <p:cNvSpPr txBox="1"/>
              <p:nvPr/>
            </p:nvSpPr>
            <p:spPr>
              <a:xfrm>
                <a:off x="6170293" y="4474957"/>
                <a:ext cx="44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5DE4EBE-1FFF-4C4A-BB3D-0892EE25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293" y="4474957"/>
                <a:ext cx="440057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FF4B7F1-EF44-4444-8022-827FCA4B4C54}"/>
              </a:ext>
            </a:extLst>
          </p:cNvPr>
          <p:cNvCxnSpPr/>
          <p:nvPr/>
        </p:nvCxnSpPr>
        <p:spPr>
          <a:xfrm flipH="1">
            <a:off x="6610350" y="5152350"/>
            <a:ext cx="723901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570A2314-D067-4395-97DB-F223CD87C393}"/>
                  </a:ext>
                </a:extLst>
              </p:cNvPr>
              <p:cNvSpPr txBox="1"/>
              <p:nvPr/>
            </p:nvSpPr>
            <p:spPr>
              <a:xfrm>
                <a:off x="6170293" y="4967684"/>
                <a:ext cx="44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570A2314-D067-4395-97DB-F223CD87C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293" y="4967684"/>
                <a:ext cx="44005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4B5A2F3-FF99-4309-9860-114527337788}"/>
              </a:ext>
            </a:extLst>
          </p:cNvPr>
          <p:cNvCxnSpPr>
            <a:endCxn id="72" idx="3"/>
          </p:cNvCxnSpPr>
          <p:nvPr/>
        </p:nvCxnSpPr>
        <p:spPr>
          <a:xfrm flipH="1">
            <a:off x="6610350" y="2028216"/>
            <a:ext cx="4838700" cy="3124134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B17991C-5557-4A28-A77D-E3AE50D8A909}"/>
              </a:ext>
            </a:extLst>
          </p:cNvPr>
          <p:cNvCxnSpPr/>
          <p:nvPr/>
        </p:nvCxnSpPr>
        <p:spPr>
          <a:xfrm>
            <a:off x="6610350" y="5152350"/>
            <a:ext cx="723901" cy="0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2822A64-427E-4445-9528-8B902A5F1C7A}"/>
              </a:ext>
            </a:extLst>
          </p:cNvPr>
          <p:cNvCxnSpPr/>
          <p:nvPr/>
        </p:nvCxnSpPr>
        <p:spPr>
          <a:xfrm flipV="1">
            <a:off x="7334250" y="4666576"/>
            <a:ext cx="0" cy="485774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768A385-3BB2-4EB5-B8E3-9B9A1F00619C}"/>
              </a:ext>
            </a:extLst>
          </p:cNvPr>
          <p:cNvCxnSpPr/>
          <p:nvPr/>
        </p:nvCxnSpPr>
        <p:spPr>
          <a:xfrm>
            <a:off x="7334250" y="4659623"/>
            <a:ext cx="1152526" cy="0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9049156-0906-4C53-9C06-9FD6158B571A}"/>
              </a:ext>
            </a:extLst>
          </p:cNvPr>
          <p:cNvCxnSpPr/>
          <p:nvPr/>
        </p:nvCxnSpPr>
        <p:spPr>
          <a:xfrm flipV="1">
            <a:off x="8486775" y="3973274"/>
            <a:ext cx="1" cy="693301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6FCBE4C-EA32-481F-A311-41D36D9EB150}"/>
              </a:ext>
            </a:extLst>
          </p:cNvPr>
          <p:cNvCxnSpPr/>
          <p:nvPr/>
        </p:nvCxnSpPr>
        <p:spPr>
          <a:xfrm>
            <a:off x="8486776" y="3939262"/>
            <a:ext cx="2962275" cy="0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C232587-9F23-40E2-82DF-159A96E87B35}"/>
              </a:ext>
            </a:extLst>
          </p:cNvPr>
          <p:cNvCxnSpPr/>
          <p:nvPr/>
        </p:nvCxnSpPr>
        <p:spPr>
          <a:xfrm flipV="1">
            <a:off x="11449050" y="2028216"/>
            <a:ext cx="0" cy="1900846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F503BB36-7BE5-4257-AF15-5496CF54AD0E}"/>
              </a:ext>
            </a:extLst>
          </p:cNvPr>
          <p:cNvSpPr txBox="1"/>
          <p:nvPr/>
        </p:nvSpPr>
        <p:spPr>
          <a:xfrm>
            <a:off x="9024938" y="4647590"/>
            <a:ext cx="2185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Método de </a:t>
            </a:r>
            <a:r>
              <a:rPr lang="es-AR" u="sng" dirty="0" err="1"/>
              <a:t>McCabe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9920FCF-042F-4096-876B-2DA16DFFF5CF}"/>
                  </a:ext>
                </a:extLst>
              </p:cNvPr>
              <p:cNvSpPr txBox="1"/>
              <p:nvPr/>
            </p:nvSpPr>
            <p:spPr>
              <a:xfrm>
                <a:off x="6390321" y="5534023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9920FCF-042F-4096-876B-2DA16DFFF5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0321" y="5534023"/>
                <a:ext cx="477438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3">
                <a:extLst>
                  <a:ext uri="{FF2B5EF4-FFF2-40B4-BE49-F238E27FC236}">
                    <a16:creationId xmlns:a16="http://schemas.microsoft.com/office/drawing/2014/main" id="{ACE7D540-5422-49B2-8AF9-D199FC2483CF}"/>
                  </a:ext>
                </a:extLst>
              </p:cNvPr>
              <p:cNvSpPr txBox="1"/>
              <p:nvPr/>
            </p:nvSpPr>
            <p:spPr>
              <a:xfrm>
                <a:off x="8248056" y="5485048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82" name="TextBox 3">
                <a:extLst>
                  <a:ext uri="{FF2B5EF4-FFF2-40B4-BE49-F238E27FC236}">
                    <a16:creationId xmlns:a16="http://schemas.microsoft.com/office/drawing/2014/main" id="{ACE7D540-5422-49B2-8AF9-D199FC248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8056" y="5485048"/>
                <a:ext cx="477438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Rectangle 82">
            <a:extLst>
              <a:ext uri="{FF2B5EF4-FFF2-40B4-BE49-F238E27FC236}">
                <a16:creationId xmlns:a16="http://schemas.microsoft.com/office/drawing/2014/main" id="{34954C6F-83F7-42B3-88C0-551C7A94E000}"/>
              </a:ext>
            </a:extLst>
          </p:cNvPr>
          <p:cNvSpPr/>
          <p:nvPr/>
        </p:nvSpPr>
        <p:spPr>
          <a:xfrm>
            <a:off x="9702295" y="2164226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b="1" dirty="0">
                <a:solidFill>
                  <a:srgbClr val="7030A0"/>
                </a:solidFill>
              </a:rPr>
              <a:t>Global</a:t>
            </a:r>
          </a:p>
        </p:txBody>
      </p:sp>
      <p:pic>
        <p:nvPicPr>
          <p:cNvPr id="41" name="Imagen 2" descr="Nueva marca difusion - web">
            <a:extLst>
              <a:ext uri="{FF2B5EF4-FFF2-40B4-BE49-F238E27FC236}">
                <a16:creationId xmlns:a16="http://schemas.microsoft.com/office/drawing/2014/main" id="{B76F7F49-A7E4-4467-9E40-674F3D08536D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FB9A2C3-85E3-138B-D7D2-B9C96FBC6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1" y="1002400"/>
            <a:ext cx="11208059" cy="64008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913EF01-DDAF-2574-8E44-1CA8B1185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b</a:t>
            </a:r>
            <a:endParaRPr lang="en-US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431A76A-CE1D-1C7F-2E38-DD79444C5B00}"/>
              </a:ext>
            </a:extLst>
          </p:cNvPr>
          <p:cNvSpPr/>
          <p:nvPr/>
        </p:nvSpPr>
        <p:spPr>
          <a:xfrm>
            <a:off x="1733211" y="2469355"/>
            <a:ext cx="862443" cy="841863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48F088E-AD3B-1365-7AA3-08D3F74A4752}"/>
              </a:ext>
            </a:extLst>
          </p:cNvPr>
          <p:cNvSpPr/>
          <p:nvPr/>
        </p:nvSpPr>
        <p:spPr>
          <a:xfrm>
            <a:off x="3162971" y="2470187"/>
            <a:ext cx="766184" cy="841032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6349915-2C69-7381-3767-4E2F319062E2}"/>
              </a:ext>
            </a:extLst>
          </p:cNvPr>
          <p:cNvSpPr/>
          <p:nvPr/>
        </p:nvSpPr>
        <p:spPr>
          <a:xfrm>
            <a:off x="4553805" y="2460499"/>
            <a:ext cx="766184" cy="850720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0B504D47-E328-8F70-2543-4F167E01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7" name="Marcador de número de diapositiva 14">
            <a:extLst>
              <a:ext uri="{FF2B5EF4-FFF2-40B4-BE49-F238E27FC236}">
                <a16:creationId xmlns:a16="http://schemas.microsoft.com/office/drawing/2014/main" id="{825938A3-723D-3F9C-346A-94EFEEED2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89966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8" grpId="0">
        <p:bldAsOne/>
      </p:bldGraphic>
      <p:bldP spid="60" grpId="0"/>
      <p:bldP spid="63" grpId="0"/>
      <p:bldP spid="66" grpId="0"/>
      <p:bldP spid="68" grpId="0"/>
      <p:bldP spid="70" grpId="0"/>
      <p:bldP spid="72" grpId="0"/>
      <p:bldP spid="80" grpId="0"/>
      <p:bldP spid="81" grpId="0"/>
      <p:bldP spid="82" grpId="0"/>
      <p:bldP spid="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2" y="1002915"/>
            <a:ext cx="11202200" cy="64008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86" y="1919207"/>
            <a:ext cx="5464175" cy="318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675086" y="3625769"/>
            <a:ext cx="9525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5086" y="5188582"/>
            <a:ext cx="4330700" cy="3693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Tipo de contactado: Corrientes Cruzadas.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5086" y="5617427"/>
                <a:ext cx="4330700" cy="369332"/>
              </a:xfrm>
              <a:prstGeom prst="rect">
                <a:avLst/>
              </a:prstGeom>
              <a:no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Fenómeno físico: Absorción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AR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b="0" i="1" dirty="0" smtClean="0">
                            <a:latin typeface="Cambria Math"/>
                          </a:rPr>
                          <m:t>𝐺</m:t>
                        </m:r>
                        <m:r>
                          <a:rPr lang="es-AR" i="1" dirty="0" smtClean="0">
                            <a:latin typeface="Cambria Math"/>
                            <a:sym typeface="Wingdings" pitchFamily="2" charset="2"/>
                          </a:rPr>
                          <m:t></m:t>
                        </m:r>
                        <m:r>
                          <a:rPr lang="es-AR" b="0" i="1" dirty="0" smtClean="0">
                            <a:latin typeface="Cambria Math"/>
                            <a:sym typeface="Wingdings" pitchFamily="2" charset="2"/>
                          </a:rPr>
                          <m:t>𝐿</m:t>
                        </m:r>
                      </m:e>
                    </m:d>
                  </m:oMath>
                </a14:m>
                <a:r>
                  <a:rPr lang="es-AR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6" y="5617427"/>
                <a:ext cx="4330700" cy="369332"/>
              </a:xfrm>
              <a:prstGeom prst="rect">
                <a:avLst/>
              </a:prstGeom>
              <a:blipFill>
                <a:blip r:embed="rId3"/>
                <a:stretch>
                  <a:fillRect l="-1124" t="-6349" b="-22222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/>
          <p:cNvSpPr/>
          <p:nvPr/>
        </p:nvSpPr>
        <p:spPr>
          <a:xfrm>
            <a:off x="1627586" y="2441494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95936" y="3124030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992836" y="2441494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767536" y="3134438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539061" y="2447844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16961" y="3124030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4DB019-C87A-427A-826D-A102A5584789}"/>
              </a:ext>
            </a:extLst>
          </p:cNvPr>
          <p:cNvSpPr/>
          <p:nvPr/>
        </p:nvSpPr>
        <p:spPr>
          <a:xfrm>
            <a:off x="6275814" y="1331773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u="sng" dirty="0"/>
              <a:t>Balances de Masa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BF5A01-2523-4FF8-841A-3CB21FF4932B}"/>
              </a:ext>
            </a:extLst>
          </p:cNvPr>
          <p:cNvSpPr/>
          <p:nvPr/>
        </p:nvSpPr>
        <p:spPr>
          <a:xfrm>
            <a:off x="6280150" y="1640808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rgbClr val="FF0000"/>
                </a:solidFill>
              </a:rPr>
              <a:t>Etapa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6F2BC9-BA5D-4223-8590-EDFFD9CC6B47}"/>
                  </a:ext>
                </a:extLst>
              </p:cNvPr>
              <p:cNvSpPr/>
              <p:nvPr/>
            </p:nvSpPr>
            <p:spPr>
              <a:xfrm>
                <a:off x="7564709" y="1949843"/>
                <a:ext cx="28913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6F2BC9-BA5D-4223-8590-EDFFD9CC6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4709" y="1949843"/>
                <a:ext cx="289136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26BC48-B642-4114-9E7B-95001FC0E318}"/>
                  </a:ext>
                </a:extLst>
              </p:cNvPr>
              <p:cNvSpPr/>
              <p:nvPr/>
            </p:nvSpPr>
            <p:spPr>
              <a:xfrm>
                <a:off x="7595312" y="2258878"/>
                <a:ext cx="28207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26BC48-B642-4114-9E7B-95001FC0E3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5312" y="2258878"/>
                <a:ext cx="282070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7CE563E-7FC5-424B-80A0-7597BEF6F122}"/>
                  </a:ext>
                </a:extLst>
              </p:cNvPr>
              <p:cNvSpPr/>
              <p:nvPr/>
            </p:nvSpPr>
            <p:spPr>
              <a:xfrm>
                <a:off x="8101508" y="2567913"/>
                <a:ext cx="1808316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7CE563E-7FC5-424B-80A0-7597BEF6F1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1508" y="2567913"/>
                <a:ext cx="1808316" cy="6575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4EF5C2BD-DA48-4F56-8BA4-5012BAF26717}"/>
              </a:ext>
            </a:extLst>
          </p:cNvPr>
          <p:cNvSpPr/>
          <p:nvPr/>
        </p:nvSpPr>
        <p:spPr>
          <a:xfrm>
            <a:off x="6280150" y="3165168"/>
            <a:ext cx="1220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4"/>
                </a:solidFill>
              </a:rPr>
              <a:t>Etapa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79100FC-28B4-4C45-9426-C2CC24C2D051}"/>
                  </a:ext>
                </a:extLst>
              </p:cNvPr>
              <p:cNvSpPr/>
              <p:nvPr/>
            </p:nvSpPr>
            <p:spPr>
              <a:xfrm>
                <a:off x="6877050" y="3474203"/>
                <a:ext cx="42766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79100FC-28B4-4C45-9426-C2CC24C2D0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7050" y="3474203"/>
                <a:ext cx="427668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F47AADB-34D3-40BF-8FF1-0C93A46DFC77}"/>
                  </a:ext>
                </a:extLst>
              </p:cNvPr>
              <p:cNvSpPr/>
              <p:nvPr/>
            </p:nvSpPr>
            <p:spPr>
              <a:xfrm>
                <a:off x="7257379" y="3783238"/>
                <a:ext cx="3516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F47AADB-34D3-40BF-8FF1-0C93A46DFC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379" y="3783238"/>
                <a:ext cx="3516026" cy="369332"/>
              </a:xfrm>
              <a:prstGeom prst="rect">
                <a:avLst/>
              </a:prstGeom>
              <a:blipFill>
                <a:blip r:embed="rId9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E4179A2-E965-4E6A-BC52-31A2CA03A239}"/>
                  </a:ext>
                </a:extLst>
              </p:cNvPr>
              <p:cNvSpPr/>
              <p:nvPr/>
            </p:nvSpPr>
            <p:spPr>
              <a:xfrm>
                <a:off x="7849868" y="4092273"/>
                <a:ext cx="2311595" cy="683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  <m:sup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i="1" dirty="0">
                  <a:solidFill>
                    <a:schemeClr val="accent4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E4179A2-E965-4E6A-BC52-31A2CA03A2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868" y="4092273"/>
                <a:ext cx="2311595" cy="6833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id="{381CF18C-08A8-4EA9-A0A9-03EBFCA97600}"/>
              </a:ext>
            </a:extLst>
          </p:cNvPr>
          <p:cNvSpPr/>
          <p:nvPr/>
        </p:nvSpPr>
        <p:spPr>
          <a:xfrm>
            <a:off x="6281753" y="4715305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1"/>
                </a:solidFill>
              </a:rPr>
              <a:t>Etapa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4E959E98-4FA6-4CD2-A637-2929A0A75566}"/>
                  </a:ext>
                </a:extLst>
              </p:cNvPr>
              <p:cNvSpPr/>
              <p:nvPr/>
            </p:nvSpPr>
            <p:spPr>
              <a:xfrm>
                <a:off x="6744181" y="5024340"/>
                <a:ext cx="45229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4E959E98-4FA6-4CD2-A637-2929A0A755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181" y="5024340"/>
                <a:ext cx="4522968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C926DC2-1F57-4F5C-A501-B0F678023FB8}"/>
                  </a:ext>
                </a:extLst>
              </p:cNvPr>
              <p:cNvSpPr/>
              <p:nvPr/>
            </p:nvSpPr>
            <p:spPr>
              <a:xfrm>
                <a:off x="7244990" y="5333375"/>
                <a:ext cx="35213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s-AR" i="1"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C926DC2-1F57-4F5C-A501-B0F678023F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990" y="5333375"/>
                <a:ext cx="3521349" cy="369332"/>
              </a:xfrm>
              <a:prstGeom prst="rect">
                <a:avLst/>
              </a:prstGeom>
              <a:blipFill>
                <a:blip r:embed="rId1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F8A88A9-19F4-428C-BF4D-7D57C3D40AB0}"/>
                  </a:ext>
                </a:extLst>
              </p:cNvPr>
              <p:cNvSpPr/>
              <p:nvPr/>
            </p:nvSpPr>
            <p:spPr>
              <a:xfrm>
                <a:off x="7859594" y="5642408"/>
                <a:ext cx="2311595" cy="683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  <m:sup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i="1" dirty="0">
                  <a:solidFill>
                    <a:schemeClr val="accent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F8A88A9-19F4-428C-BF4D-7D57C3D40A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9594" y="5642408"/>
                <a:ext cx="2311595" cy="68332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1BF47F1-D0A0-47A9-B0A3-F22CAE5DB06B}"/>
                  </a:ext>
                </a:extLst>
              </p:cNvPr>
              <p:cNvSpPr/>
              <p:nvPr/>
            </p:nvSpPr>
            <p:spPr>
              <a:xfrm>
                <a:off x="10304713" y="2681478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1BF47F1-D0A0-47A9-B0A3-F22CAE5DB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4713" y="2681478"/>
                <a:ext cx="1399679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AA7E488-CB70-4FAF-8989-1790D4523666}"/>
                  </a:ext>
                </a:extLst>
              </p:cNvPr>
              <p:cNvSpPr/>
              <p:nvPr/>
            </p:nvSpPr>
            <p:spPr>
              <a:xfrm>
                <a:off x="10304713" y="4227248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AA7E488-CB70-4FAF-8989-1790D45236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4713" y="4227248"/>
                <a:ext cx="1399679" cy="369332"/>
              </a:xfrm>
              <a:prstGeom prst="rect">
                <a:avLst/>
              </a:prstGeom>
              <a:blipFill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12204F0-53CA-4D01-BB35-26A4E802183D}"/>
                  </a:ext>
                </a:extLst>
              </p:cNvPr>
              <p:cNvSpPr/>
              <p:nvPr/>
            </p:nvSpPr>
            <p:spPr>
              <a:xfrm>
                <a:off x="10304713" y="5726016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12204F0-53CA-4D01-BB35-26A4E80218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4713" y="5726016"/>
                <a:ext cx="1399679" cy="369332"/>
              </a:xfrm>
              <a:prstGeom prst="rect">
                <a:avLst/>
              </a:prstGeom>
              <a:blipFill>
                <a:blip r:embed="rId1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Imagen 2" descr="Nueva marca difusion - web">
            <a:extLst>
              <a:ext uri="{FF2B5EF4-FFF2-40B4-BE49-F238E27FC236}">
                <a16:creationId xmlns:a16="http://schemas.microsoft.com/office/drawing/2014/main" id="{C1E0C67A-1268-4F9D-8270-87FA862D41E3}"/>
              </a:ext>
            </a:extLst>
          </p:cNvPr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Título 1">
            <a:extLst>
              <a:ext uri="{FF2B5EF4-FFF2-40B4-BE49-F238E27FC236}">
                <a16:creationId xmlns:a16="http://schemas.microsoft.com/office/drawing/2014/main" id="{E2C96C7F-187D-EB17-068C-6199F1578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c</a:t>
            </a:r>
            <a:endParaRPr lang="en-US" dirty="0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664D1FE9-6214-0CF9-F0D5-25DF3EEFF7DC}"/>
              </a:ext>
            </a:extLst>
          </p:cNvPr>
          <p:cNvSpPr/>
          <p:nvPr/>
        </p:nvSpPr>
        <p:spPr>
          <a:xfrm>
            <a:off x="1398987" y="3218762"/>
            <a:ext cx="940516" cy="854839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C45012B1-3D4D-1B8F-1C26-6FCB17F05B02}"/>
              </a:ext>
            </a:extLst>
          </p:cNvPr>
          <p:cNvSpPr/>
          <p:nvPr/>
        </p:nvSpPr>
        <p:spPr>
          <a:xfrm>
            <a:off x="2857399" y="3205786"/>
            <a:ext cx="845558" cy="854839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AAAC17C7-DFA1-DF68-87EA-6B6E41E957E3}"/>
              </a:ext>
            </a:extLst>
          </p:cNvPr>
          <p:cNvSpPr/>
          <p:nvPr/>
        </p:nvSpPr>
        <p:spPr>
          <a:xfrm>
            <a:off x="4275000" y="3209905"/>
            <a:ext cx="845558" cy="854839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Marcador de pie de página 3">
            <a:extLst>
              <a:ext uri="{FF2B5EF4-FFF2-40B4-BE49-F238E27FC236}">
                <a16:creationId xmlns:a16="http://schemas.microsoft.com/office/drawing/2014/main" id="{6F612933-B08A-BCAE-EC12-16FB85017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id="{BED0B28B-E861-ABD5-2D35-56310CF6D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19007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5" grpId="0"/>
      <p:bldP spid="8" grpId="0"/>
      <p:bldP spid="1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8" grpId="0" animBg="1"/>
      <p:bldP spid="50" grpId="0" animBg="1"/>
      <p:bldP spid="5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05" y="1996790"/>
            <a:ext cx="5464175" cy="318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669905" y="3703352"/>
            <a:ext cx="9525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622405" y="2519077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90755" y="3201613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987655" y="2519077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762355" y="3212021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533880" y="2525427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457532" y="3199156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D25951C-13F8-4223-A465-D01C7C5AB698}"/>
                  </a:ext>
                </a:extLst>
              </p:cNvPr>
              <p:cNvSpPr txBox="1"/>
              <p:nvPr/>
            </p:nvSpPr>
            <p:spPr>
              <a:xfrm>
                <a:off x="422275" y="5105399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rgbClr val="FF0000"/>
                    </a:solidFill>
                  </a:rPr>
                  <a:t>Etapa 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D25951C-13F8-4223-A465-D01C7C5AB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75" y="5105399"/>
                <a:ext cx="1860550" cy="934551"/>
              </a:xfrm>
              <a:prstGeom prst="rect">
                <a:avLst/>
              </a:prstGeom>
              <a:blipFill>
                <a:blip r:embed="rId3"/>
                <a:stretch>
                  <a:fillRect t="-32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A595391-947F-4267-9711-C66B45ADFB7A}"/>
                  </a:ext>
                </a:extLst>
              </p:cNvPr>
              <p:cNvSpPr txBox="1"/>
              <p:nvPr/>
            </p:nvSpPr>
            <p:spPr>
              <a:xfrm>
                <a:off x="2130424" y="5105398"/>
                <a:ext cx="2308225" cy="960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4"/>
                    </a:solidFill>
                  </a:rPr>
                  <a:t>Etapa 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  <m:sup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A595391-947F-4267-9711-C66B45ADF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424" y="5105398"/>
                <a:ext cx="2308225" cy="960328"/>
              </a:xfrm>
              <a:prstGeom prst="rect">
                <a:avLst/>
              </a:prstGeom>
              <a:blipFill>
                <a:blip r:embed="rId4"/>
                <a:stretch>
                  <a:fillRect t="-316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9EA26FC-2641-473D-B867-A6F152D26803}"/>
                  </a:ext>
                </a:extLst>
              </p:cNvPr>
              <p:cNvSpPr txBox="1"/>
              <p:nvPr/>
            </p:nvSpPr>
            <p:spPr>
              <a:xfrm>
                <a:off x="4394199" y="5130797"/>
                <a:ext cx="2416175" cy="960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1"/>
                    </a:solidFill>
                  </a:rPr>
                  <a:t>Etapa 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𝑺</m:t>
                              </m:r>
                            </m:sub>
                            <m:sup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9EA26FC-2641-473D-B867-A6F152D26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4199" y="5130797"/>
                <a:ext cx="2416175" cy="960328"/>
              </a:xfrm>
              <a:prstGeom prst="rect">
                <a:avLst/>
              </a:prstGeom>
              <a:blipFill>
                <a:blip r:embed="rId5"/>
                <a:stretch>
                  <a:fillRect t="-38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DB8A6AE4-5B27-4B2C-9BF1-A2A04C6AC0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154481"/>
              </p:ext>
            </p:extLst>
          </p:nvPr>
        </p:nvGraphicFramePr>
        <p:xfrm>
          <a:off x="6102350" y="1694656"/>
          <a:ext cx="5781675" cy="374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2FF8A9A-3CF1-4931-80CE-489BDE3695B0}"/>
              </a:ext>
            </a:extLst>
          </p:cNvPr>
          <p:cNvCxnSpPr/>
          <p:nvPr/>
        </p:nvCxnSpPr>
        <p:spPr>
          <a:xfrm>
            <a:off x="11396662" y="3294767"/>
            <a:ext cx="14288" cy="1540758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FE19675-A517-4A49-89F0-0085F3D3ED98}"/>
              </a:ext>
            </a:extLst>
          </p:cNvPr>
          <p:cNvCxnSpPr/>
          <p:nvPr/>
        </p:nvCxnSpPr>
        <p:spPr>
          <a:xfrm>
            <a:off x="9715500" y="3555911"/>
            <a:ext cx="0" cy="1257915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556F01A-E747-4180-A260-CFEE31BB0278}"/>
              </a:ext>
            </a:extLst>
          </p:cNvPr>
          <p:cNvCxnSpPr/>
          <p:nvPr/>
        </p:nvCxnSpPr>
        <p:spPr>
          <a:xfrm>
            <a:off x="7639050" y="2343150"/>
            <a:ext cx="28575" cy="2470676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155D168-A677-471E-8335-D7DBE7361256}"/>
              </a:ext>
            </a:extLst>
          </p:cNvPr>
          <p:cNvCxnSpPr/>
          <p:nvPr/>
        </p:nvCxnSpPr>
        <p:spPr>
          <a:xfrm>
            <a:off x="6438901" y="3571612"/>
            <a:ext cx="3252786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79848E8-77FC-487A-972D-461CBCD740B5}"/>
              </a:ext>
            </a:extLst>
          </p:cNvPr>
          <p:cNvCxnSpPr/>
          <p:nvPr/>
        </p:nvCxnSpPr>
        <p:spPr>
          <a:xfrm flipH="1" flipV="1">
            <a:off x="6438901" y="2327275"/>
            <a:ext cx="3286124" cy="15875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A76EBFE-4EA0-4A2D-9CBA-D06C0431230E}"/>
              </a:ext>
            </a:extLst>
          </p:cNvPr>
          <p:cNvCxnSpPr/>
          <p:nvPr/>
        </p:nvCxnSpPr>
        <p:spPr>
          <a:xfrm flipH="1">
            <a:off x="6515100" y="3317874"/>
            <a:ext cx="4762501" cy="6351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8B72F7B-CEAC-45B0-A98B-5BA62EC19C10}"/>
              </a:ext>
            </a:extLst>
          </p:cNvPr>
          <p:cNvCxnSpPr/>
          <p:nvPr/>
        </p:nvCxnSpPr>
        <p:spPr>
          <a:xfrm>
            <a:off x="6438901" y="4165863"/>
            <a:ext cx="1228724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DD49E17-89F6-4BCB-BC71-8660A1149A9A}"/>
                  </a:ext>
                </a:extLst>
              </p:cNvPr>
              <p:cNvSpPr txBox="1"/>
              <p:nvPr/>
            </p:nvSpPr>
            <p:spPr>
              <a:xfrm>
                <a:off x="6200182" y="4853543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DD49E17-89F6-4BCB-BC71-8660A1149A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0182" y="4853543"/>
                <a:ext cx="47743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A83ACF7-97DF-4F9F-945D-8FE0881C70F9}"/>
              </a:ext>
            </a:extLst>
          </p:cNvPr>
          <p:cNvCxnSpPr/>
          <p:nvPr/>
        </p:nvCxnSpPr>
        <p:spPr>
          <a:xfrm>
            <a:off x="6419851" y="2335212"/>
            <a:ext cx="28575" cy="2478614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F5F6DA4-6EA8-4047-A0E8-E08E1D761185}"/>
                  </a:ext>
                </a:extLst>
              </p:cNvPr>
              <p:cNvSpPr txBox="1"/>
              <p:nvPr/>
            </p:nvSpPr>
            <p:spPr>
              <a:xfrm>
                <a:off x="7414618" y="4785833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F5F6DA4-6EA8-4047-A0E8-E08E1D761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4618" y="4785833"/>
                <a:ext cx="47743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556F4BC-FB35-467D-8F97-0D4AC46DEAE1}"/>
                  </a:ext>
                </a:extLst>
              </p:cNvPr>
              <p:cNvSpPr txBox="1"/>
              <p:nvPr/>
            </p:nvSpPr>
            <p:spPr>
              <a:xfrm>
                <a:off x="9452968" y="4785833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556F4BC-FB35-467D-8F97-0D4AC46DEA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968" y="4785833"/>
                <a:ext cx="47743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7ACF72-B79A-4693-B028-EE4843A6FFD7}"/>
                  </a:ext>
                </a:extLst>
              </p:cNvPr>
              <p:cNvSpPr txBox="1"/>
              <p:nvPr/>
            </p:nvSpPr>
            <p:spPr>
              <a:xfrm>
                <a:off x="11157943" y="4838776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7ACF72-B79A-4693-B028-EE4843A6F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7943" y="4838776"/>
                <a:ext cx="477438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686A347-E936-4896-B727-C7222156F16B}"/>
                  </a:ext>
                </a:extLst>
              </p:cNvPr>
              <p:cNvSpPr txBox="1"/>
              <p:nvPr/>
            </p:nvSpPr>
            <p:spPr>
              <a:xfrm>
                <a:off x="5994082" y="2142609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686A347-E936-4896-B727-C7222156F1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4082" y="2142609"/>
                <a:ext cx="440056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84F8046B-051E-4B66-A3A0-BC0269E0E6C3}"/>
                  </a:ext>
                </a:extLst>
              </p:cNvPr>
              <p:cNvSpPr txBox="1"/>
              <p:nvPr/>
            </p:nvSpPr>
            <p:spPr>
              <a:xfrm>
                <a:off x="6039445" y="3981197"/>
                <a:ext cx="440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84F8046B-051E-4B66-A3A0-BC0269E0E6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9445" y="3981197"/>
                <a:ext cx="440057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3D28B74-0427-4F6B-BF78-3D498F45CDE5}"/>
                  </a:ext>
                </a:extLst>
              </p:cNvPr>
              <p:cNvSpPr txBox="1"/>
              <p:nvPr/>
            </p:nvSpPr>
            <p:spPr>
              <a:xfrm>
                <a:off x="6029920" y="3395335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3D28B74-0427-4F6B-BF78-3D498F45C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9920" y="3395335"/>
                <a:ext cx="440056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4887FCF-CDFE-4160-B5C0-6E4C39B3359B}"/>
                  </a:ext>
                </a:extLst>
              </p:cNvPr>
              <p:cNvSpPr txBox="1"/>
              <p:nvPr/>
            </p:nvSpPr>
            <p:spPr>
              <a:xfrm>
                <a:off x="5999440" y="3110101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4887FCF-CDFE-4160-B5C0-6E4C39B33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440" y="3110101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9" name="Imagen 2" descr="Nueva marca difusion - web">
            <a:extLst>
              <a:ext uri="{FF2B5EF4-FFF2-40B4-BE49-F238E27FC236}">
                <a16:creationId xmlns:a16="http://schemas.microsoft.com/office/drawing/2014/main" id="{C3D2B99A-5857-4D7B-B6B0-EC1F20C84792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3D3BCEDB-BA72-D7ED-EADD-6210068D7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1002915"/>
            <a:ext cx="11202200" cy="64008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CB12DA37-01CF-0B09-7F0D-D34A9224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c</a:t>
            </a:r>
            <a:endParaRPr lang="en-US" dirty="0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73053C41-2CC0-1CE7-F1BE-A5E545476463}"/>
              </a:ext>
            </a:extLst>
          </p:cNvPr>
          <p:cNvSpPr/>
          <p:nvPr/>
        </p:nvSpPr>
        <p:spPr>
          <a:xfrm>
            <a:off x="1398987" y="3218762"/>
            <a:ext cx="940516" cy="854839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DFCE3DB-6B49-1C5B-69A0-B312D0C2EE09}"/>
              </a:ext>
            </a:extLst>
          </p:cNvPr>
          <p:cNvSpPr/>
          <p:nvPr/>
        </p:nvSpPr>
        <p:spPr>
          <a:xfrm>
            <a:off x="2857399" y="3205786"/>
            <a:ext cx="845558" cy="854839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D5B98D34-A1A5-010A-4481-CE5616A1CEA7}"/>
              </a:ext>
            </a:extLst>
          </p:cNvPr>
          <p:cNvSpPr/>
          <p:nvPr/>
        </p:nvSpPr>
        <p:spPr>
          <a:xfrm>
            <a:off x="4275000" y="3209905"/>
            <a:ext cx="845558" cy="854839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8BDF0181-2F41-D0F9-1B74-85C28B86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7" name="Marcador de número de diapositiva 14">
            <a:extLst>
              <a:ext uri="{FF2B5EF4-FFF2-40B4-BE49-F238E27FC236}">
                <a16:creationId xmlns:a16="http://schemas.microsoft.com/office/drawing/2014/main" id="{050124B8-1E2F-7270-24AC-9360F8E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22263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0" grpId="0">
        <p:bldAsOne/>
      </p:bldGraphic>
      <p:bldP spid="58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2" y="1002915"/>
            <a:ext cx="11202200" cy="64008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2F178BCD-48A8-41DC-8081-F741E1D69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2" y="1862256"/>
            <a:ext cx="6514742" cy="1844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D76AD9A8-5666-408D-A24D-8710FF7490A6}"/>
              </a:ext>
            </a:extLst>
          </p:cNvPr>
          <p:cNvSpPr txBox="1"/>
          <p:nvPr/>
        </p:nvSpPr>
        <p:spPr>
          <a:xfrm>
            <a:off x="965648" y="4861424"/>
            <a:ext cx="4330700" cy="3693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Tipo de contactado: ¿?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32B237B-4792-4E79-9CA3-60818A07AB3D}"/>
                  </a:ext>
                </a:extLst>
              </p:cNvPr>
              <p:cNvSpPr txBox="1"/>
              <p:nvPr/>
            </p:nvSpPr>
            <p:spPr>
              <a:xfrm>
                <a:off x="965648" y="4187323"/>
                <a:ext cx="4330700" cy="369332"/>
              </a:xfrm>
              <a:prstGeom prst="rect">
                <a:avLst/>
              </a:prstGeom>
              <a:no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Fenómeno físico: Desorción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(</m:t>
                    </m:r>
                    <m:r>
                      <a:rPr lang="es-AR" i="1" dirty="0" smtClean="0">
                        <a:latin typeface="Cambria Math"/>
                      </a:rPr>
                      <m:t>𝐿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 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𝐺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)</m:t>
                    </m:r>
                  </m:oMath>
                </a14:m>
                <a:r>
                  <a:rPr lang="es-AR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32B237B-4792-4E79-9CA3-60818A07AB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648" y="4187323"/>
                <a:ext cx="4330700" cy="369332"/>
              </a:xfrm>
              <a:prstGeom prst="rect">
                <a:avLst/>
              </a:prstGeom>
              <a:blipFill>
                <a:blip r:embed="rId3"/>
                <a:stretch>
                  <a:fillRect l="-982" t="-8065" b="-24194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ítulo 1">
            <a:extLst>
              <a:ext uri="{FF2B5EF4-FFF2-40B4-BE49-F238E27FC236}">
                <a16:creationId xmlns:a16="http://schemas.microsoft.com/office/drawing/2014/main" id="{CB57AFEC-A4CA-4B78-A307-7C9295AF6997}"/>
              </a:ext>
            </a:extLst>
          </p:cNvPr>
          <p:cNvSpPr txBox="1">
            <a:spLocks/>
          </p:cNvSpPr>
          <p:nvPr/>
        </p:nvSpPr>
        <p:spPr>
          <a:xfrm>
            <a:off x="8070761" y="2200875"/>
            <a:ext cx="2815318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6600" b="1" u="sng" dirty="0">
                <a:solidFill>
                  <a:srgbClr val="FF0000"/>
                </a:solidFill>
                <a:latin typeface="Machinations" panose="02000500000000000000" pitchFamily="2" charset="0"/>
              </a:rPr>
              <a:t>Tarea</a:t>
            </a:r>
            <a:endParaRPr lang="en-US" sz="6600" b="1" u="sng" dirty="0">
              <a:solidFill>
                <a:srgbClr val="FF0000"/>
              </a:solidFill>
              <a:latin typeface="Machinations" panose="02000500000000000000" pitchFamily="2" charset="0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2E84A8DF-AADD-4C6E-BC0C-EC2A8A432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174" y="3361617"/>
            <a:ext cx="3944491" cy="268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Imagen 2" descr="Nueva marca difusion - web">
            <a:extLst>
              <a:ext uri="{FF2B5EF4-FFF2-40B4-BE49-F238E27FC236}">
                <a16:creationId xmlns:a16="http://schemas.microsoft.com/office/drawing/2014/main" id="{37AFDF9F-6CB5-462F-A255-8AF4849E7F8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2EC71A41-27E4-A42A-B966-E7ED70CC1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d</a:t>
            </a:r>
            <a:endParaRPr lang="en-US" dirty="0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F49A1E1E-AB06-6674-FD99-3CCCD216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8" name="Marcador de número de diapositiva 14">
            <a:extLst>
              <a:ext uri="{FF2B5EF4-FFF2-40B4-BE49-F238E27FC236}">
                <a16:creationId xmlns:a16="http://schemas.microsoft.com/office/drawing/2014/main" id="{1E59D767-22B4-6C1C-F711-1AA099C4D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7370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8" grpId="0" animBg="1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5" name="Imagen 2" descr="Nueva marca difusion - w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070" y="256540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1629" y="245756"/>
            <a:ext cx="10528663" cy="919940"/>
          </a:xfrm>
        </p:spPr>
        <p:txBody>
          <a:bodyPr/>
          <a:lstStyle/>
          <a:p>
            <a:r>
              <a:rPr lang="es-AR" dirty="0" err="1"/>
              <a:t>Feel</a:t>
            </a:r>
            <a:r>
              <a:rPr lang="es-AR" dirty="0"/>
              <a:t> Free to </a:t>
            </a:r>
            <a:r>
              <a:rPr lang="es-AR" dirty="0" err="1"/>
              <a:t>Draw</a:t>
            </a:r>
            <a:endParaRPr lang="en-US" dirty="0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15159908-B68A-419E-A8BD-F008298202A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824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8912" y="1175716"/>
            <a:ext cx="11374176" cy="4805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Suposiciones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s-AR" sz="1900" b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 un compuesto de interés que se transferirá de una fase a la otra.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que se produzca esa transferencia de materia, se deberá agregar un </a:t>
            </a:r>
            <a:r>
              <a:rPr lang="es-AR" sz="19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Agente Másico de Separación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(AMS): sustancia que siente mayor afinidad química con el compuesto de interés.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compuesto de interés es el único compuesto que cambiará de fase.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general, trabajaremos con dos componentes en cada corriente</a:t>
            </a:r>
            <a:r>
              <a:rPr lang="es-AR" dirty="0">
                <a:solidFill>
                  <a:schemeClr val="tx1"/>
                </a:solidFill>
              </a:rPr>
              <a:t>.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endParaRPr lang="es-AR" dirty="0">
              <a:solidFill>
                <a:schemeClr val="tx1"/>
              </a:solidFill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Salvo que se especifique lo contrario, una etapa de intercambio es una </a:t>
            </a: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ETAPA DE EQUILIBRIO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990062D8-2EDE-42F4-A4ED-5FE008C9013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B4FFB665-831B-B5F2-322E-55D8FF76B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1" name="Marcador de número de diapositiva 14">
            <a:extLst>
              <a:ext uri="{FF2B5EF4-FFF2-40B4-BE49-F238E27FC236}">
                <a16:creationId xmlns:a16="http://schemas.microsoft.com/office/drawing/2014/main" id="{22714BF1-ABBE-DE3A-9366-D84E3BEE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09391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2" y="1343578"/>
            <a:ext cx="5479288" cy="478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Nomenclatura y simbología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A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521700" y="3606800"/>
            <a:ext cx="1298969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Curved Connector 8"/>
          <p:cNvCxnSpPr>
            <a:endCxn id="4" idx="3"/>
          </p:cNvCxnSpPr>
          <p:nvPr/>
        </p:nvCxnSpPr>
        <p:spPr>
          <a:xfrm flipV="1">
            <a:off x="7696200" y="4647452"/>
            <a:ext cx="1015730" cy="902448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>
            <a:stCxn id="4" idx="1"/>
          </p:cNvCxnSpPr>
          <p:nvPr/>
        </p:nvCxnSpPr>
        <p:spPr>
          <a:xfrm rot="16200000" flipV="1">
            <a:off x="7790941" y="2864359"/>
            <a:ext cx="699248" cy="1142730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endCxn id="4" idx="4"/>
          </p:cNvCxnSpPr>
          <p:nvPr/>
        </p:nvCxnSpPr>
        <p:spPr>
          <a:xfrm rot="16200000" flipV="1">
            <a:off x="9064127" y="4933058"/>
            <a:ext cx="863600" cy="649484"/>
          </a:xfrm>
          <a:prstGeom prst="curved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4" idx="6"/>
          </p:cNvCxnSpPr>
          <p:nvPr/>
        </p:nvCxnSpPr>
        <p:spPr>
          <a:xfrm flipV="1">
            <a:off x="9820669" y="2921000"/>
            <a:ext cx="555231" cy="1295400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868220" y="4031734"/>
                <a:ext cx="6059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8220" y="4031734"/>
                <a:ext cx="60592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420130" y="5574268"/>
                <a:ext cx="5521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130" y="5574268"/>
                <a:ext cx="55213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546145" y="5689601"/>
                <a:ext cx="4613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6145" y="5689601"/>
                <a:ext cx="461344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144061" y="2564368"/>
                <a:ext cx="459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061" y="2564368"/>
                <a:ext cx="45967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433062" y="2564368"/>
                <a:ext cx="4613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3062" y="2564368"/>
                <a:ext cx="461345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93693" y="1446935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líquido que sale de la etapa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8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693" y="1446935"/>
                <a:ext cx="2487739" cy="646331"/>
              </a:xfrm>
              <a:prstGeom prst="rect">
                <a:avLst/>
              </a:prstGeom>
              <a:blipFill>
                <a:blip r:embed="rId9"/>
                <a:stretch>
                  <a:fillRect l="-1951" t="-3704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188588" y="1343578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gas que sale de la etapa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8</m:t>
                    </m:r>
                    <m:r>
                      <a:rPr lang="es-AR" b="0" i="1" dirty="0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8588" y="1343578"/>
                <a:ext cx="2487739" cy="646331"/>
              </a:xfrm>
              <a:prstGeom prst="rect">
                <a:avLst/>
              </a:prstGeom>
              <a:blipFill>
                <a:blip r:embed="rId10"/>
                <a:stretch>
                  <a:fillRect l="-1707" t="-3704" r="-2927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56322" y="5620434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líquido que sale de la etapa </a:t>
                </a:r>
                <a14:m>
                  <m:oMath xmlns:m="http://schemas.openxmlformats.org/officeDocument/2006/math">
                    <m:r>
                      <a:rPr lang="es-AR" b="0" i="0" dirty="0" smtClean="0">
                        <a:latin typeface="Cambria Math"/>
                      </a:rPr>
                      <m:t>11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322" y="5620434"/>
                <a:ext cx="2487739" cy="646331"/>
              </a:xfrm>
              <a:prstGeom prst="rect">
                <a:avLst/>
              </a:prstGeom>
              <a:blipFill>
                <a:blip r:embed="rId11"/>
                <a:stretch>
                  <a:fillRect l="-1951" t="-4630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780628" y="4541618"/>
                <a:ext cx="2178203" cy="5847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1600" dirty="0"/>
                  <a:t>Composición de gas que sale de la etapa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0628" y="4541618"/>
                <a:ext cx="2178203" cy="584775"/>
              </a:xfrm>
              <a:prstGeom prst="rect">
                <a:avLst/>
              </a:prstGeom>
              <a:blipFill>
                <a:blip r:embed="rId12"/>
                <a:stretch>
                  <a:fillRect t="-2041" b="-11224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urved Connector 28"/>
          <p:cNvCxnSpPr>
            <a:cxnSpLocks/>
            <a:endCxn id="22" idx="1"/>
          </p:cNvCxnSpPr>
          <p:nvPr/>
        </p:nvCxnSpPr>
        <p:spPr>
          <a:xfrm rot="16200000" flipH="1">
            <a:off x="6671851" y="2276823"/>
            <a:ext cx="558969" cy="38545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cxnSpLocks/>
          </p:cNvCxnSpPr>
          <p:nvPr/>
        </p:nvCxnSpPr>
        <p:spPr>
          <a:xfrm rot="5400000">
            <a:off x="10677024" y="2186254"/>
            <a:ext cx="369333" cy="36129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cxnSpLocks/>
            <a:stCxn id="26" idx="3"/>
            <a:endCxn id="20" idx="2"/>
          </p:cNvCxnSpPr>
          <p:nvPr/>
        </p:nvCxnSpPr>
        <p:spPr>
          <a:xfrm>
            <a:off x="7144061" y="5943600"/>
            <a:ext cx="552139" cy="12700"/>
          </a:xfrm>
          <a:prstGeom prst="curvedConnector4">
            <a:avLst>
              <a:gd name="adj1" fmla="val 1079"/>
              <a:gd name="adj2" fmla="val 222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cxnSpLocks/>
            <a:stCxn id="27" idx="2"/>
            <a:endCxn id="21" idx="3"/>
          </p:cNvCxnSpPr>
          <p:nvPr/>
        </p:nvCxnSpPr>
        <p:spPr>
          <a:xfrm rot="5400000">
            <a:off x="10064673" y="5069210"/>
            <a:ext cx="747874" cy="862241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22" idx="3"/>
            <a:endCxn id="23" idx="1"/>
          </p:cNvCxnSpPr>
          <p:nvPr/>
        </p:nvCxnSpPr>
        <p:spPr>
          <a:xfrm>
            <a:off x="7603739" y="2749034"/>
            <a:ext cx="2829323" cy="12700"/>
          </a:xfrm>
          <a:prstGeom prst="curvedConnector3">
            <a:avLst/>
          </a:prstGeom>
          <a:ln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888483" y="2106598"/>
                <a:ext cx="2565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¡Están en Equilibrio!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  <m:sup>
                          <m:r>
                            <a:rPr lang="es-AR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/>
                        </a:rPr>
                        <m:t>𝐸𝑞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8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8483" y="2106598"/>
                <a:ext cx="2565400" cy="646331"/>
              </a:xfrm>
              <a:prstGeom prst="rect">
                <a:avLst/>
              </a:prstGeom>
              <a:blipFill>
                <a:blip r:embed="rId13"/>
                <a:stretch>
                  <a:fillRect l="-1900" t="-5660" b="-660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517EC1D-2F03-47F0-B994-45D8D8A3AA4B}"/>
                  </a:ext>
                </a:extLst>
              </p:cNvPr>
              <p:cNvSpPr/>
              <p:nvPr/>
            </p:nvSpPr>
            <p:spPr>
              <a:xfrm>
                <a:off x="445583" y="2157908"/>
                <a:ext cx="524863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31470" indent="-28575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La composición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𝜉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que </a:t>
                </a:r>
                <a:r>
                  <a:rPr lang="es-AR" b="1" u="sng" dirty="0">
                    <a:latin typeface="Calibri" panose="020F0502020204030204" pitchFamily="34" charset="0"/>
                    <a:cs typeface="Calibri" panose="020F0502020204030204" pitchFamily="34" charset="0"/>
                  </a:rPr>
                  <a:t>sale</a:t>
                </a: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de una etapa de equilibrio, llevará el subíndice de la etapa.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517EC1D-2F03-47F0-B994-45D8D8A3AA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83" y="2157908"/>
                <a:ext cx="5248635" cy="646331"/>
              </a:xfrm>
              <a:prstGeom prst="rect">
                <a:avLst/>
              </a:prstGeom>
              <a:blipFill>
                <a:blip r:embed="rId14"/>
                <a:stretch>
                  <a:fillRect t="-5660" r="-1045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95F6C60-474A-4EF2-B005-EE420476B65D}"/>
                  </a:ext>
                </a:extLst>
              </p:cNvPr>
              <p:cNvSpPr/>
              <p:nvPr/>
            </p:nvSpPr>
            <p:spPr>
              <a:xfrm>
                <a:off x="445583" y="3098730"/>
                <a:ext cx="601487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31470" indent="-28575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𝑥</m:t>
                        </m:r>
                      </m:e>
                      <m:sub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fracción molar de líquido del compuesto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cs typeface="Calibri" panose="020F0502020204030204" pitchFamily="34" charset="0"/>
                      </a:rPr>
                      <m:t>𝑖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En general, este compuesto es el de interés.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95F6C60-474A-4EF2-B005-EE420476B6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83" y="3098730"/>
                <a:ext cx="6014878" cy="646331"/>
              </a:xfrm>
              <a:prstGeom prst="rect">
                <a:avLst/>
              </a:prstGeom>
              <a:blipFill>
                <a:blip r:embed="rId15"/>
                <a:stretch>
                  <a:fillRect t="-4717" r="-912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9F46D06-325B-4506-AAEE-EAB88593E389}"/>
                  </a:ext>
                </a:extLst>
              </p:cNvPr>
              <p:cNvSpPr/>
              <p:nvPr/>
            </p:nvSpPr>
            <p:spPr>
              <a:xfrm>
                <a:off x="438911" y="4039552"/>
                <a:ext cx="601487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31470" indent="-28575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𝑦</m:t>
                        </m:r>
                      </m:e>
                      <m:sub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fracción molar de gas del compuesto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cs typeface="Calibri" panose="020F0502020204030204" pitchFamily="34" charset="0"/>
                      </a:rPr>
                      <m:t>𝑖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En general, este compuesto es el de interés.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9F46D06-325B-4506-AAEE-EAB88593E3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4039552"/>
                <a:ext cx="6014878" cy="646331"/>
              </a:xfrm>
              <a:prstGeom prst="rect">
                <a:avLst/>
              </a:prstGeom>
              <a:blipFill>
                <a:blip r:embed="rId16"/>
                <a:stretch>
                  <a:fillRect t="-5660" r="-811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A78250D-4030-406D-9FEB-F6DCC2AB9766}"/>
                  </a:ext>
                </a:extLst>
              </p:cNvPr>
              <p:cNvSpPr/>
              <p:nvPr/>
            </p:nvSpPr>
            <p:spPr>
              <a:xfrm>
                <a:off x="437311" y="4980374"/>
                <a:ext cx="524863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31470" indent="-28575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𝑦</m:t>
                        </m:r>
                      </m:e>
                      <m:sup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composición gaseosa en equilibrio.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A78250D-4030-406D-9FEB-F6DCC2AB97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11" y="4980374"/>
                <a:ext cx="5248635" cy="646331"/>
              </a:xfrm>
              <a:prstGeom prst="rect">
                <a:avLst/>
              </a:prstGeom>
              <a:blipFill>
                <a:blip r:embed="rId17"/>
                <a:stretch>
                  <a:fillRect t="-5660" r="-929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EE0492AE-E979-4C01-A34C-90D7E18E8306}"/>
              </a:ext>
            </a:extLst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3478A681-5433-D0FD-60D9-012E48041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endParaRPr lang="en-US" dirty="0"/>
          </a:p>
        </p:txBody>
      </p:sp>
      <p:sp>
        <p:nvSpPr>
          <p:cNvPr id="16" name="Marcador de número de diapositiva 14">
            <a:extLst>
              <a:ext uri="{FF2B5EF4-FFF2-40B4-BE49-F238E27FC236}">
                <a16:creationId xmlns:a16="http://schemas.microsoft.com/office/drawing/2014/main" id="{5D83BBE1-1BC9-3499-3C6F-8123DD339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C9E7762-D3B3-B00F-8216-5731368A9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29527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/>
      <p:bldP spid="20" grpId="0"/>
      <p:bldP spid="21" grpId="0"/>
      <p:bldP spid="22" grpId="0"/>
      <p:bldP spid="23" grpId="0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42" grpId="0"/>
      <p:bldP spid="3" grpId="0"/>
      <p:bldP spid="5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2D5BE-FDBD-6D81-0F90-B15CC5EF7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AF73E9E-13A6-2B4E-84EB-A8FFEBEEF92E}"/>
              </a:ext>
            </a:extLst>
          </p:cNvPr>
          <p:cNvSpPr/>
          <p:nvPr/>
        </p:nvSpPr>
        <p:spPr>
          <a:xfrm>
            <a:off x="8521700" y="3606800"/>
            <a:ext cx="1298969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Curved Connector 8">
            <a:extLst>
              <a:ext uri="{FF2B5EF4-FFF2-40B4-BE49-F238E27FC236}">
                <a16:creationId xmlns:a16="http://schemas.microsoft.com/office/drawing/2014/main" id="{2E4FE559-D690-AC8A-0152-5FAA16D336E8}"/>
              </a:ext>
            </a:extLst>
          </p:cNvPr>
          <p:cNvCxnSpPr>
            <a:endCxn id="4" idx="3"/>
          </p:cNvCxnSpPr>
          <p:nvPr/>
        </p:nvCxnSpPr>
        <p:spPr>
          <a:xfrm flipV="1">
            <a:off x="7696200" y="4647452"/>
            <a:ext cx="1015730" cy="902448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>
            <a:extLst>
              <a:ext uri="{FF2B5EF4-FFF2-40B4-BE49-F238E27FC236}">
                <a16:creationId xmlns:a16="http://schemas.microsoft.com/office/drawing/2014/main" id="{7552C11B-C196-D642-FDBF-3ACFD173AF61}"/>
              </a:ext>
            </a:extLst>
          </p:cNvPr>
          <p:cNvCxnSpPr>
            <a:stCxn id="4" idx="1"/>
          </p:cNvCxnSpPr>
          <p:nvPr/>
        </p:nvCxnSpPr>
        <p:spPr>
          <a:xfrm rot="16200000" flipV="1">
            <a:off x="7790941" y="2864359"/>
            <a:ext cx="699248" cy="1142730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E9247E20-7C1C-6ED8-7D54-FF120D54FB62}"/>
              </a:ext>
            </a:extLst>
          </p:cNvPr>
          <p:cNvCxnSpPr>
            <a:endCxn id="4" idx="4"/>
          </p:cNvCxnSpPr>
          <p:nvPr/>
        </p:nvCxnSpPr>
        <p:spPr>
          <a:xfrm rot="16200000" flipV="1">
            <a:off x="9064127" y="4933058"/>
            <a:ext cx="863600" cy="649484"/>
          </a:xfrm>
          <a:prstGeom prst="curved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8F3F6F19-D1C5-F324-83E1-ECF36C85A9C1}"/>
              </a:ext>
            </a:extLst>
          </p:cNvPr>
          <p:cNvCxnSpPr>
            <a:stCxn id="4" idx="6"/>
          </p:cNvCxnSpPr>
          <p:nvPr/>
        </p:nvCxnSpPr>
        <p:spPr>
          <a:xfrm flipV="1">
            <a:off x="9820669" y="2921000"/>
            <a:ext cx="555231" cy="1295400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EEE73E-708A-FD33-5EDD-485BB2334953}"/>
                  </a:ext>
                </a:extLst>
              </p:cNvPr>
              <p:cNvSpPr txBox="1"/>
              <p:nvPr/>
            </p:nvSpPr>
            <p:spPr>
              <a:xfrm>
                <a:off x="8868220" y="4031734"/>
                <a:ext cx="6059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EEE73E-708A-FD33-5EDD-485BB23349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8220" y="4031734"/>
                <a:ext cx="60592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9F0324C-FD87-4D7A-3DB4-58507EA13199}"/>
                  </a:ext>
                </a:extLst>
              </p:cNvPr>
              <p:cNvSpPr txBox="1"/>
              <p:nvPr/>
            </p:nvSpPr>
            <p:spPr>
              <a:xfrm>
                <a:off x="7420130" y="5574268"/>
                <a:ext cx="5521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9F0324C-FD87-4D7A-3DB4-58507EA13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130" y="5574268"/>
                <a:ext cx="55213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CCE625F-60CD-9FF3-BDE9-8C5B0EC8D524}"/>
                  </a:ext>
                </a:extLst>
              </p:cNvPr>
              <p:cNvSpPr txBox="1"/>
              <p:nvPr/>
            </p:nvSpPr>
            <p:spPr>
              <a:xfrm>
                <a:off x="9546145" y="5689601"/>
                <a:ext cx="4613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CCE625F-60CD-9FF3-BDE9-8C5B0EC8D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6145" y="5689601"/>
                <a:ext cx="461344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70C5E31-E36C-0CFC-1630-8FF21A38E7E9}"/>
                  </a:ext>
                </a:extLst>
              </p:cNvPr>
              <p:cNvSpPr txBox="1"/>
              <p:nvPr/>
            </p:nvSpPr>
            <p:spPr>
              <a:xfrm>
                <a:off x="7144061" y="2564368"/>
                <a:ext cx="4596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70C5E31-E36C-0CFC-1630-8FF21A38E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061" y="2564368"/>
                <a:ext cx="45967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04FBCFE-F75F-3E21-6B13-96FB7646DBCA}"/>
                  </a:ext>
                </a:extLst>
              </p:cNvPr>
              <p:cNvSpPr txBox="1"/>
              <p:nvPr/>
            </p:nvSpPr>
            <p:spPr>
              <a:xfrm>
                <a:off x="10433062" y="2564368"/>
                <a:ext cx="4613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04FBCFE-F75F-3E21-6B13-96FB7646D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3062" y="2564368"/>
                <a:ext cx="461345" cy="369332"/>
              </a:xfrm>
              <a:prstGeom prst="rect">
                <a:avLst/>
              </a:prstGeom>
              <a:blipFill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5194A33-9F43-C7DC-9C97-128532135CD7}"/>
                  </a:ext>
                </a:extLst>
              </p:cNvPr>
              <p:cNvSpPr txBox="1"/>
              <p:nvPr/>
            </p:nvSpPr>
            <p:spPr>
              <a:xfrm>
                <a:off x="5893693" y="1446935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líquido que sale de la etapa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8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5194A33-9F43-C7DC-9C97-128532135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693" y="1446935"/>
                <a:ext cx="2487739" cy="646331"/>
              </a:xfrm>
              <a:prstGeom prst="rect">
                <a:avLst/>
              </a:prstGeom>
              <a:blipFill>
                <a:blip r:embed="rId7"/>
                <a:stretch>
                  <a:fillRect l="-1951" t="-3704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8851EF1-F6BC-964C-0D5D-09AA56D59440}"/>
                  </a:ext>
                </a:extLst>
              </p:cNvPr>
              <p:cNvSpPr txBox="1"/>
              <p:nvPr/>
            </p:nvSpPr>
            <p:spPr>
              <a:xfrm>
                <a:off x="9188588" y="1343578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gas que sale de la etapa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8</m:t>
                    </m:r>
                    <m:r>
                      <a:rPr lang="es-AR" b="0" i="1" dirty="0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8851EF1-F6BC-964C-0D5D-09AA56D594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8588" y="1343578"/>
                <a:ext cx="2487739" cy="646331"/>
              </a:xfrm>
              <a:prstGeom prst="rect">
                <a:avLst/>
              </a:prstGeom>
              <a:blipFill>
                <a:blip r:embed="rId8"/>
                <a:stretch>
                  <a:fillRect l="-1707" t="-3704" r="-2927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9149809-7B23-C0DE-B5A6-602EA9A1292D}"/>
                  </a:ext>
                </a:extLst>
              </p:cNvPr>
              <p:cNvSpPr txBox="1"/>
              <p:nvPr/>
            </p:nvSpPr>
            <p:spPr>
              <a:xfrm>
                <a:off x="4656322" y="5620434"/>
                <a:ext cx="2487739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Composición de líquido que sale de la etapa </a:t>
                </a:r>
                <a14:m>
                  <m:oMath xmlns:m="http://schemas.openxmlformats.org/officeDocument/2006/math">
                    <m:r>
                      <a:rPr lang="es-AR" b="0" i="0" dirty="0" smtClean="0">
                        <a:latin typeface="Cambria Math"/>
                      </a:rPr>
                      <m:t>11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9149809-7B23-C0DE-B5A6-602EA9A12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322" y="5620434"/>
                <a:ext cx="2487739" cy="646331"/>
              </a:xfrm>
              <a:prstGeom prst="rect">
                <a:avLst/>
              </a:prstGeom>
              <a:blipFill>
                <a:blip r:embed="rId9"/>
                <a:stretch>
                  <a:fillRect l="-1951" t="-4630" b="-12963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98A4B25-E6B2-E5C0-D5A4-3C686ACB627D}"/>
                  </a:ext>
                </a:extLst>
              </p:cNvPr>
              <p:cNvSpPr txBox="1"/>
              <p:nvPr/>
            </p:nvSpPr>
            <p:spPr>
              <a:xfrm>
                <a:off x="9780628" y="4541618"/>
                <a:ext cx="2178203" cy="5847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sz="1600" dirty="0"/>
                  <a:t>Composición de gas que sale de la etapa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98A4B25-E6B2-E5C0-D5A4-3C686ACB6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0628" y="4541618"/>
                <a:ext cx="2178203" cy="584775"/>
              </a:xfrm>
              <a:prstGeom prst="rect">
                <a:avLst/>
              </a:prstGeom>
              <a:blipFill>
                <a:blip r:embed="rId10"/>
                <a:stretch>
                  <a:fillRect t="-2041" b="-11224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urved Connector 28">
            <a:extLst>
              <a:ext uri="{FF2B5EF4-FFF2-40B4-BE49-F238E27FC236}">
                <a16:creationId xmlns:a16="http://schemas.microsoft.com/office/drawing/2014/main" id="{40E06C24-F98A-FB0F-E6EE-65718AEA0728}"/>
              </a:ext>
            </a:extLst>
          </p:cNvPr>
          <p:cNvCxnSpPr>
            <a:cxnSpLocks/>
            <a:endCxn id="22" idx="1"/>
          </p:cNvCxnSpPr>
          <p:nvPr/>
        </p:nvCxnSpPr>
        <p:spPr>
          <a:xfrm rot="16200000" flipH="1">
            <a:off x="6671851" y="2276823"/>
            <a:ext cx="558969" cy="38545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63978FAD-0F54-8913-156A-DA3685AF61FC}"/>
              </a:ext>
            </a:extLst>
          </p:cNvPr>
          <p:cNvCxnSpPr>
            <a:cxnSpLocks/>
          </p:cNvCxnSpPr>
          <p:nvPr/>
        </p:nvCxnSpPr>
        <p:spPr>
          <a:xfrm rot="5400000">
            <a:off x="10677024" y="2186254"/>
            <a:ext cx="369333" cy="36129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>
            <a:extLst>
              <a:ext uri="{FF2B5EF4-FFF2-40B4-BE49-F238E27FC236}">
                <a16:creationId xmlns:a16="http://schemas.microsoft.com/office/drawing/2014/main" id="{02A40A9A-4C04-2604-C6BE-3E9AAF1CB210}"/>
              </a:ext>
            </a:extLst>
          </p:cNvPr>
          <p:cNvCxnSpPr>
            <a:cxnSpLocks/>
            <a:stCxn id="26" idx="3"/>
            <a:endCxn id="20" idx="2"/>
          </p:cNvCxnSpPr>
          <p:nvPr/>
        </p:nvCxnSpPr>
        <p:spPr>
          <a:xfrm>
            <a:off x="7144061" y="5943600"/>
            <a:ext cx="552139" cy="12700"/>
          </a:xfrm>
          <a:prstGeom prst="curvedConnector4">
            <a:avLst>
              <a:gd name="adj1" fmla="val 1079"/>
              <a:gd name="adj2" fmla="val 222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>
            <a:extLst>
              <a:ext uri="{FF2B5EF4-FFF2-40B4-BE49-F238E27FC236}">
                <a16:creationId xmlns:a16="http://schemas.microsoft.com/office/drawing/2014/main" id="{AA7FC946-C327-1BF6-DDB4-ABD97F30DAD2}"/>
              </a:ext>
            </a:extLst>
          </p:cNvPr>
          <p:cNvCxnSpPr>
            <a:cxnSpLocks/>
            <a:stCxn id="27" idx="2"/>
            <a:endCxn id="21" idx="3"/>
          </p:cNvCxnSpPr>
          <p:nvPr/>
        </p:nvCxnSpPr>
        <p:spPr>
          <a:xfrm rot="5400000">
            <a:off x="10064673" y="5069210"/>
            <a:ext cx="747874" cy="862241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26289B0B-AB31-186B-3717-F5D20B8F8308}"/>
              </a:ext>
            </a:extLst>
          </p:cNvPr>
          <p:cNvCxnSpPr>
            <a:stCxn id="22" idx="3"/>
            <a:endCxn id="23" idx="1"/>
          </p:cNvCxnSpPr>
          <p:nvPr/>
        </p:nvCxnSpPr>
        <p:spPr>
          <a:xfrm>
            <a:off x="7603739" y="2749034"/>
            <a:ext cx="2829323" cy="12700"/>
          </a:xfrm>
          <a:prstGeom prst="curvedConnector3">
            <a:avLst/>
          </a:prstGeom>
          <a:ln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ED40C89-B551-0128-F836-0C46D710F8FD}"/>
                  </a:ext>
                </a:extLst>
              </p:cNvPr>
              <p:cNvSpPr txBox="1"/>
              <p:nvPr/>
            </p:nvSpPr>
            <p:spPr>
              <a:xfrm>
                <a:off x="8058479" y="2105648"/>
                <a:ext cx="2565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¡Están en Equilibrio!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8</m:t>
                          </m:r>
                        </m:sub>
                        <m:sup>
                          <m:r>
                            <a:rPr lang="es-AR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/>
                        </a:rPr>
                        <m:t>𝐸𝑞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/>
                                </a:rPr>
                                <m:t>8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ED40C89-B551-0128-F836-0C46D710F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8479" y="2105648"/>
                <a:ext cx="2565400" cy="646331"/>
              </a:xfrm>
              <a:prstGeom prst="rect">
                <a:avLst/>
              </a:prstGeom>
              <a:blipFill>
                <a:blip r:embed="rId11"/>
                <a:stretch>
                  <a:fillRect l="-2138" t="-4717" b="-660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3E9F5B32-8E77-1605-3F9B-79F16FAD5DE1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DBC27EFE-F86C-2162-4D43-0AFE9C4DB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endParaRPr lang="en-US" dirty="0"/>
          </a:p>
        </p:txBody>
      </p:sp>
      <p:sp>
        <p:nvSpPr>
          <p:cNvPr id="15" name="Marcador de pie de página 3">
            <a:extLst>
              <a:ext uri="{FF2B5EF4-FFF2-40B4-BE49-F238E27FC236}">
                <a16:creationId xmlns:a16="http://schemas.microsoft.com/office/drawing/2014/main" id="{C2641065-CDBE-1BE7-A3AA-8F5289339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6" name="Marcador de número de diapositiva 14">
            <a:extLst>
              <a:ext uri="{FF2B5EF4-FFF2-40B4-BE49-F238E27FC236}">
                <a16:creationId xmlns:a16="http://schemas.microsoft.com/office/drawing/2014/main" id="{0D6E1461-4E67-7338-703E-9EFF5C9A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2" name="TextBox 29">
            <a:extLst>
              <a:ext uri="{FF2B5EF4-FFF2-40B4-BE49-F238E27FC236}">
                <a16:creationId xmlns:a16="http://schemas.microsoft.com/office/drawing/2014/main" id="{612E8CE8-7289-742B-B8BE-29597106F8F7}"/>
              </a:ext>
            </a:extLst>
          </p:cNvPr>
          <p:cNvSpPr txBox="1"/>
          <p:nvPr/>
        </p:nvSpPr>
        <p:spPr>
          <a:xfrm>
            <a:off x="684571" y="2151460"/>
            <a:ext cx="51501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/>
              <a:t>¿Qué tipo de contactado tiene esta etapa?</a:t>
            </a:r>
          </a:p>
        </p:txBody>
      </p:sp>
      <p:pic>
        <p:nvPicPr>
          <p:cNvPr id="6" name="Picture 2" descr="It's a trap”, larga vida al almirante Ackbar">
            <a:extLst>
              <a:ext uri="{FF2B5EF4-FFF2-40B4-BE49-F238E27FC236}">
                <a16:creationId xmlns:a16="http://schemas.microsoft.com/office/drawing/2014/main" id="{6A5A78A8-1605-97CC-2B8B-51804C7E9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23" y="2749034"/>
            <a:ext cx="4557266" cy="256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73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2" y="1648933"/>
            <a:ext cx="5479288" cy="460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Nomenclatura y simbología</a:t>
            </a:r>
            <a:endParaRPr lang="es-A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75400" y="1942066"/>
                <a:ext cx="5321300" cy="3134833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s-AR" dirty="0"/>
                  <a:t>Definiciones matemáticas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≝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acc>
                                        <m:accPr>
                                          <m:chr m:val="̅"/>
                                          <m:ctrlPr>
                                            <a:rPr lang="es-A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AR" b="0" i="1" smtClean="0">
                                              <a:latin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</m:acc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𝑓𝑎𝑠𝑒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𝑙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í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𝑞𝑢𝑖𝑑𝑎</m:t>
                          </m:r>
                        </m:sub>
                      </m:sSub>
                    </m:oMath>
                  </m:oMathPara>
                </a14:m>
                <a:endParaRPr lang="es-AR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≝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acc>
                                        <m:accPr>
                                          <m:chr m:val="̅"/>
                                          <m:ctrlPr>
                                            <a:rPr lang="es-A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AR" i="1">
                                              <a:latin typeface="Cambria Math"/>
                                            </a:rPr>
                                            <m:t>𝐴</m:t>
                                          </m:r>
                                        </m:e>
                                      </m:acc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𝑓𝑎𝑠𝑒</m:t>
                          </m:r>
                          <m:r>
                            <a:rPr lang="es-AR" i="1">
                              <a:latin typeface="Cambria Math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𝑔𝑎𝑠𝑒𝑜𝑠𝑎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≝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acc>
                                        <m:accPr>
                                          <m:chr m:val="̅"/>
                                          <m:ctrlPr>
                                            <a:rPr lang="es-A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AR" i="1">
                                              <a:latin typeface="Cambria Math"/>
                                            </a:rPr>
                                            <m:t>𝐴</m:t>
                                          </m:r>
                                        </m:e>
                                      </m:acc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𝑓𝑎𝑠𝑒</m:t>
                          </m:r>
                          <m:r>
                            <a:rPr lang="es-AR" i="1">
                              <a:latin typeface="Cambria Math"/>
                            </a:rPr>
                            <m:t> </m:t>
                          </m:r>
                          <m:r>
                            <a:rPr lang="es-AR" i="1">
                              <a:latin typeface="Cambria Math"/>
                            </a:rPr>
                            <m:t>𝑙</m:t>
                          </m:r>
                          <m:r>
                            <a:rPr lang="es-AR" i="1">
                              <a:latin typeface="Cambria Math"/>
                            </a:rPr>
                            <m:t>í</m:t>
                          </m:r>
                          <m:r>
                            <a:rPr lang="es-AR" i="1">
                              <a:latin typeface="Cambria Math"/>
                            </a:rPr>
                            <m:t>𝑞𝑢𝑖𝑑𝑎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≝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/>
                                    </a:rPr>
                                    <m:t>𝑚𝑜𝑙𝑒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acc>
                                        <m:accPr>
                                          <m:chr m:val="̅"/>
                                          <m:ctrlPr>
                                            <a:rPr lang="es-A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AR" i="1">
                                              <a:latin typeface="Cambria Math"/>
                                            </a:rPr>
                                            <m:t>𝐴</m:t>
                                          </m:r>
                                        </m:e>
                                      </m:acc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𝑓𝑎𝑠𝑒</m:t>
                          </m:r>
                          <m:r>
                            <a:rPr lang="es-AR" i="1">
                              <a:latin typeface="Cambria Math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/>
                            </a:rPr>
                            <m:t>𝑔𝑎𝑠𝑒𝑜𝑠𝑎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400" y="1942066"/>
                <a:ext cx="5321300" cy="3134833"/>
              </a:xfrm>
              <a:prstGeom prst="rect">
                <a:avLst/>
              </a:prstGeom>
              <a:blipFill>
                <a:blip r:embed="rId3"/>
                <a:stretch>
                  <a:fillRect l="-913" t="-9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7DA2A27-9687-476C-B7BC-F0347CA3F3FB}"/>
                  </a:ext>
                </a:extLst>
              </p:cNvPr>
              <p:cNvSpPr/>
              <p:nvPr/>
            </p:nvSpPr>
            <p:spPr>
              <a:xfrm>
                <a:off x="438912" y="2109894"/>
                <a:ext cx="565708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4625" indent="-130175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𝑋</m:t>
                        </m:r>
                      </m:e>
                      <m:sub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relación molar de líquido del compuesto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cs typeface="Calibri" panose="020F0502020204030204" pitchFamily="34" charset="0"/>
                      </a:rPr>
                      <m:t>𝑖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En general, este compuesto es el de interés.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7DA2A27-9687-476C-B7BC-F0347CA3F3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2109894"/>
                <a:ext cx="5657086" cy="923330"/>
              </a:xfrm>
              <a:prstGeom prst="rect">
                <a:avLst/>
              </a:prstGeom>
              <a:blipFill>
                <a:blip r:embed="rId4"/>
                <a:stretch>
                  <a:fillRect t="-3289" r="-862" b="-921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467FFA4-D645-4CA7-A5C3-421E1FA64452}"/>
                  </a:ext>
                </a:extLst>
              </p:cNvPr>
              <p:cNvSpPr/>
              <p:nvPr/>
            </p:nvSpPr>
            <p:spPr>
              <a:xfrm>
                <a:off x="438912" y="3157040"/>
                <a:ext cx="565708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4625" indent="-130175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𝑌</m:t>
                        </m:r>
                      </m:e>
                      <m:sub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relación molar de gas del compuesto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/>
                        <a:cs typeface="Calibri" panose="020F0502020204030204" pitchFamily="34" charset="0"/>
                      </a:rPr>
                      <m:t>𝑖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En general, este compuesto es el de interés.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467FFA4-D645-4CA7-A5C3-421E1FA644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57040"/>
                <a:ext cx="5657087" cy="646331"/>
              </a:xfrm>
              <a:prstGeom prst="rect">
                <a:avLst/>
              </a:prstGeom>
              <a:blipFill>
                <a:blip r:embed="rId5"/>
                <a:stretch>
                  <a:fillRect t="-5660" r="-862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F5AFE81-88AF-4F8A-9BFD-B228319C7E81}"/>
                  </a:ext>
                </a:extLst>
              </p:cNvPr>
              <p:cNvSpPr/>
              <p:nvPr/>
            </p:nvSpPr>
            <p:spPr>
              <a:xfrm>
                <a:off x="438912" y="4231895"/>
                <a:ext cx="565708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4625" indent="-130175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𝑌</m:t>
                        </m:r>
                      </m:e>
                      <m:sup>
                        <m:r>
                          <a:rPr lang="es-AR" i="1">
                            <a:latin typeface="Cambria Math"/>
                            <a:cs typeface="Calibri" panose="020F050202020403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la composición gaseosa en equilibrio.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F5AFE81-88AF-4F8A-9BFD-B228319C7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4231895"/>
                <a:ext cx="5657087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A39E1D0-D53C-45B2-A13E-39A4F4237772}"/>
                  </a:ext>
                </a:extLst>
              </p:cNvPr>
              <p:cNvSpPr/>
              <p:nvPr/>
            </p:nvSpPr>
            <p:spPr>
              <a:xfrm>
                <a:off x="446534" y="4849639"/>
                <a:ext cx="565708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4625" indent="-130175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 llamará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  <a:ea typeface="Cambria Math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𝜁</m:t>
                        </m:r>
                      </m:e>
                      <m:sub>
                        <m:r>
                          <a:rPr lang="es-AR" i="1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al caudal libre de soluto. Es decir, la(s) sustancia(s) que no se transfiere(n).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A39E1D0-D53C-45B2-A13E-39A4F42377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34" y="4849639"/>
                <a:ext cx="5657086" cy="646331"/>
              </a:xfrm>
              <a:prstGeom prst="rect">
                <a:avLst/>
              </a:prstGeom>
              <a:blipFill>
                <a:blip r:embed="rId7"/>
                <a:stretch>
                  <a:fillRect t="-5660" r="-970" b="-141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Imagen 2" descr="Nueva marca difusion - web">
            <a:extLst>
              <a:ext uri="{FF2B5EF4-FFF2-40B4-BE49-F238E27FC236}">
                <a16:creationId xmlns:a16="http://schemas.microsoft.com/office/drawing/2014/main" id="{60908D70-4099-4EAC-8D5F-A2BC72B018C9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2B349BB6-20FF-F415-BAB8-028719B97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endParaRPr lang="en-US" dirty="0"/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0F965DC0-39E3-FED1-136B-417E45CD6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3" name="Marcador de número de diapositiva 14">
            <a:extLst>
              <a:ext uri="{FF2B5EF4-FFF2-40B4-BE49-F238E27FC236}">
                <a16:creationId xmlns:a16="http://schemas.microsoft.com/office/drawing/2014/main" id="{D99EDC1E-91B4-1340-3291-33402B6BD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49349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7220" y="4499293"/>
                <a:ext cx="58101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b="1" dirty="0">
                    <a:solidFill>
                      <a:srgbClr val="FF0000"/>
                    </a:solidFill>
                  </a:rPr>
                  <a:t>TAREA</a:t>
                </a:r>
                <a:r>
                  <a:rPr lang="es-AR" dirty="0"/>
                  <a:t>: Demostrar la última conversión y poner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s-AR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s-AR" b="0" i="1" smtClean="0">
                        <a:latin typeface="Cambria Math"/>
                      </a:rPr>
                      <m:t>=</m:t>
                    </m:r>
                    <m:r>
                      <a:rPr lang="es-AR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A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s-AR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220" y="4499293"/>
                <a:ext cx="5810141" cy="369332"/>
              </a:xfrm>
              <a:prstGeom prst="rect">
                <a:avLst/>
              </a:prstGeom>
              <a:blipFill>
                <a:blip r:embed="rId2"/>
                <a:stretch>
                  <a:fillRect l="-839" t="-8197" b="-245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CB2D0C3-6C66-46A6-87A1-EA0BB85EEF01}"/>
              </a:ext>
            </a:extLst>
          </p:cNvPr>
          <p:cNvSpPr/>
          <p:nvPr/>
        </p:nvSpPr>
        <p:spPr>
          <a:xfrm>
            <a:off x="1516822" y="1804633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/>
              <a:t>Se desprende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994FE8-888A-462A-A434-7147F0B3413E}"/>
                  </a:ext>
                </a:extLst>
              </p:cNvPr>
              <p:cNvSpPr/>
              <p:nvPr/>
            </p:nvSpPr>
            <p:spPr>
              <a:xfrm>
                <a:off x="2569865" y="2263902"/>
                <a:ext cx="17118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i="1" smtClean="0">
                          <a:latin typeface="Cambria Math"/>
                        </a:rPr>
                        <m:t>𝐺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994FE8-888A-462A-A434-7147F0B34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865" y="2263902"/>
                <a:ext cx="1711879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4825682-629F-4C61-B2EC-9FD6BC810776}"/>
                  </a:ext>
                </a:extLst>
              </p:cNvPr>
              <p:cNvSpPr/>
              <p:nvPr/>
            </p:nvSpPr>
            <p:spPr>
              <a:xfrm>
                <a:off x="2491896" y="2802883"/>
                <a:ext cx="19143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r>
                        <a:rPr lang="es-AR" i="1">
                          <a:latin typeface="Cambria Math"/>
                        </a:rPr>
                        <m:t>𝐺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4825682-629F-4C61-B2EC-9FD6BC8107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896" y="2802883"/>
                <a:ext cx="1914307" cy="369332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B68D109-B5DB-4D7C-8811-98970F3AAE81}"/>
                  </a:ext>
                </a:extLst>
              </p:cNvPr>
              <p:cNvSpPr/>
              <p:nvPr/>
            </p:nvSpPr>
            <p:spPr>
              <a:xfrm>
                <a:off x="240511" y="3401392"/>
                <a:ext cx="6516464" cy="6655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1" i="1" smtClean="0">
                              <a:latin typeface="Cambria Math" panose="02040503050406030204" pitchFamily="18" charset="0"/>
                            </a:rPr>
                            <m:t>𝒏𝒐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1" i="1">
                              <a:latin typeface="Cambria Math" panose="02040503050406030204" pitchFamily="18" charset="0"/>
                            </a:rPr>
                            <m:t>𝒏𝒐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𝑡𝑜𝑡𝑎𝑙𝑒𝑠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𝑚𝑜𝑙𝑒𝑠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𝑡𝑜𝑡𝑎𝑙𝑒𝑠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B68D109-B5DB-4D7C-8811-98970F3AA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11" y="3401392"/>
                <a:ext cx="6516464" cy="6655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06BD0033-1265-4140-8421-B356DBE71D3E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rupo 6">
            <a:extLst>
              <a:ext uri="{FF2B5EF4-FFF2-40B4-BE49-F238E27FC236}">
                <a16:creationId xmlns:a16="http://schemas.microsoft.com/office/drawing/2014/main" id="{5DAD626D-51C4-206E-D5E2-2CDA9E8B9C23}"/>
              </a:ext>
            </a:extLst>
          </p:cNvPr>
          <p:cNvGrpSpPr/>
          <p:nvPr/>
        </p:nvGrpSpPr>
        <p:grpSpPr>
          <a:xfrm>
            <a:off x="7034407" y="1154544"/>
            <a:ext cx="4924425" cy="4752975"/>
            <a:chOff x="7034407" y="1154544"/>
            <a:chExt cx="4924425" cy="4752975"/>
          </a:xfrm>
        </p:grpSpPr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1B7FE0A-5570-4D27-AE7A-86FE346779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4407" y="1154544"/>
              <a:ext cx="4924425" cy="4752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294C7DB1-2216-A255-C096-FB58FE6708BC}"/>
                </a:ext>
              </a:extLst>
            </p:cNvPr>
            <p:cNvSpPr/>
            <p:nvPr/>
          </p:nvSpPr>
          <p:spPr>
            <a:xfrm>
              <a:off x="8073483" y="4066959"/>
              <a:ext cx="646771" cy="1370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8" name="Título 1">
            <a:extLst>
              <a:ext uri="{FF2B5EF4-FFF2-40B4-BE49-F238E27FC236}">
                <a16:creationId xmlns:a16="http://schemas.microsoft.com/office/drawing/2014/main" id="{40BA203D-32B3-04A1-4E39-17AAEFE14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endParaRPr lang="en-US" dirty="0"/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AF0441B7-05C3-57ED-6712-97B84D875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2" name="Marcador de número de diapositiva 14">
            <a:extLst>
              <a:ext uri="{FF2B5EF4-FFF2-40B4-BE49-F238E27FC236}">
                <a16:creationId xmlns:a16="http://schemas.microsoft.com/office/drawing/2014/main" id="{7DC748A7-B884-DF59-E182-B774D680D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67414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2" y="2222500"/>
            <a:ext cx="5657088" cy="442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Ventajas de usar parámetros </a:t>
            </a:r>
            <a:r>
              <a:rPr lang="es-AR" sz="1900" b="1" u="sng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dependientes</a:t>
            </a: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soluto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2"/>
          <p:cNvSpPr txBox="1">
            <a:spLocks/>
          </p:cNvSpPr>
          <p:nvPr/>
        </p:nvSpPr>
        <p:spPr>
          <a:xfrm>
            <a:off x="6357874" y="2222500"/>
            <a:ext cx="5410454" cy="442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Ventajas de usar parámetros </a:t>
            </a:r>
            <a:r>
              <a:rPr lang="es-AR" sz="1900" b="1" u="sng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libres</a:t>
            </a:r>
            <a:r>
              <a:rPr lang="es-AR" sz="19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soluto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27200" y="1164168"/>
                <a:ext cx="9042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es-AR" sz="54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s-AR" sz="5400" b="0" i="1" smtClean="0">
                                <a:latin typeface="Cambria Math"/>
                              </a:rPr>
                              <m:t>𝑇</m:t>
                            </m:r>
                            <m:r>
                              <a:rPr lang="es-AR" sz="5400" b="0" i="1" smtClean="0">
                                <a:latin typeface="Cambria Math"/>
                              </a:rPr>
                              <m:t>𝐸𝐴𝑀</m:t>
                            </m:r>
                            <m:r>
                              <a:rPr lang="es-AR" sz="5400" b="0" i="1" smtClean="0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s-AR" sz="5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brk m:alnAt="7"/>
                                  </m:rPr>
                                  <a:rPr lang="es-AR" sz="5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m:rPr>
                                    <m:brk m:alnAt="7"/>
                                  </m:rPr>
                                  <a:rPr lang="es-AR" sz="54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  <m:e>
                            <m:r>
                              <a:rPr lang="es-AR" sz="5400" b="0" i="1" smtClean="0">
                                <a:latin typeface="Cambria Math"/>
                              </a:rPr>
                              <m:t>𝑉𝑆</m:t>
                            </m:r>
                          </m:e>
                          <m:e>
                            <m:r>
                              <a:rPr lang="es-AR" sz="5400" b="0" i="1" smtClean="0">
                                <a:latin typeface="Cambria Math"/>
                              </a:rPr>
                              <m:t>𝑇𝐸𝐴𝑀</m:t>
                            </m:r>
                            <m:r>
                              <a:rPr lang="es-AR" sz="5400" b="0" i="1" smtClean="0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s-AR" sz="5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5400" b="0" i="1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s-AR" sz="54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mr>
                      </m:m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200" y="1164168"/>
                <a:ext cx="9042400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D77E6DAB-64C3-4D0F-8D1C-909C923CD144}"/>
              </a:ext>
            </a:extLst>
          </p:cNvPr>
          <p:cNvSpPr/>
          <p:nvPr/>
        </p:nvSpPr>
        <p:spPr>
          <a:xfrm>
            <a:off x="438912" y="2737802"/>
            <a:ext cx="5657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Son los resultados de análisis químicos o de laboratorio.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B411F4-3E2F-492D-A3CB-C7BEBBB3960C}"/>
              </a:ext>
            </a:extLst>
          </p:cNvPr>
          <p:cNvSpPr/>
          <p:nvPr/>
        </p:nvSpPr>
        <p:spPr>
          <a:xfrm>
            <a:off x="438912" y="3205079"/>
            <a:ext cx="56570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Resultados de fácil interpretación: valores acotados entre 0 y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E753C0-4542-43D0-A018-418A37D9FB70}"/>
              </a:ext>
            </a:extLst>
          </p:cNvPr>
          <p:cNvSpPr/>
          <p:nvPr/>
        </p:nvSpPr>
        <p:spPr>
          <a:xfrm>
            <a:off x="438912" y="3949355"/>
            <a:ext cx="5657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La mayoría de las leyes físicas están formuladas en base a ellos (Leyes de equilibrio, fugacidad, balances de materia ya conocidos).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C2A487-19C3-4BCE-B112-7510E2D57196}"/>
              </a:ext>
            </a:extLst>
          </p:cNvPr>
          <p:cNvSpPr/>
          <p:nvPr/>
        </p:nvSpPr>
        <p:spPr>
          <a:xfrm>
            <a:off x="423671" y="4970630"/>
            <a:ext cx="5350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Se puede aplicar bajo suposiciones sencillas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7982B6-C745-464E-8B34-36B3057F4F53}"/>
              </a:ext>
            </a:extLst>
          </p:cNvPr>
          <p:cNvSpPr/>
          <p:nvPr/>
        </p:nvSpPr>
        <p:spPr>
          <a:xfrm>
            <a:off x="6357874" y="2702465"/>
            <a:ext cx="52027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Los caudales libres de soluto se mantendrán constantes bajo suposiciones adecuadas. Es más fácil hacer cuentas.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CB1D4B-8906-4A86-A7B9-D6EF20FDA5DA}"/>
              </a:ext>
            </a:extLst>
          </p:cNvPr>
          <p:cNvSpPr/>
          <p:nvPr/>
        </p:nvSpPr>
        <p:spPr>
          <a:xfrm>
            <a:off x="6357873" y="3657676"/>
            <a:ext cx="52898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Con las suposiciones hechas, los cambios en relaciones molares solamente dependen de cambios en la cantidad de soluto. Es más fácil hacer cuentas.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6C26D6-DF25-4DB6-9B86-6AD33013C846}"/>
              </a:ext>
            </a:extLst>
          </p:cNvPr>
          <p:cNvSpPr/>
          <p:nvPr/>
        </p:nvSpPr>
        <p:spPr>
          <a:xfrm>
            <a:off x="6357873" y="4893634"/>
            <a:ext cx="5202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198438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Vale siempre.</a:t>
            </a:r>
          </a:p>
        </p:txBody>
      </p:sp>
      <p:pic>
        <p:nvPicPr>
          <p:cNvPr id="17" name="Imagen 2" descr="Nueva marca difusion - web">
            <a:extLst>
              <a:ext uri="{FF2B5EF4-FFF2-40B4-BE49-F238E27FC236}">
                <a16:creationId xmlns:a16="http://schemas.microsoft.com/office/drawing/2014/main" id="{63FEE539-61C3-4173-8315-61525D1C7E5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ítulo 1">
            <a:extLst>
              <a:ext uri="{FF2B5EF4-FFF2-40B4-BE49-F238E27FC236}">
                <a16:creationId xmlns:a16="http://schemas.microsoft.com/office/drawing/2014/main" id="{955B1ADE-17BA-4F22-69B5-84CD55413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Preludio al ejercicio</a:t>
            </a:r>
            <a:endParaRPr lang="en-US" dirty="0"/>
          </a:p>
        </p:txBody>
      </p:sp>
      <p:sp>
        <p:nvSpPr>
          <p:cNvPr id="18" name="Marcador de pie de página 3">
            <a:extLst>
              <a:ext uri="{FF2B5EF4-FFF2-40B4-BE49-F238E27FC236}">
                <a16:creationId xmlns:a16="http://schemas.microsoft.com/office/drawing/2014/main" id="{6A13DB75-047E-E1FE-EC18-CF3F8FA46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9" name="Marcador de número de diapositiva 14">
            <a:extLst>
              <a:ext uri="{FF2B5EF4-FFF2-40B4-BE49-F238E27FC236}">
                <a16:creationId xmlns:a16="http://schemas.microsoft.com/office/drawing/2014/main" id="{DC74F752-4241-FE9D-2DE2-E8AFFAA56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6799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/>
      <p:bldP spid="12" grpId="0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2" y="1074922"/>
            <a:ext cx="11329416" cy="854439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1" r="2040"/>
          <a:stretch/>
        </p:blipFill>
        <p:spPr bwMode="auto">
          <a:xfrm>
            <a:off x="321056" y="1998763"/>
            <a:ext cx="6083300" cy="260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46506" y="4924858"/>
            <a:ext cx="4330700" cy="3693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Tipo de contactado: Corrientes Cruzadas.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59206" y="5489863"/>
                <a:ext cx="4330700" cy="369332"/>
              </a:xfrm>
              <a:prstGeom prst="rect">
                <a:avLst/>
              </a:prstGeom>
              <a:no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Fenómeno físico: Desorción </a:t>
                </a:r>
                <a14:m>
                  <m:oMath xmlns:m="http://schemas.openxmlformats.org/officeDocument/2006/math">
                    <m:r>
                      <a:rPr lang="es-AR" i="1" dirty="0" smtClean="0">
                        <a:latin typeface="Cambria Math"/>
                      </a:rPr>
                      <m:t>(</m:t>
                    </m:r>
                    <m:r>
                      <a:rPr lang="es-AR" i="1" dirty="0" smtClean="0">
                        <a:latin typeface="Cambria Math"/>
                      </a:rPr>
                      <m:t>𝐿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 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𝐺</m:t>
                    </m:r>
                    <m:r>
                      <a:rPr lang="es-AR" i="1" dirty="0" smtClean="0">
                        <a:latin typeface="Cambria Math"/>
                        <a:sym typeface="Wingdings" pitchFamily="2" charset="2"/>
                      </a:rPr>
                      <m:t>)</m:t>
                    </m:r>
                  </m:oMath>
                </a14:m>
                <a:r>
                  <a:rPr lang="es-AR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206" y="5489863"/>
                <a:ext cx="4330700" cy="369332"/>
              </a:xfrm>
              <a:prstGeom prst="rect">
                <a:avLst/>
              </a:prstGeom>
              <a:blipFill>
                <a:blip r:embed="rId3"/>
                <a:stretch>
                  <a:fillRect l="-1124" t="-8065" b="-24194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1559306" y="2308325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461006" y="3001269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165856" y="2308325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067556" y="3001269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51806" y="2289275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029706" y="2982219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0D5BF1-E863-4388-B5E5-1EB53D64C903}"/>
              </a:ext>
            </a:extLst>
          </p:cNvPr>
          <p:cNvSpPr/>
          <p:nvPr/>
        </p:nvSpPr>
        <p:spPr>
          <a:xfrm>
            <a:off x="6495546" y="1417938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u="sng" dirty="0"/>
              <a:t>Balances de Masa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3E360A-5A76-49B1-8440-6651636B1859}"/>
              </a:ext>
            </a:extLst>
          </p:cNvPr>
          <p:cNvSpPr/>
          <p:nvPr/>
        </p:nvSpPr>
        <p:spPr>
          <a:xfrm>
            <a:off x="6497149" y="1720575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rgbClr val="FF0000"/>
                </a:solidFill>
              </a:rPr>
              <a:t>Etapa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ED0B8F-748F-4698-A7BE-EAF42BD1D057}"/>
                  </a:ext>
                </a:extLst>
              </p:cNvPr>
              <p:cNvSpPr/>
              <p:nvPr/>
            </p:nvSpPr>
            <p:spPr>
              <a:xfrm>
                <a:off x="7754839" y="2023212"/>
                <a:ext cx="29315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ED0B8F-748F-4698-A7BE-EAF42BD1D0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4839" y="2023212"/>
                <a:ext cx="293150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C60337-1B01-4D9A-A111-8FE8CC9F63B8}"/>
                  </a:ext>
                </a:extLst>
              </p:cNvPr>
              <p:cNvSpPr/>
              <p:nvPr/>
            </p:nvSpPr>
            <p:spPr>
              <a:xfrm>
                <a:off x="7800204" y="2325849"/>
                <a:ext cx="28407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C60337-1B01-4D9A-A111-8FE8CC9F63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204" y="2325849"/>
                <a:ext cx="284077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ADFEAB0-D9CD-4E9C-89CE-CFFDEE72BFDE}"/>
                  </a:ext>
                </a:extLst>
              </p:cNvPr>
              <p:cNvSpPr/>
              <p:nvPr/>
            </p:nvSpPr>
            <p:spPr>
              <a:xfrm>
                <a:off x="8311626" y="2628486"/>
                <a:ext cx="1817934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ADFEAB0-D9CD-4E9C-89CE-CFFDEE72BF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626" y="2628486"/>
                <a:ext cx="1817934" cy="657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B9DFD400-ED2E-4958-9AD8-D384F62158E0}"/>
              </a:ext>
            </a:extLst>
          </p:cNvPr>
          <p:cNvSpPr/>
          <p:nvPr/>
        </p:nvSpPr>
        <p:spPr>
          <a:xfrm>
            <a:off x="6495546" y="3219343"/>
            <a:ext cx="1220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4"/>
                </a:solidFill>
              </a:rPr>
              <a:t>Etapa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E8531EE-EB48-40EF-9B2F-FCEF2AF0C29B}"/>
                  </a:ext>
                </a:extLst>
              </p:cNvPr>
              <p:cNvSpPr/>
              <p:nvPr/>
            </p:nvSpPr>
            <p:spPr>
              <a:xfrm>
                <a:off x="7745604" y="3521980"/>
                <a:ext cx="29368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E8531EE-EB48-40EF-9B2F-FCEF2AF0C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5604" y="3521980"/>
                <a:ext cx="293683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D6828F4-A181-4AB8-8F71-AF244E66B1AC}"/>
                  </a:ext>
                </a:extLst>
              </p:cNvPr>
              <p:cNvSpPr/>
              <p:nvPr/>
            </p:nvSpPr>
            <p:spPr>
              <a:xfrm>
                <a:off x="7794883" y="3824617"/>
                <a:ext cx="28460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D6828F4-A181-4AB8-8F71-AF244E66B1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883" y="3824617"/>
                <a:ext cx="284609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17009F3-B255-4720-98F2-5178C53BF6BD}"/>
                  </a:ext>
                </a:extLst>
              </p:cNvPr>
              <p:cNvSpPr/>
              <p:nvPr/>
            </p:nvSpPr>
            <p:spPr>
              <a:xfrm>
                <a:off x="8318316" y="4127254"/>
                <a:ext cx="1817934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17009F3-B255-4720-98F2-5178C53BF6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316" y="4127254"/>
                <a:ext cx="1817934" cy="6575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>
            <a:extLst>
              <a:ext uri="{FF2B5EF4-FFF2-40B4-BE49-F238E27FC236}">
                <a16:creationId xmlns:a16="http://schemas.microsoft.com/office/drawing/2014/main" id="{14DF2D51-57C9-4A2D-91B5-6CD24FD5481E}"/>
              </a:ext>
            </a:extLst>
          </p:cNvPr>
          <p:cNvSpPr/>
          <p:nvPr/>
        </p:nvSpPr>
        <p:spPr>
          <a:xfrm>
            <a:off x="6486234" y="4718111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b="1" dirty="0">
                <a:solidFill>
                  <a:schemeClr val="accent1"/>
                </a:solidFill>
              </a:rPr>
              <a:t>Etapa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AE39466-5D2C-4607-904A-0DA491ABFC56}"/>
                  </a:ext>
                </a:extLst>
              </p:cNvPr>
              <p:cNvSpPr/>
              <p:nvPr/>
            </p:nvSpPr>
            <p:spPr>
              <a:xfrm>
                <a:off x="7746639" y="5020748"/>
                <a:ext cx="29421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AE39466-5D2C-4607-904A-0DA491ABFC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639" y="5020748"/>
                <a:ext cx="294215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67D0B92-D60E-4B68-BFEA-64C0AF5BF54C}"/>
                  </a:ext>
                </a:extLst>
              </p:cNvPr>
              <p:cNvSpPr/>
              <p:nvPr/>
            </p:nvSpPr>
            <p:spPr>
              <a:xfrm>
                <a:off x="7801572" y="5323385"/>
                <a:ext cx="28514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s-AR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s-AR" i="1">
                              <a:latin typeface="Cambria Math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s-AR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67D0B92-D60E-4B68-BFEA-64C0AF5BF5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1572" y="5323385"/>
                <a:ext cx="285142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614487-73CB-4DC5-A65E-333C2BFFAD7A}"/>
                  </a:ext>
                </a:extLst>
              </p:cNvPr>
              <p:cNvSpPr/>
              <p:nvPr/>
            </p:nvSpPr>
            <p:spPr>
              <a:xfrm>
                <a:off x="8318316" y="5626021"/>
                <a:ext cx="1817934" cy="657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614487-73CB-4DC5-A65E-333C2BFFAD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316" y="5626021"/>
                <a:ext cx="1817934" cy="65755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739CD19-30E2-48CE-8FF1-B61A80187501}"/>
                  </a:ext>
                </a:extLst>
              </p:cNvPr>
              <p:cNvSpPr/>
              <p:nvPr/>
            </p:nvSpPr>
            <p:spPr>
              <a:xfrm>
                <a:off x="10250793" y="2731769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739CD19-30E2-48CE-8FF1-B61A801875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0793" y="2731769"/>
                <a:ext cx="1399679" cy="369332"/>
              </a:xfrm>
              <a:prstGeom prst="rect">
                <a:avLst/>
              </a:prstGeom>
              <a:blipFill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F13FD7A4-87DC-4FC1-85CE-373551DBAAA6}"/>
                  </a:ext>
                </a:extLst>
              </p:cNvPr>
              <p:cNvSpPr/>
              <p:nvPr/>
            </p:nvSpPr>
            <p:spPr>
              <a:xfrm>
                <a:off x="10250793" y="4277539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F13FD7A4-87DC-4FC1-85CE-373551DBA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0793" y="4277539"/>
                <a:ext cx="1399679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9792335-DA5F-46F8-9529-F6B4EB2E6D22}"/>
                  </a:ext>
                </a:extLst>
              </p:cNvPr>
              <p:cNvSpPr/>
              <p:nvPr/>
            </p:nvSpPr>
            <p:spPr>
              <a:xfrm>
                <a:off x="10250793" y="5776307"/>
                <a:ext cx="13996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s-AR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9792335-DA5F-46F8-9529-F6B4EB2E6D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0793" y="5776307"/>
                <a:ext cx="1399679" cy="369332"/>
              </a:xfrm>
              <a:prstGeom prst="rect">
                <a:avLst/>
              </a:prstGeom>
              <a:blipFill>
                <a:blip r:embed="rId1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n 2" descr="Nueva marca difusion - web">
            <a:extLst>
              <a:ext uri="{FF2B5EF4-FFF2-40B4-BE49-F238E27FC236}">
                <a16:creationId xmlns:a16="http://schemas.microsoft.com/office/drawing/2014/main" id="{398EE06B-5D02-46DB-985E-DDB3DFAA3770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Título 1">
            <a:extLst>
              <a:ext uri="{FF2B5EF4-FFF2-40B4-BE49-F238E27FC236}">
                <a16:creationId xmlns:a16="http://schemas.microsoft.com/office/drawing/2014/main" id="{132DF916-47B3-6BD7-C95E-0169D55EE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a</a:t>
            </a:r>
            <a:endParaRPr lang="en-US" i="1" dirty="0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D80BF595-8A33-4364-0207-36FC5EF73E2C}"/>
              </a:ext>
            </a:extLst>
          </p:cNvPr>
          <p:cNvSpPr/>
          <p:nvPr/>
        </p:nvSpPr>
        <p:spPr>
          <a:xfrm>
            <a:off x="1298660" y="3032106"/>
            <a:ext cx="1001192" cy="1025542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629B55F4-9E93-66F2-6174-B4C0539ECA2E}"/>
              </a:ext>
            </a:extLst>
          </p:cNvPr>
          <p:cNvSpPr/>
          <p:nvPr/>
        </p:nvSpPr>
        <p:spPr>
          <a:xfrm>
            <a:off x="2974307" y="3032106"/>
            <a:ext cx="1001192" cy="1025542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CE94C5FC-BF09-1C85-AFAE-A08451C00B2B}"/>
              </a:ext>
            </a:extLst>
          </p:cNvPr>
          <p:cNvSpPr/>
          <p:nvPr/>
        </p:nvSpPr>
        <p:spPr>
          <a:xfrm>
            <a:off x="4628219" y="3032106"/>
            <a:ext cx="1016061" cy="1025543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Marcador de pie de página 3">
            <a:extLst>
              <a:ext uri="{FF2B5EF4-FFF2-40B4-BE49-F238E27FC236}">
                <a16:creationId xmlns:a16="http://schemas.microsoft.com/office/drawing/2014/main" id="{3D995817-4CFF-F3B7-FABD-B13B02E4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7" name="Marcador de número de diapositiva 14">
            <a:extLst>
              <a:ext uri="{FF2B5EF4-FFF2-40B4-BE49-F238E27FC236}">
                <a16:creationId xmlns:a16="http://schemas.microsoft.com/office/drawing/2014/main" id="{C1021DCF-D6C3-9014-35D1-C0E80659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02497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19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" grpId="0"/>
      <p:bldP spid="5" grpId="0"/>
      <p:bldP spid="8" grpId="0"/>
      <p:bldP spid="9" grpId="0"/>
      <p:bldP spid="11" grpId="0"/>
      <p:bldP spid="12" grpId="0"/>
      <p:bldP spid="15" grpId="0"/>
      <p:bldP spid="18" grpId="0"/>
      <p:bldP spid="22" grpId="0"/>
      <p:bldP spid="31" grpId="0"/>
      <p:bldP spid="37" grpId="0"/>
      <p:bldP spid="38" grpId="0"/>
      <p:bldP spid="39" grpId="0"/>
      <p:bldP spid="40" grpId="0"/>
      <p:bldP spid="41" grpId="0"/>
      <p:bldP spid="42" grpId="0"/>
      <p:bldP spid="51" grpId="0" animBg="1"/>
      <p:bldP spid="52" grpId="0" animBg="1"/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1" r="2040"/>
          <a:stretch/>
        </p:blipFill>
        <p:spPr bwMode="auto">
          <a:xfrm>
            <a:off x="321056" y="1998763"/>
            <a:ext cx="6083300" cy="260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Oval 18"/>
          <p:cNvSpPr/>
          <p:nvPr/>
        </p:nvSpPr>
        <p:spPr>
          <a:xfrm>
            <a:off x="1559306" y="2308325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461006" y="3001269"/>
            <a:ext cx="368300" cy="342900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165856" y="2308325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067556" y="3001269"/>
            <a:ext cx="368300" cy="342900"/>
          </a:xfrm>
          <a:prstGeom prst="ellipse">
            <a:avLst/>
          </a:prstGeom>
          <a:noFill/>
          <a:ln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51806" y="2289275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029706" y="2982219"/>
            <a:ext cx="368300" cy="342900"/>
          </a:xfrm>
          <a:prstGeom prst="ellipse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C8E30D-8C7B-43AE-AB5D-0DFB56C30241}"/>
                  </a:ext>
                </a:extLst>
              </p:cNvPr>
              <p:cNvSpPr txBox="1"/>
              <p:nvPr/>
            </p:nvSpPr>
            <p:spPr>
              <a:xfrm>
                <a:off x="422275" y="5105399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rgbClr val="FF0000"/>
                    </a:solidFill>
                  </a:rPr>
                  <a:t>Etapa 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C8E30D-8C7B-43AE-AB5D-0DFB56C30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75" y="5105399"/>
                <a:ext cx="1860550" cy="934551"/>
              </a:xfrm>
              <a:prstGeom prst="rect">
                <a:avLst/>
              </a:prstGeom>
              <a:blipFill>
                <a:blip r:embed="rId4"/>
                <a:stretch>
                  <a:fillRect t="-32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1D1313-27BA-48F5-8FB5-DC2AB879609E}"/>
                  </a:ext>
                </a:extLst>
              </p:cNvPr>
              <p:cNvSpPr txBox="1"/>
              <p:nvPr/>
            </p:nvSpPr>
            <p:spPr>
              <a:xfrm>
                <a:off x="2479675" y="5105398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4"/>
                    </a:solidFill>
                  </a:rPr>
                  <a:t>Etapa 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4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1D1313-27BA-48F5-8FB5-DC2AB8796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675" y="5105398"/>
                <a:ext cx="1860550" cy="934551"/>
              </a:xfrm>
              <a:prstGeom prst="rect">
                <a:avLst/>
              </a:prstGeom>
              <a:blipFill>
                <a:blip r:embed="rId5"/>
                <a:stretch>
                  <a:fillRect t="-32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768EC1B-23CE-45E0-BA31-42E91724C81A}"/>
                  </a:ext>
                </a:extLst>
              </p:cNvPr>
              <p:cNvSpPr txBox="1"/>
              <p:nvPr/>
            </p:nvSpPr>
            <p:spPr>
              <a:xfrm>
                <a:off x="4394200" y="5130797"/>
                <a:ext cx="1860550" cy="9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b="1" dirty="0">
                    <a:solidFill>
                      <a:schemeClr val="accent1"/>
                    </a:solidFill>
                  </a:rPr>
                  <a:t>Etapa 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AR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s-AR" b="1" i="1">
                          <a:solidFill>
                            <a:schemeClr val="accent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A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s-AR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768EC1B-23CE-45E0-BA31-42E91724C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4200" y="5130797"/>
                <a:ext cx="1860550" cy="934551"/>
              </a:xfrm>
              <a:prstGeom prst="rect">
                <a:avLst/>
              </a:prstGeom>
              <a:blipFill>
                <a:blip r:embed="rId6"/>
                <a:stretch>
                  <a:fillRect t="-39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EEC4A8BC-0DBD-457D-B53E-85161FFB10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7655860"/>
              </p:ext>
            </p:extLst>
          </p:nvPr>
        </p:nvGraphicFramePr>
        <p:xfrm>
          <a:off x="6413500" y="2146300"/>
          <a:ext cx="5318965" cy="4076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AE355BA-5BB2-4D5E-949D-37A477A7B523}"/>
                  </a:ext>
                </a:extLst>
              </p:cNvPr>
              <p:cNvSpPr txBox="1"/>
              <p:nvPr/>
            </p:nvSpPr>
            <p:spPr>
              <a:xfrm>
                <a:off x="6324600" y="4806434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AE355BA-5BB2-4D5E-949D-37A477A7B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806434"/>
                <a:ext cx="44005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D49E50D-CE16-43A4-9B82-AE91A569E075}"/>
                  </a:ext>
                </a:extLst>
              </p:cNvPr>
              <p:cNvSpPr txBox="1"/>
              <p:nvPr/>
            </p:nvSpPr>
            <p:spPr>
              <a:xfrm>
                <a:off x="11074400" y="5413406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D49E50D-CE16-43A4-9B82-AE91A569E0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4400" y="5413406"/>
                <a:ext cx="47743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7">
                <a:extLst>
                  <a:ext uri="{FF2B5EF4-FFF2-40B4-BE49-F238E27FC236}">
                    <a16:creationId xmlns:a16="http://schemas.microsoft.com/office/drawing/2014/main" id="{23BDF269-6DAB-4110-B7DC-26A9BBBBC2C1}"/>
                  </a:ext>
                </a:extLst>
              </p:cNvPr>
              <p:cNvSpPr txBox="1"/>
              <p:nvPr/>
            </p:nvSpPr>
            <p:spPr>
              <a:xfrm>
                <a:off x="10253981" y="5413406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2" name="TextBox 7">
                <a:extLst>
                  <a:ext uri="{FF2B5EF4-FFF2-40B4-BE49-F238E27FC236}">
                    <a16:creationId xmlns:a16="http://schemas.microsoft.com/office/drawing/2014/main" id="{23BDF269-6DAB-4110-B7DC-26A9BBBBC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3981" y="5413406"/>
                <a:ext cx="477438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7">
                <a:extLst>
                  <a:ext uri="{FF2B5EF4-FFF2-40B4-BE49-F238E27FC236}">
                    <a16:creationId xmlns:a16="http://schemas.microsoft.com/office/drawing/2014/main" id="{37B138B4-08C1-4143-AC38-BF799B03E2AE}"/>
                  </a:ext>
                </a:extLst>
              </p:cNvPr>
              <p:cNvSpPr txBox="1"/>
              <p:nvPr/>
            </p:nvSpPr>
            <p:spPr>
              <a:xfrm>
                <a:off x="9474119" y="5388007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3" name="TextBox 7">
                <a:extLst>
                  <a:ext uri="{FF2B5EF4-FFF2-40B4-BE49-F238E27FC236}">
                    <a16:creationId xmlns:a16="http://schemas.microsoft.com/office/drawing/2014/main" id="{37B138B4-08C1-4143-AC38-BF799B03E2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119" y="5388007"/>
                <a:ext cx="477438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7">
                <a:extLst>
                  <a:ext uri="{FF2B5EF4-FFF2-40B4-BE49-F238E27FC236}">
                    <a16:creationId xmlns:a16="http://schemas.microsoft.com/office/drawing/2014/main" id="{AC807AFE-F827-4F35-9FCF-0C00630F573B}"/>
                  </a:ext>
                </a:extLst>
              </p:cNvPr>
              <p:cNvSpPr txBox="1"/>
              <p:nvPr/>
            </p:nvSpPr>
            <p:spPr>
              <a:xfrm>
                <a:off x="8917225" y="5598072"/>
                <a:ext cx="477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4" name="TextBox 7">
                <a:extLst>
                  <a:ext uri="{FF2B5EF4-FFF2-40B4-BE49-F238E27FC236}">
                    <a16:creationId xmlns:a16="http://schemas.microsoft.com/office/drawing/2014/main" id="{AC807AFE-F827-4F35-9FCF-0C00630F5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7225" y="5598072"/>
                <a:ext cx="47743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55F355F-8544-49E7-817B-2EF31E8F181B}"/>
              </a:ext>
            </a:extLst>
          </p:cNvPr>
          <p:cNvCxnSpPr/>
          <p:nvPr/>
        </p:nvCxnSpPr>
        <p:spPr>
          <a:xfrm>
            <a:off x="11299149" y="4991100"/>
            <a:ext cx="10039" cy="432687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0C8B67-9A6B-4A87-80D8-0A5F91CD5015}"/>
              </a:ext>
            </a:extLst>
          </p:cNvPr>
          <p:cNvCxnSpPr/>
          <p:nvPr/>
        </p:nvCxnSpPr>
        <p:spPr>
          <a:xfrm>
            <a:off x="10457776" y="2958862"/>
            <a:ext cx="32917" cy="2433207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E73DE1E-B84E-4F3E-85ED-E434E320768E}"/>
              </a:ext>
            </a:extLst>
          </p:cNvPr>
          <p:cNvCxnSpPr/>
          <p:nvPr/>
        </p:nvCxnSpPr>
        <p:spPr>
          <a:xfrm>
            <a:off x="9712838" y="3225562"/>
            <a:ext cx="0" cy="2153806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FE6C1E9-E854-48E9-956F-FD214720EB2B}"/>
              </a:ext>
            </a:extLst>
          </p:cNvPr>
          <p:cNvCxnSpPr/>
          <p:nvPr/>
        </p:nvCxnSpPr>
        <p:spPr>
          <a:xfrm>
            <a:off x="9055099" y="3492499"/>
            <a:ext cx="5019" cy="2080174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BBF2AC3-8B90-46B0-8033-7F01CE019ED1}"/>
              </a:ext>
            </a:extLst>
          </p:cNvPr>
          <p:cNvCxnSpPr/>
          <p:nvPr/>
        </p:nvCxnSpPr>
        <p:spPr>
          <a:xfrm flipH="1">
            <a:off x="6753225" y="4991100"/>
            <a:ext cx="4545925" cy="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CE0F4FE-1C64-4604-B7C3-E008B635ECF5}"/>
              </a:ext>
            </a:extLst>
          </p:cNvPr>
          <p:cNvCxnSpPr/>
          <p:nvPr/>
        </p:nvCxnSpPr>
        <p:spPr>
          <a:xfrm flipH="1">
            <a:off x="6753225" y="2958862"/>
            <a:ext cx="370455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9AD72F9-5AA1-44F7-A27E-64EB04F10C5C}"/>
              </a:ext>
            </a:extLst>
          </p:cNvPr>
          <p:cNvCxnSpPr/>
          <p:nvPr/>
        </p:nvCxnSpPr>
        <p:spPr>
          <a:xfrm flipH="1">
            <a:off x="6743701" y="3225562"/>
            <a:ext cx="2964117" cy="0"/>
          </a:xfrm>
          <a:prstGeom prst="line">
            <a:avLst/>
          </a:prstGeom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71F2C00-2980-45B3-8726-444C0B5B6AD2}"/>
              </a:ext>
            </a:extLst>
          </p:cNvPr>
          <p:cNvCxnSpPr/>
          <p:nvPr/>
        </p:nvCxnSpPr>
        <p:spPr>
          <a:xfrm flipH="1" flipV="1">
            <a:off x="6743702" y="3489086"/>
            <a:ext cx="2316416" cy="3414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7">
                <a:extLst>
                  <a:ext uri="{FF2B5EF4-FFF2-40B4-BE49-F238E27FC236}">
                    <a16:creationId xmlns:a16="http://schemas.microsoft.com/office/drawing/2014/main" id="{0D0AB895-F5C8-43C1-8C87-3A08E22432F8}"/>
                  </a:ext>
                </a:extLst>
              </p:cNvPr>
              <p:cNvSpPr txBox="1"/>
              <p:nvPr/>
            </p:nvSpPr>
            <p:spPr>
              <a:xfrm>
                <a:off x="6329922" y="2774196"/>
                <a:ext cx="4347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3" name="TextBox 7">
                <a:extLst>
                  <a:ext uri="{FF2B5EF4-FFF2-40B4-BE49-F238E27FC236}">
                    <a16:creationId xmlns:a16="http://schemas.microsoft.com/office/drawing/2014/main" id="{0D0AB895-F5C8-43C1-8C87-3A08E2243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922" y="2774196"/>
                <a:ext cx="434734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7">
                <a:extLst>
                  <a:ext uri="{FF2B5EF4-FFF2-40B4-BE49-F238E27FC236}">
                    <a16:creationId xmlns:a16="http://schemas.microsoft.com/office/drawing/2014/main" id="{8A65CB85-5926-41FB-8026-0352359C8871}"/>
                  </a:ext>
                </a:extLst>
              </p:cNvPr>
              <p:cNvSpPr txBox="1"/>
              <p:nvPr/>
            </p:nvSpPr>
            <p:spPr>
              <a:xfrm>
                <a:off x="6329922" y="3093710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4" name="TextBox 7">
                <a:extLst>
                  <a:ext uri="{FF2B5EF4-FFF2-40B4-BE49-F238E27FC236}">
                    <a16:creationId xmlns:a16="http://schemas.microsoft.com/office/drawing/2014/main" id="{8A65CB85-5926-41FB-8026-0352359C88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922" y="3093710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7">
                <a:extLst>
                  <a:ext uri="{FF2B5EF4-FFF2-40B4-BE49-F238E27FC236}">
                    <a16:creationId xmlns:a16="http://schemas.microsoft.com/office/drawing/2014/main" id="{C56EF5E9-8C2E-4B4E-B528-41552BC26815}"/>
                  </a:ext>
                </a:extLst>
              </p:cNvPr>
              <p:cNvSpPr txBox="1"/>
              <p:nvPr/>
            </p:nvSpPr>
            <p:spPr>
              <a:xfrm>
                <a:off x="6329922" y="3359428"/>
                <a:ext cx="440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800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5" name="TextBox 7">
                <a:extLst>
                  <a:ext uri="{FF2B5EF4-FFF2-40B4-BE49-F238E27FC236}">
                    <a16:creationId xmlns:a16="http://schemas.microsoft.com/office/drawing/2014/main" id="{C56EF5E9-8C2E-4B4E-B528-41552BC26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922" y="3359428"/>
                <a:ext cx="44005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8" name="Imagen 2" descr="Nueva marca difusion - web">
            <a:extLst>
              <a:ext uri="{FF2B5EF4-FFF2-40B4-BE49-F238E27FC236}">
                <a16:creationId xmlns:a16="http://schemas.microsoft.com/office/drawing/2014/main" id="{6B5FD50E-0235-43A7-85A2-C5DB0A3DF5BA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2D309980-9F3F-80B0-756F-EED43D863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1074922"/>
            <a:ext cx="11329416" cy="854439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i="1" dirty="0">
                <a:solidFill>
                  <a:schemeClr val="tx1"/>
                </a:solidFill>
              </a:rPr>
              <a:t>Esquematizar en un diagrama de relaciones molares, suponiendo una curva de equilibrio, los siguientes intercambios de materia.</a:t>
            </a:r>
            <a:endParaRPr lang="en-US" sz="1800" i="1" dirty="0">
              <a:solidFill>
                <a:schemeClr val="tx1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D3139384-7DB1-0C9B-21B0-4E5E2B7EC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255776"/>
            <a:ext cx="9875520" cy="919940"/>
          </a:xfrm>
        </p:spPr>
        <p:txBody>
          <a:bodyPr/>
          <a:lstStyle/>
          <a:p>
            <a:r>
              <a:rPr lang="es-AR" dirty="0"/>
              <a:t>Resolución - Ítem </a:t>
            </a:r>
            <a:r>
              <a:rPr lang="es-AR" i="1" dirty="0"/>
              <a:t>a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60015DE-11AB-EDA7-18DB-F4A4551A2D58}"/>
              </a:ext>
            </a:extLst>
          </p:cNvPr>
          <p:cNvSpPr/>
          <p:nvPr/>
        </p:nvSpPr>
        <p:spPr>
          <a:xfrm>
            <a:off x="1298660" y="3032106"/>
            <a:ext cx="1001192" cy="1025542"/>
          </a:xfrm>
          <a:prstGeom prst="rect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06F6009-BB41-2444-91E1-246C49461F8C}"/>
              </a:ext>
            </a:extLst>
          </p:cNvPr>
          <p:cNvSpPr/>
          <p:nvPr/>
        </p:nvSpPr>
        <p:spPr>
          <a:xfrm>
            <a:off x="2974307" y="3032106"/>
            <a:ext cx="1001192" cy="1025542"/>
          </a:xfrm>
          <a:prstGeom prst="rect">
            <a:avLst/>
          </a:prstGeom>
          <a:ln w="1905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891E2B1-3A03-08B4-94C9-3F4863806C3E}"/>
              </a:ext>
            </a:extLst>
          </p:cNvPr>
          <p:cNvSpPr/>
          <p:nvPr/>
        </p:nvSpPr>
        <p:spPr>
          <a:xfrm>
            <a:off x="4628219" y="3032106"/>
            <a:ext cx="1016061" cy="1025543"/>
          </a:xfrm>
          <a:prstGeom prst="rect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FAC650FA-FCE0-4581-9BDA-64BE3505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7" name="Marcador de número de diapositiva 14">
            <a:extLst>
              <a:ext uri="{FF2B5EF4-FFF2-40B4-BE49-F238E27FC236}">
                <a16:creationId xmlns:a16="http://schemas.microsoft.com/office/drawing/2014/main" id="{C7C8CAEF-C78A-5771-3C75-550CE5DC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337" y="6231929"/>
            <a:ext cx="505751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79443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9" grpId="0">
        <p:bldAsOne/>
      </p:bldGraphic>
      <p:bldP spid="50" grpId="0"/>
      <p:bldP spid="51" grpId="0"/>
      <p:bldP spid="52" grpId="0"/>
      <p:bldP spid="53" grpId="0"/>
      <p:bldP spid="54" grpId="0"/>
      <p:bldP spid="63" grpId="0"/>
      <p:bldP spid="64" grpId="0"/>
      <p:bldP spid="65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ase">
    <a:dk1>
      <a:srgbClr val="000000"/>
    </a:dk1>
    <a:lt1>
      <a:srgbClr val="FFFFFF"/>
    </a:lt1>
    <a:dk2>
      <a:srgbClr val="565349"/>
    </a:dk2>
    <a:lt2>
      <a:srgbClr val="DDDDDD"/>
    </a:lt2>
    <a:accent1>
      <a:srgbClr val="A6B727"/>
    </a:accent1>
    <a:accent2>
      <a:srgbClr val="DF5327"/>
    </a:accent2>
    <a:accent3>
      <a:srgbClr val="FE9E00"/>
    </a:accent3>
    <a:accent4>
      <a:srgbClr val="418AB3"/>
    </a:accent4>
    <a:accent5>
      <a:srgbClr val="D7D447"/>
    </a:accent5>
    <a:accent6>
      <a:srgbClr val="818183"/>
    </a:accent6>
    <a:hlink>
      <a:srgbClr val="F59E00"/>
    </a:hlink>
    <a:folHlink>
      <a:srgbClr val="B2B2B2"/>
    </a:folHlink>
  </a:clrScheme>
  <a:fontScheme name="Base">
    <a:majorFont>
      <a:latin typeface="Corbel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orbel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Base">
    <a:fillStyleLst>
      <a:solidFill>
        <a:schemeClr val="phClr"/>
      </a:solidFill>
      <a:solidFill>
        <a:schemeClr val="phClr">
          <a:tint val="55000"/>
          <a:satMod val="130000"/>
        </a:schemeClr>
      </a:solidFill>
      <a:gradFill rotWithShape="1">
        <a:gsLst>
          <a:gs pos="0">
            <a:schemeClr val="phClr"/>
          </a:gs>
          <a:gs pos="90000">
            <a:schemeClr val="phClr">
              <a:shade val="100000"/>
              <a:satMod val="105000"/>
            </a:schemeClr>
          </a:gs>
          <a:gs pos="100000">
            <a:schemeClr val="phClr">
              <a:shade val="80000"/>
              <a:satMod val="120000"/>
            </a:schemeClr>
          </a:gs>
        </a:gsLst>
        <a:path path="circle">
          <a:fillToRect l="100000" t="100000" r="100000" b="100000"/>
        </a:path>
      </a:gra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53975" cap="flat" cmpd="dbl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phClr">
              <a:shade val="27000"/>
              <a:satMod val="120000"/>
            </a:schemeClr>
          </a:contourClr>
        </a:sp3d>
      </a:effectStyle>
    </a:effectStyleLst>
    <a:bgFillStyleLst>
      <a:solidFill>
        <a:schemeClr val="phClr"/>
      </a:solidFill>
      <a:solidFill>
        <a:schemeClr val="phClr">
          <a:tint val="95000"/>
          <a:shade val="95000"/>
          <a:satMod val="140000"/>
        </a:schemeClr>
      </a:solidFill>
      <a:solidFill>
        <a:schemeClr val="phClr">
          <a:tint val="90000"/>
          <a:shade val="85000"/>
          <a:satMod val="160000"/>
          <a:lumMod val="110000"/>
        </a:schemeClr>
      </a:soli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1239</TotalTime>
  <Words>1442</Words>
  <Application>Microsoft Office PowerPoint</Application>
  <PresentationFormat>Widescreen</PresentationFormat>
  <Paragraphs>231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Corbel</vt:lpstr>
      <vt:lpstr>Machinations</vt:lpstr>
      <vt:lpstr>Trebuchet MS</vt:lpstr>
      <vt:lpstr>Wingdings 3</vt:lpstr>
      <vt:lpstr>Faceta</vt:lpstr>
      <vt:lpstr>Base</vt:lpstr>
      <vt:lpstr>GUÍA 2 – Curvas de Operación Problema 1</vt:lpstr>
      <vt:lpstr>Preludio al ejercicio </vt:lpstr>
      <vt:lpstr>Preludio al ejercicio</vt:lpstr>
      <vt:lpstr>Preludio al ejercicio</vt:lpstr>
      <vt:lpstr>Preludio al ejercicio</vt:lpstr>
      <vt:lpstr>Preludio al ejercicio</vt:lpstr>
      <vt:lpstr>Preludio al ejercicio</vt:lpstr>
      <vt:lpstr>Resolución - Ítem a</vt:lpstr>
      <vt:lpstr>Resolución - Ítem a </vt:lpstr>
      <vt:lpstr>Resolución - Ítem b</vt:lpstr>
      <vt:lpstr>Resolución - Ítem b</vt:lpstr>
      <vt:lpstr>Resolución - Ítem c</vt:lpstr>
      <vt:lpstr>Resolución - Ítem c</vt:lpstr>
      <vt:lpstr>Resolución - Ítem d</vt:lpstr>
      <vt:lpstr>¿PREGUNTAS?</vt:lpstr>
      <vt:lpstr>Feel Free to Draw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Seba Ferreirós</cp:lastModifiedBy>
  <cp:revision>169</cp:revision>
  <dcterms:created xsi:type="dcterms:W3CDTF">2020-04-06T19:11:16Z</dcterms:created>
  <dcterms:modified xsi:type="dcterms:W3CDTF">2025-03-14T00:36:57Z</dcterms:modified>
</cp:coreProperties>
</file>