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vsdx" ContentType="application/vnd.ms-visio.drawi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45" r:id="rId1"/>
    <p:sldMasterId id="2147483762" r:id="rId2"/>
  </p:sldMasterIdLst>
  <p:notesMasterIdLst>
    <p:notesMasterId r:id="rId10"/>
  </p:notesMasterIdLst>
  <p:sldIdLst>
    <p:sldId id="256" r:id="rId3"/>
    <p:sldId id="317" r:id="rId4"/>
    <p:sldId id="297" r:id="rId5"/>
    <p:sldId id="315" r:id="rId6"/>
    <p:sldId id="318" r:id="rId7"/>
    <p:sldId id="316" r:id="rId8"/>
    <p:sldId id="261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cción predeterminada" id="{16553D9D-A2F9-4E12-A5E6-5010AD877496}">
          <p14:sldIdLst>
            <p14:sldId id="256"/>
          </p14:sldIdLst>
        </p14:section>
        <p14:section name="Sección sin título" id="{E6FABFE3-746D-4540-BB1B-B719696DDD2D}">
          <p14:sldIdLst>
            <p14:sldId id="317"/>
            <p14:sldId id="297"/>
            <p14:sldId id="315"/>
            <p14:sldId id="318"/>
            <p14:sldId id="316"/>
            <p14:sldId id="261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7D447"/>
    <a:srgbClr val="E7E59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775" autoAdjust="0"/>
    <p:restoredTop sz="94660"/>
  </p:normalViewPr>
  <p:slideViewPr>
    <p:cSldViewPr snapToGrid="0">
      <p:cViewPr varScale="1">
        <p:scale>
          <a:sx n="61" d="100"/>
          <a:sy n="61" d="100"/>
        </p:scale>
        <p:origin x="936" y="5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6BF8C93-C798-40B1-846D-A29B2F69C377}" type="datetimeFigureOut">
              <a:rPr lang="en-US" smtClean="0"/>
              <a:t>3/21/2025</a:t>
            </a:fld>
            <a:endParaRPr lang="en-U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AC52E68-9455-4137-A792-1A89056F893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65458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19E08-CFB2-4E13-ABF8-D135E5E1BE4B}" type="datetime1">
              <a:rPr lang="en-US" smtClean="0"/>
              <a:t>3/21/2025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76.52/76.05/TA164 - Operaciones Unitarias de Transferencia de Materia / Operaciones Unitarias III                                                  2° Cuatrimestre 2024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94FCB-83B5-4144-BDC1-7118612766F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70048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60653-1540-4D1F-9495-477A0BCDA7E1}" type="datetime1">
              <a:rPr lang="en-US" smtClean="0"/>
              <a:t>3/21/2025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76.52/76.05/TA164 - Operaciones Unitarias de Transferencia de Materia / Operaciones Unitarias III                                                  2° Cuatrimestre 2024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94FCB-83B5-4144-BDC1-7118612766F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26536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44C57-3AF2-4FF9-B961-B5A725382868}" type="datetime1">
              <a:rPr lang="en-US" smtClean="0"/>
              <a:t>3/21/2025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76.52/76.05/TA164 - Operaciones Unitarias de Transferencia de Materia / Operaciones Unitarias III                                                  2° Cuatrimestre 2024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94FCB-83B5-4144-BDC1-7118612766F0}" type="slidenum">
              <a:rPr lang="en-US" smtClean="0"/>
              <a:t>‹Nº›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9425815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83245-FA6A-4D31-9BDF-76288D4D5956}" type="datetime1">
              <a:rPr lang="en-US" smtClean="0"/>
              <a:t>3/21/2025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76.52/76.05/TA164 - Operaciones Unitarias de Transferencia de Materia / Operaciones Unitarias III                                                  2° Cuatrimestre 2024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94FCB-83B5-4144-BDC1-7118612766F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721061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5EAE2E-BF51-40D6-B0CC-A92FC466FE30}" type="datetime1">
              <a:rPr lang="en-US" smtClean="0"/>
              <a:t>3/21/2025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76.52/76.05/TA164 - Operaciones Unitarias de Transferencia de Materia / Operaciones Unitarias III                                                  2° Cuatrimestre 2024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94FCB-83B5-4144-BDC1-7118612766F0}" type="slidenum">
              <a:rPr lang="en-US" smtClean="0"/>
              <a:t>‹Nº›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94799612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61975B-92C3-4936-AECF-B29AAE71A508}" type="datetime1">
              <a:rPr lang="en-US" smtClean="0"/>
              <a:t>3/21/2025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76.52/76.05/TA164 - Operaciones Unitarias de Transferencia de Materia / Operaciones Unitarias III                                                  2° Cuatrimestre 2024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94FCB-83B5-4144-BDC1-7118612766F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00103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A198A4-A121-49E7-8952-07A1512C9220}" type="datetime1">
              <a:rPr lang="en-US" smtClean="0"/>
              <a:t>3/21/2025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76.52/76.05/TA164 - Operaciones Unitarias de Transferencia de Materia / Operaciones Unitarias III                                                  2° Cuatrimestre 2024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94FCB-83B5-4144-BDC1-7118612766F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821518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C3B32F-76CC-4731-9D7F-50E731086661}" type="datetime1">
              <a:rPr lang="en-US" smtClean="0"/>
              <a:t>3/21/2025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76.52/76.05/TA164 - Operaciones Unitarias de Transferencia de Materia / Operaciones Unitarias III                                                  2° Cuatrimestre 2024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94FCB-83B5-4144-BDC1-7118612766F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902072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9980" y="882376"/>
            <a:ext cx="996696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7200" b="1" cap="all" baseline="0">
                <a:solidFill>
                  <a:srgbClr val="FFFFFF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09530" y="3869634"/>
            <a:ext cx="8767860" cy="1388165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s-ES"/>
              <a:t>Haga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BA530C0-7E7C-405F-88B0-04697C2FF44E}" type="datetime1">
              <a:rPr lang="en-US" smtClean="0"/>
              <a:t>3/21/2025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US"/>
              <a:t>76.52/76.05/TA164 - Operaciones Unitarias de Transferencia de Materia / Operaciones Unitarias III                                                  2° Cuatrimestre 2024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9D94FCB-83B5-4144-BDC1-7118612766F0}" type="slidenum">
              <a:rPr lang="en-US" smtClean="0"/>
              <a:t>‹Nº›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1978660" y="3733800"/>
            <a:ext cx="8229601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3656117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19BE5-22D5-4300-ABE6-9D7A29F91626}" type="datetime1">
              <a:rPr lang="en-US" smtClean="0"/>
              <a:t>3/21/2025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76.52/76.05/TA164 - Operaciones Unitarias de Transferencia de Materia / Operaciones Unitarias III                                                  2° Cuatrimestre 2024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94FCB-83B5-4144-BDC1-7118612766F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451969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424" y="1173575"/>
            <a:ext cx="9966960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7200" b="0" cap="all" baseline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09928" y="4154520"/>
            <a:ext cx="8769096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2200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B9E3FF-5CA6-498D-B210-86F40D6EFE59}" type="datetime1">
              <a:rPr lang="en-US" smtClean="0"/>
              <a:t>3/21/2025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76.52/76.05/TA164 - Operaciones Unitarias de Transferencia de Materia / Operaciones Unitarias III                                                  2° Cuatrimestre 2024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94FCB-83B5-4144-BDC1-7118612766F0}" type="slidenum">
              <a:rPr lang="en-US" smtClean="0"/>
              <a:t>‹Nº›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1981200" y="4020408"/>
            <a:ext cx="82296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069190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B42158-FB61-4414-ACBC-339A13FC7595}" type="datetime1">
              <a:rPr lang="en-US" smtClean="0"/>
              <a:t>3/21/2025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76.52/76.05/TA164 - Operaciones Unitarias de Transferencia de Materia / Operaciones Unitarias III                                                  2° Cuatrimestre 2024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94FCB-83B5-4144-BDC1-7118612766F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942324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3000" y="2057399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67612" y="2057400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BED96-72E7-4C65-8195-E13225E9B853}" type="datetime1">
              <a:rPr lang="en-US" smtClean="0"/>
              <a:t>3/21/2025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76.52/76.05/TA164 - Operaciones Unitarias de Transferencia de Materia / Operaciones Unitarias III                                                  2° Cuatrimestre 2024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94FCB-83B5-4144-BDC1-7118612766F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650179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01511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3000" y="2721483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69173" y="1999032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69173" y="2719322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283979-7818-4B4E-87A9-3AE0193F5E61}" type="datetime1">
              <a:rPr lang="en-US" smtClean="0"/>
              <a:t>3/21/2025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76.52/76.05/TA164 - Operaciones Unitarias de Transferencia de Materia / Operaciones Unitarias III                                                  2° Cuatrimestre 2024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94FCB-83B5-4144-BDC1-7118612766F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24520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6E065-1D36-4851-9172-BED1BAEDB536}" type="datetime1">
              <a:rPr lang="en-US" smtClean="0"/>
              <a:t>3/21/2025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76.52/76.05/TA164 - Operaciones Unitarias de Transferencia de Materia / Operaciones Unitarias III                                                  2° Cuatrimestre 2024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94FCB-83B5-4144-BDC1-7118612766F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617049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AC3AD5-AA80-4343-B6E0-892B70551CB6}" type="datetime1">
              <a:rPr lang="en-US" smtClean="0"/>
              <a:t>3/21/2025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76.52/76.05/TA164 - Operaciones Unitarias de Transferencia de Materia / Operaciones Unitarias III                                                  2° Cuatrimestre 2024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94FCB-83B5-4144-BDC1-7118612766F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121375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52159" y="1097280"/>
            <a:ext cx="5212080" cy="46634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30175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C6DC8A-5A04-40B0-9A58-2D7B2062C744}" type="datetime1">
              <a:rPr lang="en-US" smtClean="0"/>
              <a:t>3/21/2025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76.52/76.05/TA164 - Operaciones Unitarias de Transferencia de Materia / Operaciones Unitarias III                                                  2° Cuatrimestre 2024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94FCB-83B5-4144-BDC1-7118612766F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8313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13248" y="1069847"/>
            <a:ext cx="6099048" cy="4800600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A2D5C-93B5-404C-AB16-8AAF66B93CC3}" type="datetime1">
              <a:rPr lang="en-US" smtClean="0"/>
              <a:t>3/21/2025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76.52/76.05/TA164 - Operaciones Unitarias de Transferencia de Materia / Operaciones Unitarias III                                                  2° Cuatrimestre 2024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94FCB-83B5-4144-BDC1-7118612766F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3867261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FBF352-BF28-4DE3-BA40-C670DFA7118E}" type="datetime1">
              <a:rPr lang="en-US" smtClean="0"/>
              <a:t>3/21/2025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76.52/76.05/TA164 - Operaciones Unitarias de Transferencia de Materia / Operaciones Unitarias III                                                  2° Cuatrimestre 2024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94FCB-83B5-4144-BDC1-7118612766F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1013302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324100" cy="5410200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762000"/>
            <a:ext cx="7429500" cy="5410200"/>
          </a:xfrm>
        </p:spPr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3D689-5EE0-41E2-BDA8-9ED1CBE5477C}" type="datetime1">
              <a:rPr lang="en-US" smtClean="0"/>
              <a:t>3/21/2025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76.52/76.05/TA164 - Operaciones Unitarias de Transferencia de Materia / Operaciones Unitarias III                                                  2° Cuatrimestre 2024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94FCB-83B5-4144-BDC1-7118612766F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8866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5F3F3-86F6-4C79-981F-F02165E006F6}" type="datetime1">
              <a:rPr lang="en-US" smtClean="0"/>
              <a:t>3/21/2025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76.52/76.05/TA164 - Operaciones Unitarias de Transferencia de Materia / Operaciones Unitarias III                                                  2° Cuatrimestre 2024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94FCB-83B5-4144-BDC1-7118612766F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50603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0D3BF3-58D2-4E65-9248-99C6B98BCB30}" type="datetime1">
              <a:rPr lang="en-US" smtClean="0"/>
              <a:t>3/21/2025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76.52/76.05/TA164 - Operaciones Unitarias de Transferencia de Materia / Operaciones Unitarias III                                                  2° Cuatrimestre 2024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94FCB-83B5-4144-BDC1-7118612766F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2216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FE1A36-B5C0-46C7-85B0-FCB27F989515}" type="datetime1">
              <a:rPr lang="en-US" smtClean="0"/>
              <a:t>3/21/2025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76.52/76.05/TA164 - Operaciones Unitarias de Transferencia de Materia / Operaciones Unitarias III                                                  2° Cuatrimestre 2024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94FCB-83B5-4144-BDC1-7118612766F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63642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361CEA-ED1B-4F62-AF34-A7967E8F50A6}" type="datetime1">
              <a:rPr lang="en-US" smtClean="0"/>
              <a:t>3/21/2025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76.52/76.05/TA164 - Operaciones Unitarias de Transferencia de Materia / Operaciones Unitarias III                                                  2° Cuatrimestre 2024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94FCB-83B5-4144-BDC1-7118612766F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55851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57625-7074-4E4E-91C5-230C47290488}" type="datetime1">
              <a:rPr lang="en-US" smtClean="0"/>
              <a:t>3/21/2025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76.52/76.05/TA164 - Operaciones Unitarias de Transferencia de Materia / Operaciones Unitarias III                                                  2° Cuatrimestre 2024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94FCB-83B5-4144-BDC1-7118612766F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46128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17C19-4778-4BCD-A1D3-C865E83C122F}" type="datetime1">
              <a:rPr lang="en-US" smtClean="0"/>
              <a:t>3/21/2025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76.52/76.05/TA164 - Operaciones Unitarias de Transferencia de Materia / Operaciones Unitarias III                                                  2° Cuatrimestre 2024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94FCB-83B5-4144-BDC1-7118612766F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91940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3B8C72-2D19-4263-A5FF-EC355A9559FB}" type="datetime1">
              <a:rPr lang="en-US" smtClean="0"/>
              <a:t>3/21/2025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76.52/76.05/TA164 - Operaciones Unitarias de Transferencia de Materia / Operaciones Unitarias III                                                  2° Cuatrimestre 2024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94FCB-83B5-4144-BDC1-7118612766F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62862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9.xml"/><Relationship Id="rId7" Type="http://schemas.openxmlformats.org/officeDocument/2006/relationships/slideLayout" Target="../slideLayouts/slideLayout23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8.xml"/><Relationship Id="rId1" Type="http://schemas.openxmlformats.org/officeDocument/2006/relationships/slideLayout" Target="../slideLayouts/slideLayout17.xml"/><Relationship Id="rId6" Type="http://schemas.openxmlformats.org/officeDocument/2006/relationships/slideLayout" Target="../slideLayouts/slideLayout22.xml"/><Relationship Id="rId11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1.xml"/><Relationship Id="rId10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0.xml"/><Relationship Id="rId9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FF4C39-456C-4701-82C7-F67C024AB00B}" type="datetime1">
              <a:rPr lang="en-US" smtClean="0"/>
              <a:t>3/21/2025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76.52/76.05/TA164 - Operaciones Unitarias de Transferencia de Materia / Operaciones Unitarias III                                                  2° Cuatrimestre 2024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69D94FCB-83B5-4144-BDC1-7118612766F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69915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6" r:id="rId1"/>
    <p:sldLayoutId id="2147483747" r:id="rId2"/>
    <p:sldLayoutId id="2147483748" r:id="rId3"/>
    <p:sldLayoutId id="2147483749" r:id="rId4"/>
    <p:sldLayoutId id="2147483750" r:id="rId5"/>
    <p:sldLayoutId id="2147483751" r:id="rId6"/>
    <p:sldLayoutId id="2147483752" r:id="rId7"/>
    <p:sldLayoutId id="2147483753" r:id="rId8"/>
    <p:sldLayoutId id="2147483754" r:id="rId9"/>
    <p:sldLayoutId id="2147483755" r:id="rId10"/>
    <p:sldLayoutId id="2147483756" r:id="rId11"/>
    <p:sldLayoutId id="2147483757" r:id="rId12"/>
    <p:sldLayoutId id="2147483758" r:id="rId13"/>
    <p:sldLayoutId id="2147483759" r:id="rId14"/>
    <p:sldLayoutId id="2147483760" r:id="rId15"/>
    <p:sldLayoutId id="2147483761" r:id="rId16"/>
  </p:sldLayoutIdLst>
  <p:hf hd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57400"/>
            <a:ext cx="9872871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1"/>
                </a:solidFill>
              </a:defRPr>
            </a:lvl1pPr>
          </a:lstStyle>
          <a:p>
            <a:fld id="{ECAA7989-4725-4356-BBE3-B68CF4755005}" type="datetime1">
              <a:rPr lang="en-US" smtClean="0"/>
              <a:t>3/21/2025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1"/>
                </a:solidFill>
              </a:defRPr>
            </a:lvl1pPr>
          </a:lstStyle>
          <a:p>
            <a:r>
              <a:rPr lang="en-US"/>
              <a:t>76.52/76.05/TA164 - Operaciones Unitarias de Transferencia de Materia / Operaciones Unitarias III                                                  2° Cuatrimestre 2024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fld id="{69D94FCB-83B5-4144-BDC1-7118612766F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45662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3" r:id="rId1"/>
    <p:sldLayoutId id="2147483764" r:id="rId2"/>
    <p:sldLayoutId id="2147483765" r:id="rId3"/>
    <p:sldLayoutId id="2147483766" r:id="rId4"/>
    <p:sldLayoutId id="2147483767" r:id="rId5"/>
    <p:sldLayoutId id="2147483768" r:id="rId6"/>
    <p:sldLayoutId id="2147483769" r:id="rId7"/>
    <p:sldLayoutId id="2147483770" r:id="rId8"/>
    <p:sldLayoutId id="2147483771" r:id="rId9"/>
    <p:sldLayoutId id="2147483772" r:id="rId10"/>
    <p:sldLayoutId id="2147483773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182880" algn="l" defTabSz="914400" rtl="0" eaLnBrk="1" latinLnBrk="0" hangingPunct="1">
        <a:lnSpc>
          <a:spcPct val="90000"/>
        </a:lnSpc>
        <a:spcBef>
          <a:spcPts val="1400"/>
        </a:spcBef>
        <a:buClr>
          <a:schemeClr val="accent1"/>
        </a:buClr>
        <a:buSzPct val="80000"/>
        <a:buFont typeface="Corbel" pitchFamily="34" charset="0"/>
        <a:buChar char="•"/>
        <a:defRPr sz="22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6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8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1.jpe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image" Target="../media/image8.png"/><Relationship Id="rId7" Type="http://schemas.openxmlformats.org/officeDocument/2006/relationships/image" Target="../media/image10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8.xml"/><Relationship Id="rId6" Type="http://schemas.openxmlformats.org/officeDocument/2006/relationships/image" Target="../media/image7.emf"/><Relationship Id="rId5" Type="http://schemas.openxmlformats.org/officeDocument/2006/relationships/package" Target="../embeddings/Microsoft_Visio_Drawing.vsdx"/><Relationship Id="rId4" Type="http://schemas.openxmlformats.org/officeDocument/2006/relationships/image" Target="../media/image1.jpeg"/><Relationship Id="rId9" Type="http://schemas.openxmlformats.org/officeDocument/2006/relationships/image" Target="../media/image12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9.png"/><Relationship Id="rId7" Type="http://schemas.openxmlformats.org/officeDocument/2006/relationships/image" Target="../media/image7.emf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8.xml"/><Relationship Id="rId6" Type="http://schemas.openxmlformats.org/officeDocument/2006/relationships/package" Target="../embeddings/Microsoft_Visio_Drawing.vsdx"/><Relationship Id="rId5" Type="http://schemas.openxmlformats.org/officeDocument/2006/relationships/image" Target="../media/image14.png"/><Relationship Id="rId10" Type="http://schemas.openxmlformats.org/officeDocument/2006/relationships/image" Target="../media/image12.png"/><Relationship Id="rId4" Type="http://schemas.openxmlformats.org/officeDocument/2006/relationships/image" Target="../media/image1.jpeg"/><Relationship Id="rId9" Type="http://schemas.openxmlformats.org/officeDocument/2006/relationships/image" Target="../media/image11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sv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8.xml"/><Relationship Id="rId4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897635" y="2485645"/>
            <a:ext cx="9300465" cy="1755648"/>
          </a:xfrm>
        </p:spPr>
        <p:txBody>
          <a:bodyPr anchor="ctr"/>
          <a:lstStyle/>
          <a:p>
            <a:pPr algn="ctr"/>
            <a:r>
              <a:rPr lang="x-none" dirty="0"/>
              <a:t>GUÍA </a:t>
            </a:r>
            <a:r>
              <a:rPr lang="es-AR" dirty="0"/>
              <a:t>2</a:t>
            </a:r>
            <a:r>
              <a:rPr lang="x-none" dirty="0"/>
              <a:t> – </a:t>
            </a:r>
            <a:r>
              <a:rPr lang="es-AR" dirty="0"/>
              <a:t>Curvas de Operación</a:t>
            </a:r>
            <a:br>
              <a:rPr lang="x-none" dirty="0"/>
            </a:br>
            <a:r>
              <a:rPr lang="es-AR" dirty="0"/>
              <a:t>Problema 3</a:t>
            </a:r>
            <a:endParaRPr lang="en-US" dirty="0"/>
          </a:p>
        </p:txBody>
      </p:sp>
      <p:sp>
        <p:nvSpPr>
          <p:cNvPr id="4" name="Subtítulo 2"/>
          <p:cNvSpPr txBox="1">
            <a:spLocks/>
          </p:cNvSpPr>
          <p:nvPr/>
        </p:nvSpPr>
        <p:spPr>
          <a:xfrm>
            <a:off x="1507067" y="5678424"/>
            <a:ext cx="7766936" cy="41918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AR" b="1" dirty="0"/>
              <a:t>1</a:t>
            </a:r>
            <a:r>
              <a:rPr lang="x-none" b="1" dirty="0"/>
              <a:t>° Cuatrimestre – 202</a:t>
            </a:r>
            <a:r>
              <a:rPr lang="es-AR" b="1" dirty="0"/>
              <a:t>5</a:t>
            </a:r>
          </a:p>
        </p:txBody>
      </p:sp>
      <p:pic>
        <p:nvPicPr>
          <p:cNvPr id="3" name="Imagen 2" descr="Nueva marca difusion - web">
            <a:extLst>
              <a:ext uri="{FF2B5EF4-FFF2-40B4-BE49-F238E27FC236}">
                <a16:creationId xmlns:a16="http://schemas.microsoft.com/office/drawing/2014/main" id="{096C658D-E731-4697-8BCC-2B81C7788EC1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30085" y="6097604"/>
            <a:ext cx="2120900" cy="6604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1006978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030040B1-DEBB-4F36-BC9D-2ADEFC72DF14}"/>
              </a:ext>
            </a:extLst>
          </p:cNvPr>
          <p:cNvSpPr txBox="1"/>
          <p:nvPr/>
        </p:nvSpPr>
        <p:spPr>
          <a:xfrm>
            <a:off x="438910" y="1332369"/>
            <a:ext cx="11329417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s-AR" sz="20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En una transferencia de G a L se conocen los siguientes datos: curva de equilibrio Y-X, Y</a:t>
            </a:r>
            <a:r>
              <a:rPr lang="es-AR" sz="2000" b="1" baseline="-25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</a:t>
            </a:r>
            <a:r>
              <a:rPr lang="es-AR" sz="20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X</a:t>
            </a:r>
            <a:r>
              <a:rPr lang="es-AR" sz="2000" b="1" baseline="-25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</a:t>
            </a:r>
            <a:r>
              <a:rPr lang="es-AR" sz="20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Y</a:t>
            </a:r>
            <a:r>
              <a:rPr lang="es-AR" sz="2000" b="1" baseline="-25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NP</a:t>
            </a:r>
            <a:r>
              <a:rPr lang="es-AR" sz="20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L</a:t>
            </a:r>
            <a:r>
              <a:rPr lang="es-AR" sz="2000" b="1" baseline="-25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</a:t>
            </a:r>
            <a:r>
              <a:rPr lang="es-AR" sz="20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G</a:t>
            </a:r>
            <a:r>
              <a:rPr lang="es-AR" sz="2000" b="1" baseline="-25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</a:t>
            </a:r>
            <a:r>
              <a:rPr lang="es-AR" sz="20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 </a:t>
            </a:r>
          </a:p>
          <a:p>
            <a:pPr algn="just"/>
            <a:endParaRPr lang="es-AR" sz="20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endParaRPr lang="es-AR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es-AR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1. Indicar cómo calcularía el número de etapas en contracorriente necesarias para completar la separación. </a:t>
            </a:r>
          </a:p>
          <a:p>
            <a:pPr algn="just"/>
            <a:endParaRPr lang="es-AR" sz="2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es-AR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2. ¿Qué sucedería si se usara una etapa menos?</a:t>
            </a:r>
            <a:endParaRPr lang="en-US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Título 1"/>
          <p:cNvSpPr>
            <a:spLocks noGrp="1"/>
          </p:cNvSpPr>
          <p:nvPr>
            <p:ph type="title"/>
          </p:nvPr>
        </p:nvSpPr>
        <p:spPr>
          <a:xfrm>
            <a:off x="438912" y="366483"/>
            <a:ext cx="9875520" cy="919940"/>
          </a:xfrm>
        </p:spPr>
        <p:txBody>
          <a:bodyPr/>
          <a:lstStyle/>
          <a:p>
            <a:r>
              <a:rPr lang="es-419" dirty="0"/>
              <a:t>Enunciado	</a:t>
            </a:r>
            <a:endParaRPr lang="en-US" dirty="0"/>
          </a:p>
        </p:txBody>
      </p:sp>
      <p:pic>
        <p:nvPicPr>
          <p:cNvPr id="9" name="Imagen 8" descr="Nueva marca difusion - web">
            <a:extLst>
              <a:ext uri="{FF2B5EF4-FFF2-40B4-BE49-F238E27FC236}">
                <a16:creationId xmlns:a16="http://schemas.microsoft.com/office/drawing/2014/main" id="{096C658D-E731-4697-8BCC-2B81C7788EC1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46283" y="320537"/>
            <a:ext cx="2120900" cy="660400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Marcador de número de diapositiva 14"/>
          <p:cNvSpPr>
            <a:spLocks noGrp="1"/>
          </p:cNvSpPr>
          <p:nvPr>
            <p:ph type="sldNum" sz="quarter" idx="12"/>
          </p:nvPr>
        </p:nvSpPr>
        <p:spPr>
          <a:xfrm>
            <a:off x="11236569" y="6231929"/>
            <a:ext cx="531759" cy="365125"/>
          </a:xfrm>
        </p:spPr>
        <p:txBody>
          <a:bodyPr/>
          <a:lstStyle/>
          <a:p>
            <a:r>
              <a:rPr lang="en-US" sz="1600" b="1" dirty="0"/>
              <a:t>-</a:t>
            </a:r>
            <a:fld id="{69D94FCB-83B5-4144-BDC1-7118612766F0}" type="slidenum">
              <a:rPr lang="en-US" sz="1400" b="1" smtClean="0">
                <a:latin typeface="Calibri" panose="020F0502020204030204" pitchFamily="34" charset="0"/>
                <a:cs typeface="Calibri" panose="020F0502020204030204" pitchFamily="34" charset="0"/>
              </a:rPr>
              <a:t>2</a:t>
            </a:fld>
            <a:r>
              <a:rPr lang="en-US" sz="1600" b="1" dirty="0"/>
              <a:t>-</a:t>
            </a: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31CB3789-2601-B533-F763-FFECE8B10C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23671" y="6231928"/>
            <a:ext cx="10883665" cy="365125"/>
          </a:xfrm>
        </p:spPr>
        <p:txBody>
          <a:bodyPr/>
          <a:lstStyle/>
          <a:p>
            <a:pPr algn="l"/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76.52/76.05/TA164 - Operaciones </a:t>
            </a:r>
            <a:r>
              <a:rPr lang="en-US" sz="1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Unitarias</a:t>
            </a: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de </a:t>
            </a:r>
            <a:r>
              <a:rPr lang="en-US" sz="1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Transferencia</a:t>
            </a: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de Materia / Operaciones </a:t>
            </a:r>
            <a:r>
              <a:rPr lang="en-US" sz="1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Unitarias</a:t>
            </a: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III                                                  1° </a:t>
            </a:r>
            <a:r>
              <a:rPr lang="en-US" sz="1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Cuatrimestre</a:t>
            </a: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2025</a:t>
            </a:r>
          </a:p>
        </p:txBody>
      </p:sp>
    </p:spTree>
    <p:extLst>
      <p:ext uri="{BB962C8B-B14F-4D97-AF65-F5344CB8AC3E}">
        <p14:creationId xmlns:p14="http://schemas.microsoft.com/office/powerpoint/2010/main" val="4362618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907D529A-449F-4AA5-9EC6-479D38107AB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9482" y="1491031"/>
            <a:ext cx="4925112" cy="4505954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69E91C16-9C91-40D9-B113-D0206C47172B}"/>
              </a:ext>
            </a:extLst>
          </p:cNvPr>
          <p:cNvSpPr txBox="1"/>
          <p:nvPr/>
        </p:nvSpPr>
        <p:spPr>
          <a:xfrm>
            <a:off x="6494103" y="1424281"/>
            <a:ext cx="161186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ABSORCI</a:t>
            </a:r>
            <a:r>
              <a:rPr lang="es-AR" dirty="0"/>
              <a:t>ÓN</a:t>
            </a:r>
          </a:p>
          <a:p>
            <a:endParaRPr lang="es-AR" dirty="0"/>
          </a:p>
          <a:p>
            <a:r>
              <a:rPr lang="es-AR" dirty="0"/>
              <a:t>DESORCIÓN</a:t>
            </a:r>
            <a:endParaRPr lang="en-US" dirty="0"/>
          </a:p>
        </p:txBody>
      </p:sp>
      <p:sp>
        <p:nvSpPr>
          <p:cNvPr id="8" name="Circle: Hollow 7">
            <a:extLst>
              <a:ext uri="{FF2B5EF4-FFF2-40B4-BE49-F238E27FC236}">
                <a16:creationId xmlns:a16="http://schemas.microsoft.com/office/drawing/2014/main" id="{C1C8DEBF-2628-4592-9A75-BEBBD950C823}"/>
              </a:ext>
            </a:extLst>
          </p:cNvPr>
          <p:cNvSpPr/>
          <p:nvPr/>
        </p:nvSpPr>
        <p:spPr>
          <a:xfrm>
            <a:off x="8168946" y="1423880"/>
            <a:ext cx="363894" cy="345232"/>
          </a:xfrm>
          <a:prstGeom prst="donu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9" name="Multiplication Sign 8">
            <a:extLst>
              <a:ext uri="{FF2B5EF4-FFF2-40B4-BE49-F238E27FC236}">
                <a16:creationId xmlns:a16="http://schemas.microsoft.com/office/drawing/2014/main" id="{13505A2C-54F7-4E0A-B0B1-A707BADFF341}"/>
              </a:ext>
            </a:extLst>
          </p:cNvPr>
          <p:cNvSpPr/>
          <p:nvPr/>
        </p:nvSpPr>
        <p:spPr>
          <a:xfrm>
            <a:off x="8105964" y="1885946"/>
            <a:ext cx="489858" cy="447870"/>
          </a:xfrm>
          <a:prstGeom prst="mathMultiply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" name="Grupo 4"/>
          <p:cNvGrpSpPr/>
          <p:nvPr/>
        </p:nvGrpSpPr>
        <p:grpSpPr>
          <a:xfrm>
            <a:off x="730465" y="1399182"/>
            <a:ext cx="1752853" cy="550507"/>
            <a:chOff x="807467" y="1530220"/>
            <a:chExt cx="1752853" cy="550507"/>
          </a:xfrm>
        </p:grpSpPr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CDAF6114-5531-40B0-BC73-8C4A97D8E708}"/>
                </a:ext>
              </a:extLst>
            </p:cNvPr>
            <p:cNvSpPr txBox="1"/>
            <p:nvPr/>
          </p:nvSpPr>
          <p:spPr>
            <a:xfrm>
              <a:off x="886408" y="1614490"/>
              <a:ext cx="158728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AR" dirty="0"/>
                <a:t>Gas </a:t>
              </a:r>
              <a:r>
                <a:rPr lang="es-AR" dirty="0">
                  <a:sym typeface="Wingdings" panose="05000000000000000000" pitchFamily="2" charset="2"/>
                </a:rPr>
                <a:t> </a:t>
              </a:r>
              <a:r>
                <a:rPr lang="es-AR" dirty="0"/>
                <a:t>Líquido</a:t>
              </a:r>
              <a:endParaRPr lang="en-US" dirty="0"/>
            </a:p>
          </p:txBody>
        </p:sp>
        <p:sp>
          <p:nvSpPr>
            <p:cNvPr id="16" name="Frame 15">
              <a:extLst>
                <a:ext uri="{FF2B5EF4-FFF2-40B4-BE49-F238E27FC236}">
                  <a16:creationId xmlns:a16="http://schemas.microsoft.com/office/drawing/2014/main" id="{A0403063-B161-4E9E-B2C3-6C523B676D78}"/>
                </a:ext>
              </a:extLst>
            </p:cNvPr>
            <p:cNvSpPr/>
            <p:nvPr/>
          </p:nvSpPr>
          <p:spPr>
            <a:xfrm>
              <a:off x="807467" y="1530220"/>
              <a:ext cx="1752853" cy="550507"/>
            </a:xfrm>
            <a:prstGeom prst="fram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sp>
        <p:nvSpPr>
          <p:cNvPr id="17" name="TextBox 16">
            <a:extLst>
              <a:ext uri="{FF2B5EF4-FFF2-40B4-BE49-F238E27FC236}">
                <a16:creationId xmlns:a16="http://schemas.microsoft.com/office/drawing/2014/main" id="{001048BD-CC38-4E57-9EB8-A3D51135A3D2}"/>
              </a:ext>
            </a:extLst>
          </p:cNvPr>
          <p:cNvSpPr txBox="1"/>
          <p:nvPr/>
        </p:nvSpPr>
        <p:spPr>
          <a:xfrm>
            <a:off x="6494106" y="2674744"/>
            <a:ext cx="52742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dirty="0">
                <a:latin typeface="Helvetica" panose="020B0604020202020204" pitchFamily="34" charset="0"/>
                <a:ea typeface="Calibri" panose="020F0502020204030204" pitchFamily="34" charset="0"/>
                <a:cs typeface="Helvetica" panose="020B0604020202020204" pitchFamily="34" charset="0"/>
              </a:rPr>
              <a:t>OBS 1: S</a:t>
            </a:r>
            <a:r>
              <a:rPr lang="es-AR" sz="1800" dirty="0">
                <a:effectLst/>
                <a:latin typeface="Helvetica" panose="020B0604020202020204" pitchFamily="34" charset="0"/>
                <a:ea typeface="Calibri" panose="020F0502020204030204" pitchFamily="34" charset="0"/>
                <a:cs typeface="Helvetica" panose="020B0604020202020204" pitchFamily="34" charset="0"/>
              </a:rPr>
              <a:t>e cuentan etapas de abajo para arriba.</a:t>
            </a:r>
            <a:endParaRPr lang="en-US" dirty="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8B8FC8AA-8E64-474A-9025-74CB86C630BB}"/>
              </a:ext>
            </a:extLst>
          </p:cNvPr>
          <p:cNvSpPr txBox="1"/>
          <p:nvPr/>
        </p:nvSpPr>
        <p:spPr>
          <a:xfrm>
            <a:off x="6494103" y="3132657"/>
            <a:ext cx="49942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dirty="0">
                <a:latin typeface="Helvetica" panose="020B0604020202020204" pitchFamily="34" charset="0"/>
                <a:ea typeface="Calibri" panose="020F0502020204030204" pitchFamily="34" charset="0"/>
                <a:cs typeface="Helvetica" panose="020B0604020202020204" pitchFamily="34" charset="0"/>
              </a:rPr>
              <a:t>OBS 2: S</a:t>
            </a:r>
            <a:r>
              <a:rPr lang="es-AR" sz="1800" dirty="0">
                <a:effectLst/>
                <a:latin typeface="Helvetica" panose="020B0604020202020204" pitchFamily="34" charset="0"/>
                <a:ea typeface="Calibri" panose="020F0502020204030204" pitchFamily="34" charset="0"/>
                <a:cs typeface="Helvetica" panose="020B0604020202020204" pitchFamily="34" charset="0"/>
              </a:rPr>
              <a:t>e trabaja con relaciones molares.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7196C9FA-B0F4-4D6D-A959-46DFB59CB1F6}"/>
                  </a:ext>
                </a:extLst>
              </p:cNvPr>
              <p:cNvSpPr txBox="1"/>
              <p:nvPr/>
            </p:nvSpPr>
            <p:spPr>
              <a:xfrm>
                <a:off x="7459239" y="4413068"/>
                <a:ext cx="2855194" cy="92711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AR" sz="1800" i="1" smtClean="0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Helvetica" panose="020B0604020202020204" pitchFamily="34" charset="0"/>
                        </a:rPr>
                        <m:t>𝑌</m:t>
                      </m:r>
                      <m:r>
                        <a:rPr lang="es-AR" sz="1800" i="1" smtClean="0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Helvetica" panose="020B0604020202020204" pitchFamily="34" charset="0"/>
                        </a:rPr>
                        <m:t>=</m:t>
                      </m:r>
                      <m:f>
                        <m:fPr>
                          <m:ctrlP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Helvetica" panose="020B0604020202020204" pitchFamily="34" charset="0"/>
                            </a:rPr>
                          </m:ctrlPr>
                        </m:fPr>
                        <m:num>
                          <m:r>
                            <a:rPr lang="es-AR" sz="1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Helvetica" panose="020B0604020202020204" pitchFamily="34" charset="0"/>
                            </a:rPr>
                            <m:t>𝑚</m:t>
                          </m:r>
                          <m:r>
                            <a:rPr lang="es-AR" sz="1800" b="0" i="1" smtClean="0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Helvetica" panose="020B0604020202020204" pitchFamily="34" charset="0"/>
                            </a:rPr>
                            <m:t>⋅</m:t>
                          </m:r>
                          <m:r>
                            <a:rPr lang="es-AR" sz="1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Helvetica" panose="020B0604020202020204" pitchFamily="34" charset="0"/>
                            </a:rPr>
                            <m:t>𝑋</m:t>
                          </m:r>
                        </m:num>
                        <m:den>
                          <m:r>
                            <a:rPr lang="es-AR" sz="1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Helvetica" panose="020B0604020202020204" pitchFamily="34" charset="0"/>
                            </a:rPr>
                            <m:t>1+</m:t>
                          </m:r>
                          <m:d>
                            <m:dPr>
                              <m:ctrlP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Helvetica" panose="020B0604020202020204" pitchFamily="34" charset="0"/>
                                </a:rPr>
                              </m:ctrlPr>
                            </m:dPr>
                            <m:e>
                              <m:r>
                                <a:rPr lang="es-AR" sz="18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Helvetica" panose="020B0604020202020204" pitchFamily="34" charset="0"/>
                                </a:rPr>
                                <m:t>1−</m:t>
                              </m:r>
                              <m:r>
                                <a:rPr lang="es-AR" sz="18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Helvetica" panose="020B0604020202020204" pitchFamily="34" charset="0"/>
                                </a:rPr>
                                <m:t>𝑚</m:t>
                              </m:r>
                            </m:e>
                          </m:d>
                          <m:r>
                            <a:rPr lang="es-AR" sz="1800" b="0" i="1" smtClean="0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Helvetica" panose="020B0604020202020204" pitchFamily="34" charset="0"/>
                            </a:rPr>
                            <m:t>⋅</m:t>
                          </m:r>
                          <m:r>
                            <a:rPr lang="es-AR" sz="1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Helvetica" panose="020B0604020202020204" pitchFamily="34" charset="0"/>
                            </a:rPr>
                            <m:t>𝑋</m:t>
                          </m:r>
                        </m:den>
                      </m:f>
                    </m:oMath>
                  </m:oMathPara>
                </a14:m>
                <a:endParaRPr lang="en-U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algn="ctr"/>
                <a:endParaRPr lang="en-US" dirty="0"/>
              </a:p>
            </p:txBody>
          </p:sp>
        </mc:Choice>
        <mc:Fallback xmlns="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7196C9FA-B0F4-4D6D-A959-46DFB59CB1F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59239" y="4413068"/>
                <a:ext cx="2855194" cy="927113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2" name="Frame 21">
            <a:extLst>
              <a:ext uri="{FF2B5EF4-FFF2-40B4-BE49-F238E27FC236}">
                <a16:creationId xmlns:a16="http://schemas.microsoft.com/office/drawing/2014/main" id="{92B04660-4E6F-4E7D-845A-0F63175AA9C9}"/>
              </a:ext>
            </a:extLst>
          </p:cNvPr>
          <p:cNvSpPr/>
          <p:nvPr/>
        </p:nvSpPr>
        <p:spPr>
          <a:xfrm>
            <a:off x="7459238" y="4330286"/>
            <a:ext cx="2881464" cy="851710"/>
          </a:xfrm>
          <a:prstGeom prst="frame">
            <a:avLst>
              <a:gd name="adj1" fmla="val 8325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pic>
        <p:nvPicPr>
          <p:cNvPr id="21" name="Imagen 20" descr="Nueva marca difusion - web">
            <a:extLst>
              <a:ext uri="{FF2B5EF4-FFF2-40B4-BE49-F238E27FC236}">
                <a16:creationId xmlns:a16="http://schemas.microsoft.com/office/drawing/2014/main" id="{096C658D-E731-4697-8BCC-2B81C7788EC1}"/>
              </a:ext>
            </a:extLst>
          </p:cNvPr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46283" y="320537"/>
            <a:ext cx="2120900" cy="660400"/>
          </a:xfrm>
          <a:prstGeom prst="rect">
            <a:avLst/>
          </a:prstGeom>
          <a:noFill/>
          <a:ln>
            <a:noFill/>
          </a:ln>
        </p:spPr>
      </p:pic>
      <p:sp>
        <p:nvSpPr>
          <p:cNvPr id="24" name="Marcador de número de diapositiva 14"/>
          <p:cNvSpPr>
            <a:spLocks noGrp="1"/>
          </p:cNvSpPr>
          <p:nvPr>
            <p:ph type="sldNum" sz="quarter" idx="12"/>
          </p:nvPr>
        </p:nvSpPr>
        <p:spPr>
          <a:xfrm>
            <a:off x="11236569" y="6231929"/>
            <a:ext cx="531759" cy="365125"/>
          </a:xfrm>
        </p:spPr>
        <p:txBody>
          <a:bodyPr/>
          <a:lstStyle/>
          <a:p>
            <a:r>
              <a:rPr lang="en-US" sz="1600" b="1" dirty="0"/>
              <a:t>-</a:t>
            </a:r>
            <a:fld id="{754095C3-DA7B-46B2-982C-EE2CB7901527}" type="slidenum">
              <a:rPr lang="en-US" sz="1400" b="1" smtClean="0"/>
              <a:t>3</a:t>
            </a:fld>
            <a:r>
              <a:rPr lang="en-US" sz="1600" b="1" dirty="0"/>
              <a:t>-</a:t>
            </a:r>
          </a:p>
        </p:txBody>
      </p:sp>
      <p:sp>
        <p:nvSpPr>
          <p:cNvPr id="25" name="Título 1"/>
          <p:cNvSpPr>
            <a:spLocks noGrp="1"/>
          </p:cNvSpPr>
          <p:nvPr>
            <p:ph type="title"/>
          </p:nvPr>
        </p:nvSpPr>
        <p:spPr>
          <a:xfrm>
            <a:off x="438912" y="366483"/>
            <a:ext cx="9875520" cy="919940"/>
          </a:xfrm>
        </p:spPr>
        <p:txBody>
          <a:bodyPr/>
          <a:lstStyle/>
          <a:p>
            <a:r>
              <a:rPr lang="es-419" dirty="0"/>
              <a:t>Sentido de la Transferencia	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CuadroTexto 9"/>
              <p:cNvSpPr txBox="1"/>
              <p:nvPr/>
            </p:nvSpPr>
            <p:spPr>
              <a:xfrm>
                <a:off x="1603047" y="2812423"/>
                <a:ext cx="630013" cy="276999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square" lIns="0" tIns="0" rIns="0" bIns="0" rtlCol="0">
                <a:spAutoFit/>
              </a:bodyPr>
              <a:lstStyle/>
              <a:p>
                <a:pPr indent="115888"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𝑋</m:t>
                          </m:r>
                        </m:e>
                        <m:sub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</m:oMath>
                  </m:oMathPara>
                </a14:m>
                <a:endParaRPr lang="es-AR" dirty="0"/>
              </a:p>
            </p:txBody>
          </p:sp>
        </mc:Choice>
        <mc:Fallback xmlns="">
          <p:sp>
            <p:nvSpPr>
              <p:cNvPr id="10" name="CuadroTexto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03047" y="2812423"/>
                <a:ext cx="630013" cy="276999"/>
              </a:xfrm>
              <a:prstGeom prst="rect">
                <a:avLst/>
              </a:prstGeom>
              <a:blipFill>
                <a:blip r:embed="rId5"/>
                <a:stretch>
                  <a:fillRect b="-15217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CuadroTexto 17"/>
              <p:cNvSpPr txBox="1"/>
              <p:nvPr/>
            </p:nvSpPr>
            <p:spPr>
              <a:xfrm>
                <a:off x="8621806" y="3919160"/>
                <a:ext cx="978345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AR" b="0" i="1" smtClean="0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s-AR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s-AR" b="0" i="1" smtClean="0">
                          <a:latin typeface="Cambria Math" panose="02040503050406030204" pitchFamily="18" charset="0"/>
                        </a:rPr>
                        <m:t>𝑚</m:t>
                      </m:r>
                      <m:r>
                        <a:rPr lang="es-AR" b="0" i="1" smtClean="0">
                          <a:latin typeface="Cambria Math" panose="02040503050406030204" pitchFamily="18" charset="0"/>
                        </a:rPr>
                        <m:t>⋅</m:t>
                      </m:r>
                      <m:r>
                        <a:rPr lang="es-AR" b="0" i="1" smtClean="0">
                          <a:latin typeface="Cambria Math" panose="02040503050406030204" pitchFamily="18" charset="0"/>
                        </a:rPr>
                        <m:t>𝑥</m:t>
                      </m:r>
                    </m:oMath>
                  </m:oMathPara>
                </a14:m>
                <a:endParaRPr lang="es-AR" dirty="0"/>
              </a:p>
            </p:txBody>
          </p:sp>
        </mc:Choice>
        <mc:Fallback xmlns="">
          <p:sp>
            <p:nvSpPr>
              <p:cNvPr id="18" name="CuadroTexto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621806" y="3919160"/>
                <a:ext cx="978345" cy="276999"/>
              </a:xfrm>
              <a:prstGeom prst="rect">
                <a:avLst/>
              </a:prstGeom>
              <a:blipFill>
                <a:blip r:embed="rId6"/>
                <a:stretch>
                  <a:fillRect l="-5590" r="-2484" b="-26667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Picture 3">
            <a:extLst>
              <a:ext uri="{FF2B5EF4-FFF2-40B4-BE49-F238E27FC236}">
                <a16:creationId xmlns:a16="http://schemas.microsoft.com/office/drawing/2014/main" id="{C031852E-597E-82C4-CB97-28A04BAF7A98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47356" y="1286423"/>
            <a:ext cx="5581991" cy="4805249"/>
          </a:xfrm>
          <a:prstGeom prst="rect">
            <a:avLst/>
          </a:prstGeom>
        </p:spPr>
      </p:pic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2454323A-2C1B-B815-A036-DFF12126BA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23671" y="6231928"/>
            <a:ext cx="10883665" cy="365125"/>
          </a:xfrm>
        </p:spPr>
        <p:txBody>
          <a:bodyPr/>
          <a:lstStyle/>
          <a:p>
            <a:pPr algn="l"/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76.52/76.05/TA164 - Operaciones </a:t>
            </a:r>
            <a:r>
              <a:rPr lang="en-US" sz="1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Unitarias</a:t>
            </a: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de </a:t>
            </a:r>
            <a:r>
              <a:rPr lang="en-US" sz="1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Transferencia</a:t>
            </a: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de Materia / Operaciones </a:t>
            </a:r>
            <a:r>
              <a:rPr lang="en-US" sz="1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Unitarias</a:t>
            </a: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III                                                  1° </a:t>
            </a:r>
            <a:r>
              <a:rPr lang="en-US" sz="1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Cuatrimestre</a:t>
            </a: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2025</a:t>
            </a:r>
          </a:p>
        </p:txBody>
      </p:sp>
    </p:spTree>
    <p:extLst>
      <p:ext uri="{BB962C8B-B14F-4D97-AF65-F5344CB8AC3E}">
        <p14:creationId xmlns:p14="http://schemas.microsoft.com/office/powerpoint/2010/main" val="36741476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 animBg="1"/>
      <p:bldP spid="9" grpId="0" animBg="1"/>
      <p:bldP spid="17" grpId="0"/>
      <p:bldP spid="19" grpId="0"/>
      <p:bldP spid="20" grpId="0"/>
      <p:bldP spid="22" grpId="0" animBg="1"/>
      <p:bldP spid="1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37983570-2061-4627-B75D-AB2171EF6AA1}"/>
                  </a:ext>
                </a:extLst>
              </p:cNvPr>
              <p:cNvSpPr txBox="1"/>
              <p:nvPr/>
            </p:nvSpPr>
            <p:spPr>
              <a:xfrm>
                <a:off x="5543203" y="1596415"/>
                <a:ext cx="4767943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800" i="1" smtClean="0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Helvetica" panose="020B0604020202020204" pitchFamily="34" charset="0"/>
                            </a:rPr>
                          </m:ctrlPr>
                        </m:sSubPr>
                        <m:e>
                          <m:r>
                            <a:rPr lang="es-AR" sz="1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Helvetica" panose="020B0604020202020204" pitchFamily="34" charset="0"/>
                            </a:rPr>
                            <m:t>𝐿</m:t>
                          </m:r>
                        </m:e>
                        <m:sub>
                          <m:r>
                            <a:rPr lang="es-AR" sz="1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Helvetica" panose="020B0604020202020204" pitchFamily="34" charset="0"/>
                            </a:rPr>
                            <m:t>𝑠</m:t>
                          </m:r>
                        </m:sub>
                      </m:sSub>
                      <m:r>
                        <a:rPr lang="es-AR" sz="1800" b="0" i="1" smtClean="0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Helvetica" panose="020B0604020202020204" pitchFamily="34" charset="0"/>
                        </a:rPr>
                        <m:t>⋅</m:t>
                      </m:r>
                      <m:sSub>
                        <m:sSubPr>
                          <m:ctrlP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Helvetica" panose="020B0604020202020204" pitchFamily="34" charset="0"/>
                            </a:rPr>
                          </m:ctrlPr>
                        </m:sSubPr>
                        <m:e>
                          <m:r>
                            <a:rPr lang="es-AR" sz="1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Helvetica" panose="020B0604020202020204" pitchFamily="34" charset="0"/>
                            </a:rPr>
                            <m:t>𝑋</m:t>
                          </m:r>
                        </m:e>
                        <m:sub>
                          <m:r>
                            <a:rPr lang="es-AR" sz="1800" b="0" i="1" smtClean="0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Helvetica" panose="020B0604020202020204" pitchFamily="34" charset="0"/>
                            </a:rPr>
                            <m:t>𝑇</m:t>
                          </m:r>
                        </m:sub>
                      </m:sSub>
                      <m:r>
                        <a:rPr lang="es-AR" sz="1800" i="1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Helvetica" panose="020B0604020202020204" pitchFamily="34" charset="0"/>
                        </a:rPr>
                        <m:t>+</m:t>
                      </m:r>
                      <m:sSub>
                        <m:sSubPr>
                          <m:ctrlP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Helvetica" panose="020B0604020202020204" pitchFamily="34" charset="0"/>
                            </a:rPr>
                          </m:ctrlPr>
                        </m:sSubPr>
                        <m:e>
                          <m:r>
                            <a:rPr lang="es-AR" sz="1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Helvetica" panose="020B0604020202020204" pitchFamily="34" charset="0"/>
                            </a:rPr>
                            <m:t>𝐺</m:t>
                          </m:r>
                        </m:e>
                        <m:sub>
                          <m:r>
                            <a:rPr lang="es-AR" sz="1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Helvetica" panose="020B0604020202020204" pitchFamily="34" charset="0"/>
                            </a:rPr>
                            <m:t>𝑠</m:t>
                          </m:r>
                        </m:sub>
                      </m:sSub>
                      <m:r>
                        <a:rPr lang="es-AR" i="1">
                          <a:latin typeface="Cambria Math" panose="02040503050406030204" pitchFamily="18" charset="0"/>
                          <a:ea typeface="Calibri" panose="020F0502020204030204" pitchFamily="34" charset="0"/>
                          <a:cs typeface="Helvetica" panose="020B0604020202020204" pitchFamily="34" charset="0"/>
                        </a:rPr>
                        <m:t>⋅</m:t>
                      </m:r>
                      <m:sSub>
                        <m:sSubPr>
                          <m:ctrlP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Helvetica" panose="020B0604020202020204" pitchFamily="34" charset="0"/>
                            </a:rPr>
                          </m:ctrlPr>
                        </m:sSubPr>
                        <m:e>
                          <m:r>
                            <a:rPr lang="es-AR" sz="1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Helvetica" panose="020B0604020202020204" pitchFamily="34" charset="0"/>
                            </a:rPr>
                            <m:t>𝑌</m:t>
                          </m:r>
                        </m:e>
                        <m:sub>
                          <m:r>
                            <a:rPr lang="es-AR" sz="1800" b="0" i="1" smtClean="0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Helvetica" panose="020B0604020202020204" pitchFamily="34" charset="0"/>
                            </a:rPr>
                            <m:t>𝐵</m:t>
                          </m:r>
                        </m:sub>
                      </m:sSub>
                      <m:r>
                        <a:rPr lang="es-AR" sz="1800" i="1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Helvetica" panose="020B0604020202020204" pitchFamily="34" charset="0"/>
                        </a:rPr>
                        <m:t>=</m:t>
                      </m:r>
                      <m:sSub>
                        <m:sSubPr>
                          <m:ctrlP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Helvetica" panose="020B0604020202020204" pitchFamily="34" charset="0"/>
                            </a:rPr>
                          </m:ctrlPr>
                        </m:sSubPr>
                        <m:e>
                          <m:r>
                            <a:rPr lang="es-AR" sz="1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Helvetica" panose="020B0604020202020204" pitchFamily="34" charset="0"/>
                            </a:rPr>
                            <m:t>𝐿</m:t>
                          </m:r>
                        </m:e>
                        <m:sub>
                          <m:r>
                            <a:rPr lang="es-AR" sz="1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Helvetica" panose="020B0604020202020204" pitchFamily="34" charset="0"/>
                            </a:rPr>
                            <m:t>𝑠</m:t>
                          </m:r>
                        </m:sub>
                      </m:sSub>
                      <m:r>
                        <a:rPr lang="es-AR" i="1">
                          <a:latin typeface="Cambria Math" panose="02040503050406030204" pitchFamily="18" charset="0"/>
                          <a:ea typeface="Calibri" panose="020F0502020204030204" pitchFamily="34" charset="0"/>
                          <a:cs typeface="Helvetica" panose="020B0604020202020204" pitchFamily="34" charset="0"/>
                        </a:rPr>
                        <m:t>⋅</m:t>
                      </m:r>
                      <m:sSub>
                        <m:sSubPr>
                          <m:ctrlP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Helvetica" panose="020B0604020202020204" pitchFamily="34" charset="0"/>
                            </a:rPr>
                          </m:ctrlPr>
                        </m:sSubPr>
                        <m:e>
                          <m:r>
                            <a:rPr lang="es-AR" sz="1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Helvetica" panose="020B0604020202020204" pitchFamily="34" charset="0"/>
                            </a:rPr>
                            <m:t>𝑋</m:t>
                          </m:r>
                        </m:e>
                        <m:sub>
                          <m:r>
                            <a:rPr lang="es-AR" sz="1800" b="0" i="1" smtClean="0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Helvetica" panose="020B0604020202020204" pitchFamily="34" charset="0"/>
                            </a:rPr>
                            <m:t>𝐵</m:t>
                          </m:r>
                        </m:sub>
                      </m:sSub>
                      <m:r>
                        <a:rPr lang="es-AR" sz="1800" i="1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Helvetica" panose="020B0604020202020204" pitchFamily="34" charset="0"/>
                        </a:rPr>
                        <m:t>+</m:t>
                      </m:r>
                      <m:sSub>
                        <m:sSubPr>
                          <m:ctrlP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Helvetica" panose="020B0604020202020204" pitchFamily="34" charset="0"/>
                            </a:rPr>
                          </m:ctrlPr>
                        </m:sSubPr>
                        <m:e>
                          <m:r>
                            <a:rPr lang="es-AR" sz="1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Helvetica" panose="020B0604020202020204" pitchFamily="34" charset="0"/>
                            </a:rPr>
                            <m:t>𝐺</m:t>
                          </m:r>
                        </m:e>
                        <m:sub>
                          <m:r>
                            <a:rPr lang="es-AR" sz="1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Helvetica" panose="020B0604020202020204" pitchFamily="34" charset="0"/>
                            </a:rPr>
                            <m:t>𝑠</m:t>
                          </m:r>
                        </m:sub>
                      </m:sSub>
                      <m:r>
                        <a:rPr lang="es-AR" i="1">
                          <a:latin typeface="Cambria Math" panose="02040503050406030204" pitchFamily="18" charset="0"/>
                          <a:ea typeface="Calibri" panose="020F0502020204030204" pitchFamily="34" charset="0"/>
                          <a:cs typeface="Helvetica" panose="020B0604020202020204" pitchFamily="34" charset="0"/>
                        </a:rPr>
                        <m:t>⋅</m:t>
                      </m:r>
                      <m:sSub>
                        <m:sSubPr>
                          <m:ctrlP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Helvetica" panose="020B0604020202020204" pitchFamily="34" charset="0"/>
                            </a:rPr>
                          </m:ctrlPr>
                        </m:sSubPr>
                        <m:e>
                          <m:r>
                            <a:rPr lang="es-AR" sz="1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Helvetica" panose="020B0604020202020204" pitchFamily="34" charset="0"/>
                            </a:rPr>
                            <m:t>𝑌</m:t>
                          </m:r>
                        </m:e>
                        <m:sub>
                          <m:r>
                            <a:rPr lang="es-AR" sz="1800" b="0" i="1" smtClean="0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Helvetica" panose="020B0604020202020204" pitchFamily="34" charset="0"/>
                            </a:rPr>
                            <m:t>𝑁𝑃</m:t>
                          </m:r>
                        </m:sub>
                      </m:sSub>
                    </m:oMath>
                  </m:oMathPara>
                </a14:m>
                <a:endParaRPr lang="en-U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37983570-2061-4627-B75D-AB2171EF6AA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43203" y="1596415"/>
                <a:ext cx="4767943" cy="646331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0B70F263-7F90-4F39-BF6E-874AF1CDE7FF}"/>
                  </a:ext>
                </a:extLst>
              </p:cNvPr>
              <p:cNvSpPr txBox="1"/>
              <p:nvPr/>
            </p:nvSpPr>
            <p:spPr>
              <a:xfrm>
                <a:off x="6267196" y="3729653"/>
                <a:ext cx="3284375" cy="93467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Helvetica" panose="020B0604020202020204" pitchFamily="34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Helvetica" panose="020B0604020202020204" pitchFamily="34" charset="0"/>
                                </a:rPr>
                              </m:ctrlPr>
                            </m:sSubPr>
                            <m:e>
                              <m:r>
                                <a:rPr lang="es-AR" sz="18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Helvetica" panose="020B0604020202020204" pitchFamily="34" charset="0"/>
                                </a:rPr>
                                <m:t>𝐿</m:t>
                              </m:r>
                            </m:e>
                            <m:sub>
                              <m:r>
                                <a:rPr lang="es-AR" sz="18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Helvetica" panose="020B0604020202020204" pitchFamily="34" charset="0"/>
                                </a:rPr>
                                <m:t>𝑠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Helvetica" panose="020B0604020202020204" pitchFamily="34" charset="0"/>
                                </a:rPr>
                              </m:ctrlPr>
                            </m:sSubPr>
                            <m:e>
                              <m:r>
                                <a:rPr lang="es-AR" sz="18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Helvetica" panose="020B0604020202020204" pitchFamily="34" charset="0"/>
                                </a:rPr>
                                <m:t>𝐺</m:t>
                              </m:r>
                            </m:e>
                            <m:sub>
                              <m:r>
                                <a:rPr lang="es-AR" sz="18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Helvetica" panose="020B0604020202020204" pitchFamily="34" charset="0"/>
                                </a:rPr>
                                <m:t>𝑠</m:t>
                              </m:r>
                            </m:sub>
                          </m:sSub>
                        </m:den>
                      </m:f>
                      <m:r>
                        <a:rPr lang="es-AR" sz="1800" i="1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Helvetica" panose="020B0604020202020204" pitchFamily="34" charset="0"/>
                        </a:rPr>
                        <m:t>=</m:t>
                      </m:r>
                      <m:f>
                        <m:fPr>
                          <m:ctrlP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Helvetica" panose="020B0604020202020204" pitchFamily="34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Helvetica" panose="020B0604020202020204" pitchFamily="34" charset="0"/>
                                </a:rPr>
                              </m:ctrlPr>
                            </m:sSubPr>
                            <m:e>
                              <m:r>
                                <a:rPr lang="es-AR" sz="18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Helvetica" panose="020B0604020202020204" pitchFamily="34" charset="0"/>
                                </a:rPr>
                                <m:t>𝑌</m:t>
                              </m:r>
                            </m:e>
                            <m:sub>
                              <m:r>
                                <a:rPr lang="es-AR" sz="1800" b="0" i="1" smtClean="0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Helvetica" panose="020B0604020202020204" pitchFamily="34" charset="0"/>
                                </a:rPr>
                                <m:t>𝑁𝑃</m:t>
                              </m:r>
                            </m:sub>
                          </m:sSub>
                          <m:r>
                            <a:rPr lang="es-AR" sz="1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Helvetica" panose="020B0604020202020204" pitchFamily="34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Helvetica" panose="020B0604020202020204" pitchFamily="34" charset="0"/>
                                </a:rPr>
                              </m:ctrlPr>
                            </m:sSubPr>
                            <m:e>
                              <m:r>
                                <a:rPr lang="es-AR" sz="18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Helvetica" panose="020B0604020202020204" pitchFamily="34" charset="0"/>
                                </a:rPr>
                                <m:t>𝑌</m:t>
                              </m:r>
                            </m:e>
                            <m:sub>
                              <m:r>
                                <a:rPr lang="es-AR" sz="1800" b="0" i="1" smtClean="0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Helvetica" panose="020B0604020202020204" pitchFamily="34" charset="0"/>
                                </a:rPr>
                                <m:t>𝐵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Helvetica" panose="020B0604020202020204" pitchFamily="34" charset="0"/>
                                </a:rPr>
                              </m:ctrlPr>
                            </m:sSubPr>
                            <m:e>
                              <m:r>
                                <a:rPr lang="es-AR" sz="18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Helvetica" panose="020B0604020202020204" pitchFamily="34" charset="0"/>
                                </a:rPr>
                                <m:t>𝑋</m:t>
                              </m:r>
                            </m:e>
                            <m:sub>
                              <m:r>
                                <a:rPr lang="es-AR" sz="1800" b="0" i="1" smtClean="0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Helvetica" panose="020B0604020202020204" pitchFamily="34" charset="0"/>
                                </a:rPr>
                                <m:t>𝑇</m:t>
                              </m:r>
                            </m:sub>
                          </m:sSub>
                          <m:r>
                            <a:rPr lang="es-AR" sz="1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Helvetica" panose="020B0604020202020204" pitchFamily="34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Helvetica" panose="020B0604020202020204" pitchFamily="34" charset="0"/>
                                </a:rPr>
                              </m:ctrlPr>
                            </m:sSubPr>
                            <m:e>
                              <m:r>
                                <a:rPr lang="es-AR" sz="18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Helvetica" panose="020B0604020202020204" pitchFamily="34" charset="0"/>
                                </a:rPr>
                                <m:t>𝑋</m:t>
                              </m:r>
                            </m:e>
                            <m:sub>
                              <m:r>
                                <a:rPr lang="es-AR" sz="1800" b="0" i="1" smtClean="0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Helvetica" panose="020B0604020202020204" pitchFamily="34" charset="0"/>
                                </a:rPr>
                                <m:t>𝐵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n-U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0B70F263-7F90-4F39-BF6E-874AF1CDE7F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67196" y="3729653"/>
                <a:ext cx="3284375" cy="934679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5" name="Group 14">
            <a:extLst>
              <a:ext uri="{FF2B5EF4-FFF2-40B4-BE49-F238E27FC236}">
                <a16:creationId xmlns:a16="http://schemas.microsoft.com/office/drawing/2014/main" id="{903D8A99-311C-4B39-89EE-6C91C37933C8}"/>
              </a:ext>
            </a:extLst>
          </p:cNvPr>
          <p:cNvGrpSpPr/>
          <p:nvPr/>
        </p:nvGrpSpPr>
        <p:grpSpPr>
          <a:xfrm rot="20295669">
            <a:off x="6182939" y="1331444"/>
            <a:ext cx="283557" cy="248920"/>
            <a:chOff x="5543203" y="2331720"/>
            <a:chExt cx="283557" cy="248920"/>
          </a:xfrm>
        </p:grpSpPr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E2524194-AAFF-42B6-B4D5-8EFF2399C680}"/>
                </a:ext>
              </a:extLst>
            </p:cNvPr>
            <p:cNvCxnSpPr/>
            <p:nvPr/>
          </p:nvCxnSpPr>
          <p:spPr>
            <a:xfrm>
              <a:off x="5543203" y="2467396"/>
              <a:ext cx="84073" cy="108286"/>
            </a:xfrm>
            <a:prstGeom prst="line">
              <a:avLst/>
            </a:prstGeom>
            <a:ln w="2540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3C9F5D86-9E37-459A-862E-4B7860C4FCD1}"/>
                </a:ext>
              </a:extLst>
            </p:cNvPr>
            <p:cNvCxnSpPr/>
            <p:nvPr/>
          </p:nvCxnSpPr>
          <p:spPr>
            <a:xfrm flipV="1">
              <a:off x="5623560" y="2331720"/>
              <a:ext cx="203200" cy="248920"/>
            </a:xfrm>
            <a:prstGeom prst="line">
              <a:avLst/>
            </a:prstGeom>
            <a:ln w="2540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6" name="Group 15">
            <a:extLst>
              <a:ext uri="{FF2B5EF4-FFF2-40B4-BE49-F238E27FC236}">
                <a16:creationId xmlns:a16="http://schemas.microsoft.com/office/drawing/2014/main" id="{54971B8D-BC65-439F-AF83-EA0D814D90EC}"/>
              </a:ext>
            </a:extLst>
          </p:cNvPr>
          <p:cNvGrpSpPr/>
          <p:nvPr/>
        </p:nvGrpSpPr>
        <p:grpSpPr>
          <a:xfrm rot="20295669">
            <a:off x="6599818" y="1312800"/>
            <a:ext cx="283557" cy="248920"/>
            <a:chOff x="5543203" y="2331720"/>
            <a:chExt cx="283557" cy="248920"/>
          </a:xfrm>
        </p:grpSpPr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BA37C98F-C928-4D94-9F1F-59C1EC9CB51E}"/>
                </a:ext>
              </a:extLst>
            </p:cNvPr>
            <p:cNvCxnSpPr/>
            <p:nvPr/>
          </p:nvCxnSpPr>
          <p:spPr>
            <a:xfrm>
              <a:off x="5543203" y="2467396"/>
              <a:ext cx="84073" cy="108286"/>
            </a:xfrm>
            <a:prstGeom prst="line">
              <a:avLst/>
            </a:prstGeom>
            <a:ln w="2540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AD7D6A57-8E0B-4ACC-BCC8-0C19FB2855EA}"/>
                </a:ext>
              </a:extLst>
            </p:cNvPr>
            <p:cNvCxnSpPr/>
            <p:nvPr/>
          </p:nvCxnSpPr>
          <p:spPr>
            <a:xfrm flipV="1">
              <a:off x="5623560" y="2331720"/>
              <a:ext cx="203200" cy="248920"/>
            </a:xfrm>
            <a:prstGeom prst="line">
              <a:avLst/>
            </a:prstGeom>
            <a:ln w="2540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9" name="Group 18">
            <a:extLst>
              <a:ext uri="{FF2B5EF4-FFF2-40B4-BE49-F238E27FC236}">
                <a16:creationId xmlns:a16="http://schemas.microsoft.com/office/drawing/2014/main" id="{24E17B88-8AFE-479B-B187-9010799BAE5C}"/>
              </a:ext>
            </a:extLst>
          </p:cNvPr>
          <p:cNvGrpSpPr/>
          <p:nvPr/>
        </p:nvGrpSpPr>
        <p:grpSpPr>
          <a:xfrm rot="20295669">
            <a:off x="6940639" y="1358971"/>
            <a:ext cx="283557" cy="248920"/>
            <a:chOff x="5543203" y="2331720"/>
            <a:chExt cx="283557" cy="248920"/>
          </a:xfrm>
        </p:grpSpPr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301CD668-2B2C-4C2C-B5AF-8C36B61A3406}"/>
                </a:ext>
              </a:extLst>
            </p:cNvPr>
            <p:cNvCxnSpPr/>
            <p:nvPr/>
          </p:nvCxnSpPr>
          <p:spPr>
            <a:xfrm>
              <a:off x="5543203" y="2467396"/>
              <a:ext cx="84073" cy="108286"/>
            </a:xfrm>
            <a:prstGeom prst="line">
              <a:avLst/>
            </a:prstGeom>
            <a:ln w="2540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1B747333-9F9A-4EFD-8D06-283A056EED1D}"/>
                </a:ext>
              </a:extLst>
            </p:cNvPr>
            <p:cNvCxnSpPr/>
            <p:nvPr/>
          </p:nvCxnSpPr>
          <p:spPr>
            <a:xfrm flipV="1">
              <a:off x="5623560" y="2331720"/>
              <a:ext cx="203200" cy="248920"/>
            </a:xfrm>
            <a:prstGeom prst="line">
              <a:avLst/>
            </a:prstGeom>
            <a:ln w="2540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2" name="Group 21">
            <a:extLst>
              <a:ext uri="{FF2B5EF4-FFF2-40B4-BE49-F238E27FC236}">
                <a16:creationId xmlns:a16="http://schemas.microsoft.com/office/drawing/2014/main" id="{05DEF8AD-9151-4CF1-A161-F3D783F64B6A}"/>
              </a:ext>
            </a:extLst>
          </p:cNvPr>
          <p:cNvGrpSpPr/>
          <p:nvPr/>
        </p:nvGrpSpPr>
        <p:grpSpPr>
          <a:xfrm rot="20295669">
            <a:off x="7331908" y="1356049"/>
            <a:ext cx="283557" cy="248920"/>
            <a:chOff x="5543203" y="2331720"/>
            <a:chExt cx="283557" cy="248920"/>
          </a:xfrm>
        </p:grpSpPr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9773C0DE-7FA2-4841-9F13-36D240ADCF97}"/>
                </a:ext>
              </a:extLst>
            </p:cNvPr>
            <p:cNvCxnSpPr/>
            <p:nvPr/>
          </p:nvCxnSpPr>
          <p:spPr>
            <a:xfrm>
              <a:off x="5543203" y="2467396"/>
              <a:ext cx="84073" cy="108286"/>
            </a:xfrm>
            <a:prstGeom prst="line">
              <a:avLst/>
            </a:prstGeom>
            <a:ln w="2540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C2C2B630-E3A0-45D7-89E3-D08F8D8283A9}"/>
                </a:ext>
              </a:extLst>
            </p:cNvPr>
            <p:cNvCxnSpPr/>
            <p:nvPr/>
          </p:nvCxnSpPr>
          <p:spPr>
            <a:xfrm flipV="1">
              <a:off x="5623560" y="2331720"/>
              <a:ext cx="203200" cy="248920"/>
            </a:xfrm>
            <a:prstGeom prst="line">
              <a:avLst/>
            </a:prstGeom>
            <a:ln w="2540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5" name="Group 24">
            <a:extLst>
              <a:ext uri="{FF2B5EF4-FFF2-40B4-BE49-F238E27FC236}">
                <a16:creationId xmlns:a16="http://schemas.microsoft.com/office/drawing/2014/main" id="{7589DBC2-E711-4C67-8343-2913AC984AF4}"/>
              </a:ext>
            </a:extLst>
          </p:cNvPr>
          <p:cNvGrpSpPr/>
          <p:nvPr/>
        </p:nvGrpSpPr>
        <p:grpSpPr>
          <a:xfrm rot="20295669">
            <a:off x="7870756" y="1347494"/>
            <a:ext cx="283557" cy="248920"/>
            <a:chOff x="5543203" y="2331720"/>
            <a:chExt cx="283557" cy="248920"/>
          </a:xfrm>
        </p:grpSpPr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CF4ABB7F-3C59-44E1-A4F3-1C731E52ADD1}"/>
                </a:ext>
              </a:extLst>
            </p:cNvPr>
            <p:cNvCxnSpPr/>
            <p:nvPr/>
          </p:nvCxnSpPr>
          <p:spPr>
            <a:xfrm>
              <a:off x="5543203" y="2467396"/>
              <a:ext cx="84073" cy="108286"/>
            </a:xfrm>
            <a:prstGeom prst="line">
              <a:avLst/>
            </a:prstGeom>
            <a:ln w="2540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02984ED8-D3CF-4CED-88F5-3AAD53EB45F5}"/>
                </a:ext>
              </a:extLst>
            </p:cNvPr>
            <p:cNvCxnSpPr/>
            <p:nvPr/>
          </p:nvCxnSpPr>
          <p:spPr>
            <a:xfrm flipV="1">
              <a:off x="5623560" y="2331720"/>
              <a:ext cx="203200" cy="248920"/>
            </a:xfrm>
            <a:prstGeom prst="line">
              <a:avLst/>
            </a:prstGeom>
            <a:ln w="2540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154CE7D2-DB28-48CB-B639-8684B57A1DFE}"/>
              </a:ext>
            </a:extLst>
          </p:cNvPr>
          <p:cNvGrpSpPr/>
          <p:nvPr/>
        </p:nvGrpSpPr>
        <p:grpSpPr>
          <a:xfrm rot="20295669">
            <a:off x="9095997" y="1332608"/>
            <a:ext cx="283557" cy="248920"/>
            <a:chOff x="5543203" y="2331720"/>
            <a:chExt cx="283557" cy="248920"/>
          </a:xfrm>
        </p:grpSpPr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EA944EB3-4A0F-4901-93BD-980B424A09F8}"/>
                </a:ext>
              </a:extLst>
            </p:cNvPr>
            <p:cNvCxnSpPr/>
            <p:nvPr/>
          </p:nvCxnSpPr>
          <p:spPr>
            <a:xfrm>
              <a:off x="5543203" y="2467396"/>
              <a:ext cx="84073" cy="108286"/>
            </a:xfrm>
            <a:prstGeom prst="line">
              <a:avLst/>
            </a:prstGeom>
            <a:ln w="2540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98C92AB1-A7D8-40BC-ACA0-E20B6F6C472F}"/>
                </a:ext>
              </a:extLst>
            </p:cNvPr>
            <p:cNvCxnSpPr/>
            <p:nvPr/>
          </p:nvCxnSpPr>
          <p:spPr>
            <a:xfrm flipV="1">
              <a:off x="5623560" y="2331720"/>
              <a:ext cx="203200" cy="248920"/>
            </a:xfrm>
            <a:prstGeom prst="line">
              <a:avLst/>
            </a:prstGeom>
            <a:ln w="2540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1" name="Group 30">
            <a:extLst>
              <a:ext uri="{FF2B5EF4-FFF2-40B4-BE49-F238E27FC236}">
                <a16:creationId xmlns:a16="http://schemas.microsoft.com/office/drawing/2014/main" id="{6069C031-3CC9-4BBC-A316-647478A9B619}"/>
              </a:ext>
            </a:extLst>
          </p:cNvPr>
          <p:cNvGrpSpPr/>
          <p:nvPr/>
        </p:nvGrpSpPr>
        <p:grpSpPr>
          <a:xfrm rot="20295669">
            <a:off x="9607268" y="1332608"/>
            <a:ext cx="283557" cy="248920"/>
            <a:chOff x="5543203" y="2331720"/>
            <a:chExt cx="283557" cy="248920"/>
          </a:xfrm>
        </p:grpSpPr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07BF7D76-7D95-4843-8845-D4A6DD47A77F}"/>
                </a:ext>
              </a:extLst>
            </p:cNvPr>
            <p:cNvCxnSpPr/>
            <p:nvPr/>
          </p:nvCxnSpPr>
          <p:spPr>
            <a:xfrm>
              <a:off x="5543203" y="2467396"/>
              <a:ext cx="84073" cy="108286"/>
            </a:xfrm>
            <a:prstGeom prst="line">
              <a:avLst/>
            </a:prstGeom>
            <a:ln w="2540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55B7D955-B011-4F37-98A6-D4C95169167F}"/>
                </a:ext>
              </a:extLst>
            </p:cNvPr>
            <p:cNvCxnSpPr/>
            <p:nvPr/>
          </p:nvCxnSpPr>
          <p:spPr>
            <a:xfrm flipV="1">
              <a:off x="5623560" y="2331720"/>
              <a:ext cx="203200" cy="248920"/>
            </a:xfrm>
            <a:prstGeom prst="line">
              <a:avLst/>
            </a:prstGeom>
            <a:ln w="2540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4" name="Multiplication Sign 33">
            <a:extLst>
              <a:ext uri="{FF2B5EF4-FFF2-40B4-BE49-F238E27FC236}">
                <a16:creationId xmlns:a16="http://schemas.microsoft.com/office/drawing/2014/main" id="{08434E28-AB70-4EF3-B499-6CD91269AEBC}"/>
              </a:ext>
            </a:extLst>
          </p:cNvPr>
          <p:cNvSpPr/>
          <p:nvPr/>
        </p:nvSpPr>
        <p:spPr>
          <a:xfrm>
            <a:off x="8251548" y="1191185"/>
            <a:ext cx="489858" cy="447870"/>
          </a:xfrm>
          <a:prstGeom prst="mathMultiply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7D95E140-4A11-44DA-9232-0A5AF480E186}"/>
              </a:ext>
            </a:extLst>
          </p:cNvPr>
          <p:cNvSpPr txBox="1"/>
          <p:nvPr/>
        </p:nvSpPr>
        <p:spPr>
          <a:xfrm>
            <a:off x="4586253" y="2354370"/>
            <a:ext cx="515345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2000" dirty="0">
                <a:latin typeface="Calibri" panose="020F0502020204030204" pitchFamily="34" charset="0"/>
                <a:cs typeface="Calibri" panose="020F0502020204030204" pitchFamily="34" charset="0"/>
              </a:rPr>
              <a:t>Dos caminos a seguir: </a:t>
            </a:r>
            <a:endParaRPr 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8" name="Arrow: Right 37">
            <a:extLst>
              <a:ext uri="{FF2B5EF4-FFF2-40B4-BE49-F238E27FC236}">
                <a16:creationId xmlns:a16="http://schemas.microsoft.com/office/drawing/2014/main" id="{03E8218F-11C0-48FA-89B2-BFB609139572}"/>
              </a:ext>
            </a:extLst>
          </p:cNvPr>
          <p:cNvSpPr/>
          <p:nvPr/>
        </p:nvSpPr>
        <p:spPr>
          <a:xfrm>
            <a:off x="4586253" y="3162317"/>
            <a:ext cx="410547" cy="33443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34485A4A-B054-480C-A0C6-DCEA01DCD2BE}"/>
              </a:ext>
            </a:extLst>
          </p:cNvPr>
          <p:cNvSpPr txBox="1"/>
          <p:nvPr/>
        </p:nvSpPr>
        <p:spPr>
          <a:xfrm>
            <a:off x="5091495" y="3152166"/>
            <a:ext cx="231794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2000" dirty="0">
                <a:latin typeface="Calibri" panose="020F0502020204030204" pitchFamily="34" charset="0"/>
                <a:cs typeface="Calibri" panose="020F0502020204030204" pitchFamily="34" charset="0"/>
              </a:rPr>
              <a:t>1) Analítico:  </a:t>
            </a:r>
            <a:endParaRPr 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0203B2B2-52B4-414F-A234-B200E3D73EE6}"/>
              </a:ext>
            </a:extLst>
          </p:cNvPr>
          <p:cNvSpPr txBox="1"/>
          <p:nvPr/>
        </p:nvSpPr>
        <p:spPr>
          <a:xfrm>
            <a:off x="6447409" y="3186897"/>
            <a:ext cx="35260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dirty="0">
                <a:latin typeface="Calibri" panose="020F0502020204030204" pitchFamily="34" charset="0"/>
                <a:cs typeface="Calibri" panose="020F0502020204030204" pitchFamily="34" charset="0"/>
              </a:rPr>
              <a:t>Despejo la incógnita directamente</a:t>
            </a: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1" name="Arrow: Right 40">
            <a:extLst>
              <a:ext uri="{FF2B5EF4-FFF2-40B4-BE49-F238E27FC236}">
                <a16:creationId xmlns:a16="http://schemas.microsoft.com/office/drawing/2014/main" id="{86F3FD5B-7E59-4B94-A2D8-5E76969E53CF}"/>
              </a:ext>
            </a:extLst>
          </p:cNvPr>
          <p:cNvSpPr/>
          <p:nvPr/>
        </p:nvSpPr>
        <p:spPr>
          <a:xfrm>
            <a:off x="4586253" y="4543204"/>
            <a:ext cx="410547" cy="33443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85285A4C-1C43-46DD-B4E2-A97F4ABF32D9}"/>
              </a:ext>
            </a:extLst>
          </p:cNvPr>
          <p:cNvSpPr txBox="1"/>
          <p:nvPr/>
        </p:nvSpPr>
        <p:spPr>
          <a:xfrm>
            <a:off x="5069724" y="4542384"/>
            <a:ext cx="231794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2000" dirty="0">
                <a:latin typeface="Calibri" panose="020F0502020204030204" pitchFamily="34" charset="0"/>
                <a:cs typeface="Calibri" panose="020F0502020204030204" pitchFamily="34" charset="0"/>
              </a:rPr>
              <a:t>2) Gráfico</a:t>
            </a:r>
            <a:endParaRPr 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42" name="Imagen 41" descr="Nueva marca difusion - web">
            <a:extLst>
              <a:ext uri="{FF2B5EF4-FFF2-40B4-BE49-F238E27FC236}">
                <a16:creationId xmlns:a16="http://schemas.microsoft.com/office/drawing/2014/main" id="{096C658D-E731-4697-8BCC-2B81C7788EC1}"/>
              </a:ext>
            </a:extLst>
          </p:cNvPr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46283" y="320537"/>
            <a:ext cx="2120900" cy="660400"/>
          </a:xfrm>
          <a:prstGeom prst="rect">
            <a:avLst/>
          </a:prstGeom>
          <a:noFill/>
          <a:ln>
            <a:noFill/>
          </a:ln>
        </p:spPr>
      </p:pic>
      <p:sp>
        <p:nvSpPr>
          <p:cNvPr id="47" name="Marcador de número de diapositiva 14"/>
          <p:cNvSpPr>
            <a:spLocks noGrp="1"/>
          </p:cNvSpPr>
          <p:nvPr>
            <p:ph type="sldNum" sz="quarter" idx="12"/>
          </p:nvPr>
        </p:nvSpPr>
        <p:spPr>
          <a:xfrm>
            <a:off x="11236569" y="6231929"/>
            <a:ext cx="531759" cy="365125"/>
          </a:xfrm>
        </p:spPr>
        <p:txBody>
          <a:bodyPr/>
          <a:lstStyle/>
          <a:p>
            <a:r>
              <a:rPr lang="en-US" sz="1600" b="1" dirty="0"/>
              <a:t>-</a:t>
            </a:r>
            <a:fld id="{46ED0F74-1D6C-4D12-8B40-B411B5287D8B}" type="slidenum">
              <a:rPr lang="en-US" sz="1400" b="1" smtClean="0"/>
              <a:t>4</a:t>
            </a:fld>
            <a:r>
              <a:rPr lang="en-US" sz="1600" b="1" dirty="0"/>
              <a:t>-</a:t>
            </a:r>
          </a:p>
        </p:txBody>
      </p:sp>
      <p:sp>
        <p:nvSpPr>
          <p:cNvPr id="48" name="Título 1"/>
          <p:cNvSpPr>
            <a:spLocks noGrp="1"/>
          </p:cNvSpPr>
          <p:nvPr>
            <p:ph type="title"/>
          </p:nvPr>
        </p:nvSpPr>
        <p:spPr>
          <a:xfrm>
            <a:off x="438912" y="366483"/>
            <a:ext cx="9875520" cy="919940"/>
          </a:xfrm>
        </p:spPr>
        <p:txBody>
          <a:bodyPr/>
          <a:lstStyle/>
          <a:p>
            <a:r>
              <a:rPr lang="es-419" dirty="0"/>
              <a:t>Balance de Materia</a:t>
            </a:r>
            <a:endParaRPr lang="en-US" dirty="0"/>
          </a:p>
        </p:txBody>
      </p:sp>
      <p:sp>
        <p:nvSpPr>
          <p:cNvPr id="50" name="Elipse 49"/>
          <p:cNvSpPr/>
          <p:nvPr/>
        </p:nvSpPr>
        <p:spPr>
          <a:xfrm>
            <a:off x="8281889" y="1594575"/>
            <a:ext cx="459517" cy="447889"/>
          </a:xfrm>
          <a:prstGeom prst="ellipse">
            <a:avLst/>
          </a:prstGeom>
          <a:solidFill>
            <a:srgbClr val="DF5327">
              <a:alpha val="40000"/>
            </a:srgbClr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Elipse 50"/>
          <p:cNvSpPr/>
          <p:nvPr/>
        </p:nvSpPr>
        <p:spPr>
          <a:xfrm>
            <a:off x="8336559" y="4034592"/>
            <a:ext cx="388900" cy="430460"/>
          </a:xfrm>
          <a:prstGeom prst="ellipse">
            <a:avLst/>
          </a:prstGeom>
          <a:solidFill>
            <a:srgbClr val="DF5327">
              <a:alpha val="40000"/>
            </a:srgbClr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2" name="Object 4">
            <a:extLst>
              <a:ext uri="{FF2B5EF4-FFF2-40B4-BE49-F238E27FC236}">
                <a16:creationId xmlns:a16="http://schemas.microsoft.com/office/drawing/2014/main" id="{0D97F5A7-6825-441E-B18D-89EFDC628AB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24396830"/>
              </p:ext>
            </p:extLst>
          </p:nvPr>
        </p:nvGraphicFramePr>
        <p:xfrm>
          <a:off x="501650" y="2286000"/>
          <a:ext cx="3962400" cy="3197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5" imgW="5848209" imgH="4714910" progId="Visio.Drawing.15">
                  <p:embed/>
                </p:oleObj>
              </mc:Choice>
              <mc:Fallback>
                <p:oleObj r:id="rId5" imgW="5848209" imgH="4714910" progId="Visio.Drawing.15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0D97F5A7-6825-441E-B18D-89EFDC628AB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1650" y="2286000"/>
                        <a:ext cx="3962400" cy="319722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Rectángulo 8"/>
          <p:cNvSpPr/>
          <p:nvPr/>
        </p:nvSpPr>
        <p:spPr>
          <a:xfrm>
            <a:off x="438910" y="1191185"/>
            <a:ext cx="4747271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AR" i="1" dirty="0">
                <a:solidFill>
                  <a:schemeClr val="bg2">
                    <a:lumMod val="50000"/>
                  </a:schemeClr>
                </a:solidFill>
                <a:latin typeface="Helvetica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En una transferencia de G a L se conocen los siguientes datos: curva de equilibrio Y-X, Y</a:t>
            </a:r>
            <a:r>
              <a:rPr lang="es-AR" i="1" baseline="-25000" dirty="0">
                <a:solidFill>
                  <a:schemeClr val="bg2">
                    <a:lumMod val="50000"/>
                  </a:schemeClr>
                </a:solidFill>
                <a:latin typeface="Helvetica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</a:t>
            </a:r>
            <a:r>
              <a:rPr lang="es-AR" i="1" dirty="0">
                <a:solidFill>
                  <a:schemeClr val="bg2">
                    <a:lumMod val="50000"/>
                  </a:schemeClr>
                </a:solidFill>
                <a:latin typeface="Helvetica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X</a:t>
            </a:r>
            <a:r>
              <a:rPr lang="es-AR" i="1" baseline="-25000" dirty="0">
                <a:solidFill>
                  <a:schemeClr val="bg2">
                    <a:lumMod val="50000"/>
                  </a:schemeClr>
                </a:solidFill>
                <a:latin typeface="Helvetica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</a:t>
            </a:r>
            <a:r>
              <a:rPr lang="es-AR" i="1" dirty="0">
                <a:solidFill>
                  <a:schemeClr val="bg2">
                    <a:lumMod val="50000"/>
                  </a:schemeClr>
                </a:solidFill>
                <a:latin typeface="Helvetica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Y</a:t>
            </a:r>
            <a:r>
              <a:rPr lang="es-AR" i="1" baseline="-25000" dirty="0">
                <a:solidFill>
                  <a:schemeClr val="bg2">
                    <a:lumMod val="50000"/>
                  </a:schemeClr>
                </a:solidFill>
                <a:latin typeface="Helvetica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NP</a:t>
            </a:r>
            <a:r>
              <a:rPr lang="es-AR" i="1" dirty="0">
                <a:solidFill>
                  <a:schemeClr val="bg2">
                    <a:lumMod val="50000"/>
                  </a:schemeClr>
                </a:solidFill>
                <a:latin typeface="Helvetica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s-AR" i="1" dirty="0" err="1">
                <a:solidFill>
                  <a:schemeClr val="bg2">
                    <a:lumMod val="50000"/>
                  </a:schemeClr>
                </a:solidFill>
                <a:latin typeface="Helvetica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</a:t>
            </a:r>
            <a:r>
              <a:rPr lang="es-AR" i="1" baseline="-25000" dirty="0" err="1">
                <a:solidFill>
                  <a:schemeClr val="bg2">
                    <a:lumMod val="50000"/>
                  </a:schemeClr>
                </a:solidFill>
                <a:latin typeface="Helvetica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</a:t>
            </a:r>
            <a:r>
              <a:rPr lang="es-AR" i="1" dirty="0">
                <a:solidFill>
                  <a:schemeClr val="bg2">
                    <a:lumMod val="50000"/>
                  </a:schemeClr>
                </a:solidFill>
                <a:latin typeface="Helvetica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G</a:t>
            </a:r>
            <a:r>
              <a:rPr lang="es-AR" i="1" baseline="-25000" dirty="0">
                <a:solidFill>
                  <a:schemeClr val="bg2">
                    <a:lumMod val="50000"/>
                  </a:schemeClr>
                </a:solidFill>
                <a:latin typeface="Helvetica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</a:t>
            </a:r>
            <a:r>
              <a:rPr lang="es-AR" i="1" dirty="0">
                <a:solidFill>
                  <a:schemeClr val="bg2">
                    <a:lumMod val="50000"/>
                  </a:schemeClr>
                </a:solidFill>
                <a:latin typeface="Helvetica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4" name="CuadroTexto 43"/>
              <p:cNvSpPr txBox="1"/>
              <p:nvPr/>
            </p:nvSpPr>
            <p:spPr>
              <a:xfrm>
                <a:off x="1015906" y="3150119"/>
                <a:ext cx="408633" cy="215444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square" lIns="0" tIns="0" rIns="0" bIns="0" rtlCol="0">
                <a:spAutoFit/>
              </a:bodyPr>
              <a:lstStyle/>
              <a:p>
                <a:pPr indent="55563"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sz="1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sz="1400" b="0" i="1" smtClean="0">
                              <a:latin typeface="Cambria Math" panose="02040503050406030204" pitchFamily="18" charset="0"/>
                            </a:rPr>
                            <m:t>𝑋</m:t>
                          </m:r>
                        </m:e>
                        <m:sub>
                          <m:r>
                            <a:rPr lang="es-AR" sz="1400" b="0" i="1" smtClean="0">
                              <a:latin typeface="Cambria Math" panose="02040503050406030204" pitchFamily="18" charset="0"/>
                            </a:rPr>
                            <m:t>𝑇</m:t>
                          </m:r>
                        </m:sub>
                      </m:sSub>
                    </m:oMath>
                  </m:oMathPara>
                </a14:m>
                <a:endParaRPr lang="es-AR" sz="1400" dirty="0"/>
              </a:p>
            </p:txBody>
          </p:sp>
        </mc:Choice>
        <mc:Fallback xmlns="">
          <p:sp>
            <p:nvSpPr>
              <p:cNvPr id="44" name="CuadroTexto 4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15906" y="3150119"/>
                <a:ext cx="408633" cy="215444"/>
              </a:xfrm>
              <a:prstGeom prst="rect">
                <a:avLst/>
              </a:prstGeom>
              <a:blipFill>
                <a:blip r:embed="rId7"/>
                <a:stretch>
                  <a:fillRect l="-1493" b="-1428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" name="CuadroTexto 43">
                <a:extLst>
                  <a:ext uri="{FF2B5EF4-FFF2-40B4-BE49-F238E27FC236}">
                    <a16:creationId xmlns:a16="http://schemas.microsoft.com/office/drawing/2014/main" id="{44854C49-7468-9499-41E7-19F3C46AA425}"/>
                  </a:ext>
                </a:extLst>
              </p:cNvPr>
              <p:cNvSpPr txBox="1"/>
              <p:nvPr/>
            </p:nvSpPr>
            <p:spPr>
              <a:xfrm>
                <a:off x="3782960" y="4170038"/>
                <a:ext cx="408633" cy="215444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square" lIns="0" tIns="0" rIns="0" bIns="0" rtlCol="0">
                <a:spAutoFit/>
              </a:bodyPr>
              <a:lstStyle/>
              <a:p>
                <a:pPr indent="55563"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sz="1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sz="1400" b="0" i="1" smtClean="0">
                              <a:latin typeface="Cambria Math" panose="02040503050406030204" pitchFamily="18" charset="0"/>
                            </a:rPr>
                            <m:t>𝑌</m:t>
                          </m:r>
                        </m:e>
                        <m:sub>
                          <m:r>
                            <a:rPr lang="es-AR" sz="1400" b="0" i="1" smtClean="0">
                              <a:latin typeface="Cambria Math" panose="02040503050406030204" pitchFamily="18" charset="0"/>
                            </a:rPr>
                            <m:t>𝐵</m:t>
                          </m:r>
                        </m:sub>
                      </m:sSub>
                    </m:oMath>
                  </m:oMathPara>
                </a14:m>
                <a:endParaRPr lang="es-AR" sz="1400" dirty="0"/>
              </a:p>
            </p:txBody>
          </p:sp>
        </mc:Choice>
        <mc:Fallback xmlns="">
          <p:sp>
            <p:nvSpPr>
              <p:cNvPr id="2" name="CuadroTexto 43">
                <a:extLst>
                  <a:ext uri="{FF2B5EF4-FFF2-40B4-BE49-F238E27FC236}">
                    <a16:creationId xmlns:a16="http://schemas.microsoft.com/office/drawing/2014/main" id="{44854C49-7468-9499-41E7-19F3C46AA42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82960" y="4170038"/>
                <a:ext cx="408633" cy="215444"/>
              </a:xfrm>
              <a:prstGeom prst="rect">
                <a:avLst/>
              </a:prstGeom>
              <a:blipFill>
                <a:blip r:embed="rId8"/>
                <a:stretch>
                  <a:fillRect l="-1493" b="-1428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CuadroTexto 43">
                <a:extLst>
                  <a:ext uri="{FF2B5EF4-FFF2-40B4-BE49-F238E27FC236}">
                    <a16:creationId xmlns:a16="http://schemas.microsoft.com/office/drawing/2014/main" id="{AB2CAF92-3081-3AEC-BA80-25B44061BAE9}"/>
                  </a:ext>
                </a:extLst>
              </p:cNvPr>
              <p:cNvSpPr txBox="1"/>
              <p:nvPr/>
            </p:nvSpPr>
            <p:spPr>
              <a:xfrm>
                <a:off x="1220223" y="4933159"/>
                <a:ext cx="326638" cy="215444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square" lIns="0" tIns="0" rIns="0" bIns="0" rtlCol="0">
                <a:spAutoFit/>
              </a:bodyPr>
              <a:lstStyle/>
              <a:p>
                <a:pPr indent="55563"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sz="1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sz="1400" b="0" i="1" smtClean="0">
                              <a:latin typeface="Cambria Math" panose="02040503050406030204" pitchFamily="18" charset="0"/>
                            </a:rPr>
                            <m:t>𝑋</m:t>
                          </m:r>
                        </m:e>
                        <m:sub>
                          <m:r>
                            <a:rPr lang="es-AR" sz="1400" b="0" i="1" smtClean="0">
                              <a:latin typeface="Cambria Math" panose="02040503050406030204" pitchFamily="18" charset="0"/>
                            </a:rPr>
                            <m:t>𝐵</m:t>
                          </m:r>
                        </m:sub>
                      </m:sSub>
                    </m:oMath>
                  </m:oMathPara>
                </a14:m>
                <a:endParaRPr lang="es-AR" sz="1400" dirty="0"/>
              </a:p>
            </p:txBody>
          </p:sp>
        </mc:Choice>
        <mc:Fallback xmlns="">
          <p:sp>
            <p:nvSpPr>
              <p:cNvPr id="4" name="CuadroTexto 43">
                <a:extLst>
                  <a:ext uri="{FF2B5EF4-FFF2-40B4-BE49-F238E27FC236}">
                    <a16:creationId xmlns:a16="http://schemas.microsoft.com/office/drawing/2014/main" id="{AB2CAF92-3081-3AEC-BA80-25B44061BAE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20223" y="4933159"/>
                <a:ext cx="326638" cy="215444"/>
              </a:xfrm>
              <a:prstGeom prst="rect">
                <a:avLst/>
              </a:prstGeom>
              <a:blipFill>
                <a:blip r:embed="rId9"/>
                <a:stretch>
                  <a:fillRect l="-1852" b="-1111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Marcador de pie de página 3">
            <a:extLst>
              <a:ext uri="{FF2B5EF4-FFF2-40B4-BE49-F238E27FC236}">
                <a16:creationId xmlns:a16="http://schemas.microsoft.com/office/drawing/2014/main" id="{2D7EA3B3-F182-B834-16D8-37928A1800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23671" y="6231928"/>
            <a:ext cx="10883665" cy="365125"/>
          </a:xfrm>
        </p:spPr>
        <p:txBody>
          <a:bodyPr/>
          <a:lstStyle/>
          <a:p>
            <a:pPr algn="l"/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76.52/76.05/TA164 - Operaciones </a:t>
            </a:r>
            <a:r>
              <a:rPr lang="en-US" sz="1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Unitarias</a:t>
            </a: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de </a:t>
            </a:r>
            <a:r>
              <a:rPr lang="en-US" sz="1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Transferencia</a:t>
            </a: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de Materia / Operaciones </a:t>
            </a:r>
            <a:r>
              <a:rPr lang="en-US" sz="1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Unitarias</a:t>
            </a: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III                                                  1° </a:t>
            </a:r>
            <a:r>
              <a:rPr lang="en-US" sz="1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Cuatrimestre</a:t>
            </a: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2025</a:t>
            </a:r>
          </a:p>
        </p:txBody>
      </p:sp>
    </p:spTree>
    <p:extLst>
      <p:ext uri="{BB962C8B-B14F-4D97-AF65-F5344CB8AC3E}">
        <p14:creationId xmlns:p14="http://schemas.microsoft.com/office/powerpoint/2010/main" val="33981150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500"/>
                            </p:stCondLst>
                            <p:childTnLst>
                              <p:par>
                                <p:cTn id="54" presetID="22" presetClass="entr" presetSubtype="8" fill="hold" grpId="0" nodeType="after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1400"/>
                            </p:stCondLst>
                            <p:childTnLst>
                              <p:par>
                                <p:cTn id="5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34" grpId="0" animBg="1"/>
      <p:bldP spid="35" grpId="0"/>
      <p:bldP spid="38" grpId="0" animBg="1"/>
      <p:bldP spid="39" grpId="0"/>
      <p:bldP spid="40" grpId="0"/>
      <p:bldP spid="41" grpId="0" animBg="1"/>
      <p:bldP spid="43" grpId="0"/>
      <p:bldP spid="50" grpId="0" animBg="1"/>
      <p:bldP spid="51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>
            <a:extLst>
              <a:ext uri="{FF2B5EF4-FFF2-40B4-BE49-F238E27FC236}">
                <a16:creationId xmlns:a16="http://schemas.microsoft.com/office/drawing/2014/main" id="{BE2219F5-1DCC-41DD-8295-AC3D9E1F35D9}"/>
              </a:ext>
            </a:extLst>
          </p:cNvPr>
          <p:cNvSpPr>
            <a:spLocks noChangeArrowheads="1"/>
          </p:cNvSpPr>
          <p:nvPr/>
        </p:nvSpPr>
        <p:spPr bwMode="auto">
          <a:xfrm flipV="1">
            <a:off x="279918" y="2239346"/>
            <a:ext cx="10031228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37983570-2061-4627-B75D-AB2171EF6AA1}"/>
                  </a:ext>
                </a:extLst>
              </p:cNvPr>
              <p:cNvSpPr txBox="1"/>
              <p:nvPr/>
            </p:nvSpPr>
            <p:spPr>
              <a:xfrm>
                <a:off x="5702586" y="1181610"/>
                <a:ext cx="4767943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800" i="1" smtClean="0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Helvetica" panose="020B0604020202020204" pitchFamily="34" charset="0"/>
                            </a:rPr>
                          </m:ctrlPr>
                        </m:sSubPr>
                        <m:e>
                          <m:r>
                            <a:rPr lang="es-AR" sz="1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Helvetica" panose="020B0604020202020204" pitchFamily="34" charset="0"/>
                            </a:rPr>
                            <m:t>𝐿</m:t>
                          </m:r>
                        </m:e>
                        <m:sub>
                          <m:r>
                            <a:rPr lang="es-AR" sz="1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Helvetica" panose="020B0604020202020204" pitchFamily="34" charset="0"/>
                            </a:rPr>
                            <m:t>𝑠</m:t>
                          </m:r>
                        </m:sub>
                      </m:sSub>
                      <m:r>
                        <a:rPr lang="es-AR" sz="1800" b="0" i="1" smtClean="0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Helvetica" panose="020B0604020202020204" pitchFamily="34" charset="0"/>
                        </a:rPr>
                        <m:t>⋅</m:t>
                      </m:r>
                      <m:sSub>
                        <m:sSubPr>
                          <m:ctrlP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Helvetica" panose="020B0604020202020204" pitchFamily="34" charset="0"/>
                            </a:rPr>
                          </m:ctrlPr>
                        </m:sSubPr>
                        <m:e>
                          <m:r>
                            <a:rPr lang="es-AR" sz="1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Helvetica" panose="020B0604020202020204" pitchFamily="34" charset="0"/>
                            </a:rPr>
                            <m:t>𝑋</m:t>
                          </m:r>
                        </m:e>
                        <m:sub>
                          <m:r>
                            <a:rPr lang="es-AR" sz="1800" b="0" i="1" smtClean="0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Helvetica" panose="020B0604020202020204" pitchFamily="34" charset="0"/>
                            </a:rPr>
                            <m:t>𝑇</m:t>
                          </m:r>
                        </m:sub>
                      </m:sSub>
                      <m:r>
                        <a:rPr lang="es-AR" sz="1800" i="1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Helvetica" panose="020B0604020202020204" pitchFamily="34" charset="0"/>
                        </a:rPr>
                        <m:t>+</m:t>
                      </m:r>
                      <m:sSub>
                        <m:sSubPr>
                          <m:ctrlP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Helvetica" panose="020B0604020202020204" pitchFamily="34" charset="0"/>
                            </a:rPr>
                          </m:ctrlPr>
                        </m:sSubPr>
                        <m:e>
                          <m:r>
                            <a:rPr lang="es-AR" sz="1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Helvetica" panose="020B0604020202020204" pitchFamily="34" charset="0"/>
                            </a:rPr>
                            <m:t>𝐺</m:t>
                          </m:r>
                        </m:e>
                        <m:sub>
                          <m:r>
                            <a:rPr lang="es-AR" sz="1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Helvetica" panose="020B0604020202020204" pitchFamily="34" charset="0"/>
                            </a:rPr>
                            <m:t>𝑠</m:t>
                          </m:r>
                        </m:sub>
                      </m:sSub>
                      <m:r>
                        <a:rPr lang="es-AR" i="1" smtClean="0">
                          <a:latin typeface="Cambria Math" panose="02040503050406030204" pitchFamily="18" charset="0"/>
                          <a:ea typeface="Calibri" panose="020F0502020204030204" pitchFamily="34" charset="0"/>
                          <a:cs typeface="Helvetica" panose="020B0604020202020204" pitchFamily="34" charset="0"/>
                        </a:rPr>
                        <m:t>⋅</m:t>
                      </m:r>
                      <m:sSub>
                        <m:sSubPr>
                          <m:ctrlP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Helvetica" panose="020B0604020202020204" pitchFamily="34" charset="0"/>
                            </a:rPr>
                          </m:ctrlPr>
                        </m:sSubPr>
                        <m:e>
                          <m:r>
                            <a:rPr lang="es-AR" sz="1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Helvetica" panose="020B0604020202020204" pitchFamily="34" charset="0"/>
                            </a:rPr>
                            <m:t>𝑌</m:t>
                          </m:r>
                        </m:e>
                        <m:sub>
                          <m:r>
                            <a:rPr lang="es-AR" sz="1800" b="0" i="1" smtClean="0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Helvetica" panose="020B0604020202020204" pitchFamily="34" charset="0"/>
                            </a:rPr>
                            <m:t>𝐵</m:t>
                          </m:r>
                        </m:sub>
                      </m:sSub>
                      <m:r>
                        <a:rPr lang="es-AR" sz="1800" i="1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Helvetica" panose="020B0604020202020204" pitchFamily="34" charset="0"/>
                        </a:rPr>
                        <m:t>=</m:t>
                      </m:r>
                      <m:sSub>
                        <m:sSubPr>
                          <m:ctrlP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Helvetica" panose="020B0604020202020204" pitchFamily="34" charset="0"/>
                            </a:rPr>
                          </m:ctrlPr>
                        </m:sSubPr>
                        <m:e>
                          <m:r>
                            <a:rPr lang="es-AR" sz="1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Helvetica" panose="020B0604020202020204" pitchFamily="34" charset="0"/>
                            </a:rPr>
                            <m:t>𝐿</m:t>
                          </m:r>
                        </m:e>
                        <m:sub>
                          <m:r>
                            <a:rPr lang="es-AR" sz="1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Helvetica" panose="020B0604020202020204" pitchFamily="34" charset="0"/>
                            </a:rPr>
                            <m:t>𝑠</m:t>
                          </m:r>
                        </m:sub>
                      </m:sSub>
                      <m:r>
                        <a:rPr lang="es-AR" i="1">
                          <a:latin typeface="Cambria Math" panose="02040503050406030204" pitchFamily="18" charset="0"/>
                          <a:ea typeface="Calibri" panose="020F0502020204030204" pitchFamily="34" charset="0"/>
                          <a:cs typeface="Helvetica" panose="020B0604020202020204" pitchFamily="34" charset="0"/>
                        </a:rPr>
                        <m:t>⋅</m:t>
                      </m:r>
                      <m:sSub>
                        <m:sSubPr>
                          <m:ctrlP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Helvetica" panose="020B0604020202020204" pitchFamily="34" charset="0"/>
                            </a:rPr>
                          </m:ctrlPr>
                        </m:sSubPr>
                        <m:e>
                          <m:r>
                            <a:rPr lang="es-AR" sz="1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Helvetica" panose="020B0604020202020204" pitchFamily="34" charset="0"/>
                            </a:rPr>
                            <m:t>𝑋</m:t>
                          </m:r>
                        </m:e>
                        <m:sub>
                          <m:r>
                            <a:rPr lang="es-AR" sz="1800" b="0" i="1" smtClean="0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Helvetica" panose="020B0604020202020204" pitchFamily="34" charset="0"/>
                            </a:rPr>
                            <m:t>𝐵</m:t>
                          </m:r>
                        </m:sub>
                      </m:sSub>
                      <m:r>
                        <a:rPr lang="es-AR" sz="1800" i="1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Helvetica" panose="020B0604020202020204" pitchFamily="34" charset="0"/>
                        </a:rPr>
                        <m:t>+</m:t>
                      </m:r>
                      <m:sSub>
                        <m:sSubPr>
                          <m:ctrlP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Helvetica" panose="020B0604020202020204" pitchFamily="34" charset="0"/>
                            </a:rPr>
                          </m:ctrlPr>
                        </m:sSubPr>
                        <m:e>
                          <m:r>
                            <a:rPr lang="es-AR" sz="1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Helvetica" panose="020B0604020202020204" pitchFamily="34" charset="0"/>
                            </a:rPr>
                            <m:t>𝐺</m:t>
                          </m:r>
                        </m:e>
                        <m:sub>
                          <m:r>
                            <a:rPr lang="es-AR" sz="1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Helvetica" panose="020B0604020202020204" pitchFamily="34" charset="0"/>
                            </a:rPr>
                            <m:t>𝑠</m:t>
                          </m:r>
                        </m:sub>
                      </m:sSub>
                      <m:r>
                        <a:rPr lang="es-AR" i="1">
                          <a:latin typeface="Cambria Math" panose="02040503050406030204" pitchFamily="18" charset="0"/>
                          <a:ea typeface="Calibri" panose="020F0502020204030204" pitchFamily="34" charset="0"/>
                          <a:cs typeface="Helvetica" panose="020B0604020202020204" pitchFamily="34" charset="0"/>
                        </a:rPr>
                        <m:t>⋅</m:t>
                      </m:r>
                      <m:sSub>
                        <m:sSubPr>
                          <m:ctrlP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Helvetica" panose="020B0604020202020204" pitchFamily="34" charset="0"/>
                            </a:rPr>
                          </m:ctrlPr>
                        </m:sSubPr>
                        <m:e>
                          <m:r>
                            <a:rPr lang="es-AR" sz="1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Helvetica" panose="020B0604020202020204" pitchFamily="34" charset="0"/>
                            </a:rPr>
                            <m:t>𝑌</m:t>
                          </m:r>
                        </m:e>
                        <m:sub>
                          <m:r>
                            <a:rPr lang="es-AR" sz="1800" b="0" i="1" smtClean="0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Helvetica" panose="020B0604020202020204" pitchFamily="34" charset="0"/>
                            </a:rPr>
                            <m:t>𝑁𝑃</m:t>
                          </m:r>
                        </m:sub>
                      </m:sSub>
                    </m:oMath>
                  </m:oMathPara>
                </a14:m>
                <a:endParaRPr lang="en-U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37983570-2061-4627-B75D-AB2171EF6AA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02586" y="1181610"/>
                <a:ext cx="4767943" cy="646331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1" name="Arrow: Right 40">
            <a:extLst>
              <a:ext uri="{FF2B5EF4-FFF2-40B4-BE49-F238E27FC236}">
                <a16:creationId xmlns:a16="http://schemas.microsoft.com/office/drawing/2014/main" id="{86F3FD5B-7E59-4B94-A2D8-5E76969E53CF}"/>
              </a:ext>
            </a:extLst>
          </p:cNvPr>
          <p:cNvSpPr/>
          <p:nvPr/>
        </p:nvSpPr>
        <p:spPr>
          <a:xfrm>
            <a:off x="4022782" y="1696884"/>
            <a:ext cx="410547" cy="33443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85285A4C-1C43-46DD-B4E2-A97F4ABF32D9}"/>
              </a:ext>
            </a:extLst>
          </p:cNvPr>
          <p:cNvSpPr txBox="1"/>
          <p:nvPr/>
        </p:nvSpPr>
        <p:spPr>
          <a:xfrm>
            <a:off x="4506253" y="1696064"/>
            <a:ext cx="231794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dirty="0"/>
              <a:t>2) Gráfico:  </a:t>
            </a:r>
            <a:endParaRPr lang="en-US" dirty="0"/>
          </a:p>
        </p:txBody>
      </p:sp>
      <p:pic>
        <p:nvPicPr>
          <p:cNvPr id="48" name="Picture 47">
            <a:extLst>
              <a:ext uri="{FF2B5EF4-FFF2-40B4-BE49-F238E27FC236}">
                <a16:creationId xmlns:a16="http://schemas.microsoft.com/office/drawing/2014/main" id="{5DF39597-9889-45BF-A730-1FCB8C66C48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65226" y="1740163"/>
            <a:ext cx="4944989" cy="4511098"/>
          </a:xfrm>
          <a:prstGeom prst="rect">
            <a:avLst/>
          </a:prstGeom>
        </p:spPr>
      </p:pic>
      <p:cxnSp>
        <p:nvCxnSpPr>
          <p:cNvPr id="55" name="Straight Arrow Connector 54">
            <a:extLst>
              <a:ext uri="{FF2B5EF4-FFF2-40B4-BE49-F238E27FC236}">
                <a16:creationId xmlns:a16="http://schemas.microsoft.com/office/drawing/2014/main" id="{596E4360-35C8-42C5-B5B3-3B0EB818806F}"/>
              </a:ext>
            </a:extLst>
          </p:cNvPr>
          <p:cNvCxnSpPr>
            <a:stCxn id="66" idx="3"/>
            <a:endCxn id="60" idx="3"/>
          </p:cNvCxnSpPr>
          <p:nvPr/>
        </p:nvCxnSpPr>
        <p:spPr>
          <a:xfrm flipH="1" flipV="1">
            <a:off x="5346848" y="5111437"/>
            <a:ext cx="803530" cy="422859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Arrow Connector 55">
            <a:extLst>
              <a:ext uri="{FF2B5EF4-FFF2-40B4-BE49-F238E27FC236}">
                <a16:creationId xmlns:a16="http://schemas.microsoft.com/office/drawing/2014/main" id="{DD17EA8A-ACF7-412C-B67D-1BBC93291A4D}"/>
              </a:ext>
            </a:extLst>
          </p:cNvPr>
          <p:cNvCxnSpPr>
            <a:cxnSpLocks/>
            <a:endCxn id="61" idx="3"/>
          </p:cNvCxnSpPr>
          <p:nvPr/>
        </p:nvCxnSpPr>
        <p:spPr>
          <a:xfrm flipH="1" flipV="1">
            <a:off x="5366156" y="3572585"/>
            <a:ext cx="1766164" cy="399028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Arrow Connector 56">
            <a:extLst>
              <a:ext uri="{FF2B5EF4-FFF2-40B4-BE49-F238E27FC236}">
                <a16:creationId xmlns:a16="http://schemas.microsoft.com/office/drawing/2014/main" id="{7469AC4B-9F78-459C-AB75-3FA4732C0615}"/>
              </a:ext>
            </a:extLst>
          </p:cNvPr>
          <p:cNvCxnSpPr>
            <a:cxnSpLocks/>
          </p:cNvCxnSpPr>
          <p:nvPr/>
        </p:nvCxnSpPr>
        <p:spPr>
          <a:xfrm>
            <a:off x="6035451" y="2486288"/>
            <a:ext cx="2100410" cy="0"/>
          </a:xfrm>
          <a:prstGeom prst="straightConnector1">
            <a:avLst/>
          </a:prstGeom>
          <a:ln w="28575">
            <a:solidFill>
              <a:schemeClr val="accent3">
                <a:lumMod val="60000"/>
                <a:lumOff val="40000"/>
              </a:schemeClr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TextBox 59">
            <a:extLst>
              <a:ext uri="{FF2B5EF4-FFF2-40B4-BE49-F238E27FC236}">
                <a16:creationId xmlns:a16="http://schemas.microsoft.com/office/drawing/2014/main" id="{4A9A551C-D951-4AC9-98F4-5E93EF1D408D}"/>
              </a:ext>
            </a:extLst>
          </p:cNvPr>
          <p:cNvSpPr txBox="1"/>
          <p:nvPr/>
        </p:nvSpPr>
        <p:spPr>
          <a:xfrm>
            <a:off x="3677941" y="4788271"/>
            <a:ext cx="166890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dirty="0">
                <a:latin typeface="Calibri" panose="020F0502020204030204" pitchFamily="34" charset="0"/>
                <a:cs typeface="Calibri" panose="020F0502020204030204" pitchFamily="34" charset="0"/>
              </a:rPr>
              <a:t>Tope conocido:</a:t>
            </a:r>
          </a:p>
          <a:p>
            <a:r>
              <a:rPr lang="es-AR" dirty="0">
                <a:latin typeface="Calibri" panose="020F0502020204030204" pitchFamily="34" charset="0"/>
                <a:cs typeface="Calibri" panose="020F0502020204030204" pitchFamily="34" charset="0"/>
              </a:rPr>
              <a:t>X</a:t>
            </a:r>
            <a:r>
              <a:rPr lang="es-AR" baseline="-25000" dirty="0">
                <a:latin typeface="Calibri" panose="020F0502020204030204" pitchFamily="34" charset="0"/>
                <a:cs typeface="Calibri" panose="020F0502020204030204" pitchFamily="34" charset="0"/>
              </a:rPr>
              <a:t>T</a:t>
            </a:r>
            <a:r>
              <a:rPr lang="es-AR" dirty="0">
                <a:latin typeface="Calibri" panose="020F0502020204030204" pitchFamily="34" charset="0"/>
                <a:cs typeface="Calibri" panose="020F0502020204030204" pitchFamily="34" charset="0"/>
              </a:rPr>
              <a:t> ; Y</a:t>
            </a:r>
            <a:r>
              <a:rPr lang="es-AR" baseline="-25000" dirty="0">
                <a:latin typeface="Calibri" panose="020F0502020204030204" pitchFamily="34" charset="0"/>
                <a:cs typeface="Calibri" panose="020F0502020204030204" pitchFamily="34" charset="0"/>
              </a:rPr>
              <a:t>NP</a:t>
            </a:r>
            <a:endParaRPr lang="en-US" baseline="-25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6D7D5F31-CCC3-4480-A70B-B74A21A1C055}"/>
              </a:ext>
            </a:extLst>
          </p:cNvPr>
          <p:cNvSpPr txBox="1"/>
          <p:nvPr/>
        </p:nvSpPr>
        <p:spPr>
          <a:xfrm>
            <a:off x="4076564" y="3110920"/>
            <a:ext cx="128959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dirty="0">
                <a:latin typeface="Calibri" panose="020F0502020204030204" pitchFamily="34" charset="0"/>
                <a:cs typeface="Calibri" panose="020F0502020204030204" pitchFamily="34" charset="0"/>
              </a:rPr>
              <a:t>Pendiente conocida:</a:t>
            </a:r>
          </a:p>
          <a:p>
            <a:r>
              <a:rPr lang="es-AR" dirty="0">
                <a:latin typeface="Calibri" panose="020F0502020204030204" pitchFamily="34" charset="0"/>
                <a:cs typeface="Calibri" panose="020F0502020204030204" pitchFamily="34" charset="0"/>
              </a:rPr>
              <a:t>         </a:t>
            </a:r>
            <a:r>
              <a:rPr lang="es-AR" dirty="0" err="1">
                <a:latin typeface="Calibri" panose="020F0502020204030204" pitchFamily="34" charset="0"/>
                <a:cs typeface="Calibri" panose="020F0502020204030204" pitchFamily="34" charset="0"/>
              </a:rPr>
              <a:t>Ls</a:t>
            </a:r>
            <a:r>
              <a:rPr lang="es-AR" dirty="0">
                <a:latin typeface="Calibri" panose="020F0502020204030204" pitchFamily="34" charset="0"/>
                <a:cs typeface="Calibri" panose="020F0502020204030204" pitchFamily="34" charset="0"/>
              </a:rPr>
              <a:t> /Gs</a:t>
            </a: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6" name="TextBox 65">
            <a:extLst>
              <a:ext uri="{FF2B5EF4-FFF2-40B4-BE49-F238E27FC236}">
                <a16:creationId xmlns:a16="http://schemas.microsoft.com/office/drawing/2014/main" id="{DCA3C36A-CB5D-4ABE-BF93-F8F2760F481E}"/>
              </a:ext>
            </a:extLst>
          </p:cNvPr>
          <p:cNvSpPr txBox="1"/>
          <p:nvPr/>
        </p:nvSpPr>
        <p:spPr>
          <a:xfrm>
            <a:off x="5448649" y="5349630"/>
            <a:ext cx="7017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dirty="0"/>
              <a:t>Y</a:t>
            </a:r>
            <a:r>
              <a:rPr lang="es-AR" baseline="-25000" dirty="0"/>
              <a:t>NP</a:t>
            </a:r>
            <a:endParaRPr lang="en-US" baseline="-25000" dirty="0"/>
          </a:p>
        </p:txBody>
      </p:sp>
      <p:sp>
        <p:nvSpPr>
          <p:cNvPr id="67" name="Circle: Hollow 66">
            <a:extLst>
              <a:ext uri="{FF2B5EF4-FFF2-40B4-BE49-F238E27FC236}">
                <a16:creationId xmlns:a16="http://schemas.microsoft.com/office/drawing/2014/main" id="{EB9525BB-EAED-4016-ACAD-CE2CFE65533B}"/>
              </a:ext>
            </a:extLst>
          </p:cNvPr>
          <p:cNvSpPr/>
          <p:nvPr/>
        </p:nvSpPr>
        <p:spPr>
          <a:xfrm>
            <a:off x="7976355" y="2319453"/>
            <a:ext cx="319011" cy="323615"/>
          </a:xfrm>
          <a:prstGeom prst="donut">
            <a:avLst>
              <a:gd name="adj" fmla="val 7377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cxnSp>
        <p:nvCxnSpPr>
          <p:cNvPr id="68" name="Straight Arrow Connector 67">
            <a:extLst>
              <a:ext uri="{FF2B5EF4-FFF2-40B4-BE49-F238E27FC236}">
                <a16:creationId xmlns:a16="http://schemas.microsoft.com/office/drawing/2014/main" id="{E07CCBD7-8FFD-43C4-8AE1-BE061494A099}"/>
              </a:ext>
            </a:extLst>
          </p:cNvPr>
          <p:cNvCxnSpPr>
            <a:cxnSpLocks/>
          </p:cNvCxnSpPr>
          <p:nvPr/>
        </p:nvCxnSpPr>
        <p:spPr>
          <a:xfrm>
            <a:off x="8135861" y="4255997"/>
            <a:ext cx="0" cy="1674011"/>
          </a:xfrm>
          <a:prstGeom prst="straightConnector1">
            <a:avLst/>
          </a:prstGeom>
          <a:ln w="28575">
            <a:solidFill>
              <a:srgbClr val="FF0000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2" name="TextBox 71">
            <a:extLst>
              <a:ext uri="{FF2B5EF4-FFF2-40B4-BE49-F238E27FC236}">
                <a16:creationId xmlns:a16="http://schemas.microsoft.com/office/drawing/2014/main" id="{9862F4FF-E9D4-45DE-B48D-E98F1B8A8B69}"/>
              </a:ext>
            </a:extLst>
          </p:cNvPr>
          <p:cNvSpPr txBox="1"/>
          <p:nvPr/>
        </p:nvSpPr>
        <p:spPr>
          <a:xfrm>
            <a:off x="8257309" y="5467154"/>
            <a:ext cx="5141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AR" dirty="0"/>
              <a:t>X</a:t>
            </a:r>
            <a:r>
              <a:rPr lang="es-AR" baseline="-25000" dirty="0"/>
              <a:t>B</a:t>
            </a:r>
            <a:endParaRPr lang="en-US" baseline="-25000" dirty="0"/>
          </a:p>
        </p:txBody>
      </p:sp>
      <p:sp>
        <p:nvSpPr>
          <p:cNvPr id="73" name="Frame 72">
            <a:extLst>
              <a:ext uri="{FF2B5EF4-FFF2-40B4-BE49-F238E27FC236}">
                <a16:creationId xmlns:a16="http://schemas.microsoft.com/office/drawing/2014/main" id="{09FE582E-85B9-4CFA-BA1D-53B397A509CF}"/>
              </a:ext>
            </a:extLst>
          </p:cNvPr>
          <p:cNvSpPr/>
          <p:nvPr/>
        </p:nvSpPr>
        <p:spPr>
          <a:xfrm>
            <a:off x="8257309" y="5432677"/>
            <a:ext cx="514158" cy="467194"/>
          </a:xfrm>
          <a:prstGeom prst="frame">
            <a:avLst>
              <a:gd name="adj1" fmla="val 5251"/>
            </a:avLst>
          </a:prstGeom>
          <a:ln w="95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pic>
        <p:nvPicPr>
          <p:cNvPr id="23" name="Imagen 22" descr="Nueva marca difusion - web">
            <a:extLst>
              <a:ext uri="{FF2B5EF4-FFF2-40B4-BE49-F238E27FC236}">
                <a16:creationId xmlns:a16="http://schemas.microsoft.com/office/drawing/2014/main" id="{096C658D-E731-4697-8BCC-2B81C7788EC1}"/>
              </a:ext>
            </a:extLst>
          </p:cNvPr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46283" y="320537"/>
            <a:ext cx="2120900" cy="660400"/>
          </a:xfrm>
          <a:prstGeom prst="rect">
            <a:avLst/>
          </a:prstGeom>
          <a:noFill/>
          <a:ln>
            <a:noFill/>
          </a:ln>
        </p:spPr>
      </p:pic>
      <p:sp>
        <p:nvSpPr>
          <p:cNvPr id="25" name="Marcador de número de diapositiva 14"/>
          <p:cNvSpPr>
            <a:spLocks noGrp="1"/>
          </p:cNvSpPr>
          <p:nvPr>
            <p:ph type="sldNum" sz="quarter" idx="12"/>
          </p:nvPr>
        </p:nvSpPr>
        <p:spPr>
          <a:xfrm>
            <a:off x="11236569" y="6231929"/>
            <a:ext cx="531759" cy="365125"/>
          </a:xfrm>
        </p:spPr>
        <p:txBody>
          <a:bodyPr/>
          <a:lstStyle/>
          <a:p>
            <a:r>
              <a:rPr lang="en-US" sz="1600" b="1" dirty="0"/>
              <a:t>-</a:t>
            </a:r>
            <a:fld id="{F3AA045D-3E34-40D6-9908-7E51B120FDE0}" type="slidenum">
              <a:rPr lang="en-US" sz="1400" b="1" smtClean="0">
                <a:latin typeface="Calibri" panose="020F0502020204030204" pitchFamily="34" charset="0"/>
                <a:cs typeface="Calibri" panose="020F0502020204030204" pitchFamily="34" charset="0"/>
              </a:rPr>
              <a:t>5</a:t>
            </a:fld>
            <a:r>
              <a:rPr lang="en-US" sz="1600" b="1" dirty="0"/>
              <a:t>-</a:t>
            </a:r>
          </a:p>
        </p:txBody>
      </p:sp>
      <p:sp>
        <p:nvSpPr>
          <p:cNvPr id="27" name="Título 1"/>
          <p:cNvSpPr>
            <a:spLocks noGrp="1"/>
          </p:cNvSpPr>
          <p:nvPr>
            <p:ph type="title"/>
          </p:nvPr>
        </p:nvSpPr>
        <p:spPr>
          <a:xfrm>
            <a:off x="438912" y="366483"/>
            <a:ext cx="9875520" cy="919940"/>
          </a:xfrm>
        </p:spPr>
        <p:txBody>
          <a:bodyPr/>
          <a:lstStyle/>
          <a:p>
            <a:r>
              <a:rPr lang="es-419" dirty="0"/>
              <a:t>Balance de Materia</a:t>
            </a:r>
            <a:endParaRPr lang="en-US" dirty="0"/>
          </a:p>
        </p:txBody>
      </p:sp>
      <p:sp>
        <p:nvSpPr>
          <p:cNvPr id="29" name="Elipse 28"/>
          <p:cNvSpPr/>
          <p:nvPr/>
        </p:nvSpPr>
        <p:spPr>
          <a:xfrm>
            <a:off x="8430600" y="1137139"/>
            <a:ext cx="425534" cy="483322"/>
          </a:xfrm>
          <a:prstGeom prst="ellipse">
            <a:avLst/>
          </a:prstGeom>
          <a:solidFill>
            <a:srgbClr val="DF5327">
              <a:alpha val="40000"/>
            </a:srgbClr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3A95405E-E81C-424E-9DF4-D96D901A05D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935114" y="3433645"/>
            <a:ext cx="1948342" cy="1644703"/>
          </a:xfrm>
          <a:prstGeom prst="rect">
            <a:avLst/>
          </a:prstGeom>
        </p:spPr>
      </p:pic>
      <p:cxnSp>
        <p:nvCxnSpPr>
          <p:cNvPr id="38" name="Straight Arrow Connector 55">
            <a:extLst>
              <a:ext uri="{FF2B5EF4-FFF2-40B4-BE49-F238E27FC236}">
                <a16:creationId xmlns:a16="http://schemas.microsoft.com/office/drawing/2014/main" id="{DD17EA8A-ACF7-412C-B67D-1BBC93291A4D}"/>
              </a:ext>
            </a:extLst>
          </p:cNvPr>
          <p:cNvCxnSpPr>
            <a:cxnSpLocks/>
          </p:cNvCxnSpPr>
          <p:nvPr/>
        </p:nvCxnSpPr>
        <p:spPr>
          <a:xfrm flipV="1">
            <a:off x="6365478" y="4933232"/>
            <a:ext cx="3569636" cy="446909"/>
          </a:xfrm>
          <a:prstGeom prst="straightConnector1">
            <a:avLst/>
          </a:prstGeom>
          <a:ln w="12700">
            <a:solidFill>
              <a:srgbClr val="00B0F0"/>
            </a:solidFill>
            <a:prstDash val="dash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55">
            <a:extLst>
              <a:ext uri="{FF2B5EF4-FFF2-40B4-BE49-F238E27FC236}">
                <a16:creationId xmlns:a16="http://schemas.microsoft.com/office/drawing/2014/main" id="{DD17EA8A-ACF7-412C-B67D-1BBC93291A4D}"/>
              </a:ext>
            </a:extLst>
          </p:cNvPr>
          <p:cNvCxnSpPr>
            <a:cxnSpLocks/>
          </p:cNvCxnSpPr>
          <p:nvPr/>
        </p:nvCxnSpPr>
        <p:spPr>
          <a:xfrm>
            <a:off x="6824200" y="4806242"/>
            <a:ext cx="2877169" cy="39977"/>
          </a:xfrm>
          <a:prstGeom prst="straightConnector1">
            <a:avLst/>
          </a:prstGeom>
          <a:ln w="12700">
            <a:solidFill>
              <a:srgbClr val="00B0F0"/>
            </a:solidFill>
            <a:prstDash val="dash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Arrow Connector 55">
            <a:extLst>
              <a:ext uri="{FF2B5EF4-FFF2-40B4-BE49-F238E27FC236}">
                <a16:creationId xmlns:a16="http://schemas.microsoft.com/office/drawing/2014/main" id="{DD17EA8A-ACF7-412C-B67D-1BBC93291A4D}"/>
              </a:ext>
            </a:extLst>
          </p:cNvPr>
          <p:cNvCxnSpPr>
            <a:cxnSpLocks/>
          </p:cNvCxnSpPr>
          <p:nvPr/>
        </p:nvCxnSpPr>
        <p:spPr>
          <a:xfrm>
            <a:off x="7767508" y="3649553"/>
            <a:ext cx="1978775" cy="1098926"/>
          </a:xfrm>
          <a:prstGeom prst="straightConnector1">
            <a:avLst/>
          </a:prstGeom>
          <a:ln w="12700">
            <a:solidFill>
              <a:srgbClr val="00B0F0"/>
            </a:solidFill>
            <a:prstDash val="dash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Box 65">
            <a:extLst>
              <a:ext uri="{FF2B5EF4-FFF2-40B4-BE49-F238E27FC236}">
                <a16:creationId xmlns:a16="http://schemas.microsoft.com/office/drawing/2014/main" id="{DCA3C36A-CB5D-4ABE-BF93-F8F2760F481E}"/>
              </a:ext>
            </a:extLst>
          </p:cNvPr>
          <p:cNvSpPr txBox="1"/>
          <p:nvPr/>
        </p:nvSpPr>
        <p:spPr>
          <a:xfrm>
            <a:off x="5295532" y="2270354"/>
            <a:ext cx="7017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dirty="0"/>
              <a:t>Y0</a:t>
            </a:r>
            <a:endParaRPr lang="en-US" baseline="-25000" dirty="0"/>
          </a:p>
        </p:txBody>
      </p:sp>
      <p:sp>
        <p:nvSpPr>
          <p:cNvPr id="37" name="TextBox 65">
            <a:extLst>
              <a:ext uri="{FF2B5EF4-FFF2-40B4-BE49-F238E27FC236}">
                <a16:creationId xmlns:a16="http://schemas.microsoft.com/office/drawing/2014/main" id="{DCA3C36A-CB5D-4ABE-BF93-F8F2760F481E}"/>
              </a:ext>
            </a:extLst>
          </p:cNvPr>
          <p:cNvSpPr txBox="1"/>
          <p:nvPr/>
        </p:nvSpPr>
        <p:spPr>
          <a:xfrm>
            <a:off x="5997261" y="5925436"/>
            <a:ext cx="7017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dirty="0"/>
              <a:t>X0</a:t>
            </a:r>
            <a:endParaRPr lang="en-US" baseline="-25000" dirty="0"/>
          </a:p>
        </p:txBody>
      </p:sp>
      <p:cxnSp>
        <p:nvCxnSpPr>
          <p:cNvPr id="39" name="Straight Arrow Connector 56">
            <a:extLst>
              <a:ext uri="{FF2B5EF4-FFF2-40B4-BE49-F238E27FC236}">
                <a16:creationId xmlns:a16="http://schemas.microsoft.com/office/drawing/2014/main" id="{7469AC4B-9F78-459C-AB75-3FA4732C0615}"/>
              </a:ext>
            </a:extLst>
          </p:cNvPr>
          <p:cNvCxnSpPr>
            <a:cxnSpLocks/>
          </p:cNvCxnSpPr>
          <p:nvPr/>
        </p:nvCxnSpPr>
        <p:spPr>
          <a:xfrm>
            <a:off x="6035451" y="5544084"/>
            <a:ext cx="141512" cy="0"/>
          </a:xfrm>
          <a:prstGeom prst="straightConnector1">
            <a:avLst/>
          </a:prstGeom>
          <a:ln w="9525">
            <a:solidFill>
              <a:schemeClr val="accent3">
                <a:lumMod val="60000"/>
                <a:lumOff val="40000"/>
              </a:schemeClr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56">
            <a:extLst>
              <a:ext uri="{FF2B5EF4-FFF2-40B4-BE49-F238E27FC236}">
                <a16:creationId xmlns:a16="http://schemas.microsoft.com/office/drawing/2014/main" id="{7469AC4B-9F78-459C-AB75-3FA4732C0615}"/>
              </a:ext>
            </a:extLst>
          </p:cNvPr>
          <p:cNvCxnSpPr>
            <a:cxnSpLocks/>
          </p:cNvCxnSpPr>
          <p:nvPr/>
        </p:nvCxnSpPr>
        <p:spPr>
          <a:xfrm>
            <a:off x="6176963" y="5544084"/>
            <a:ext cx="0" cy="381351"/>
          </a:xfrm>
          <a:prstGeom prst="straightConnector1">
            <a:avLst/>
          </a:prstGeom>
          <a:ln w="9525">
            <a:solidFill>
              <a:schemeClr val="accent3">
                <a:lumMod val="60000"/>
                <a:lumOff val="40000"/>
              </a:schemeClr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" name="Object 4">
            <a:extLst>
              <a:ext uri="{FF2B5EF4-FFF2-40B4-BE49-F238E27FC236}">
                <a16:creationId xmlns:a16="http://schemas.microsoft.com/office/drawing/2014/main" id="{E18BA942-FBC7-76E1-10D7-AB78A10153C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47696301"/>
              </p:ext>
            </p:extLst>
          </p:nvPr>
        </p:nvGraphicFramePr>
        <p:xfrm>
          <a:off x="222250" y="1206500"/>
          <a:ext cx="3962400" cy="3197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6" imgW="5848209" imgH="4714910" progId="Visio.Drawing.15">
                  <p:embed/>
                </p:oleObj>
              </mc:Choice>
              <mc:Fallback>
                <p:oleObj r:id="rId6" imgW="5848209" imgH="4714910" progId="Visio.Drawing.15">
                  <p:embed/>
                  <p:pic>
                    <p:nvPicPr>
                      <p:cNvPr id="52" name="Object 4">
                        <a:extLst>
                          <a:ext uri="{FF2B5EF4-FFF2-40B4-BE49-F238E27FC236}">
                            <a16:creationId xmlns:a16="http://schemas.microsoft.com/office/drawing/2014/main" id="{0D97F5A7-6825-441E-B18D-89EFDC628AB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2250" y="1206500"/>
                        <a:ext cx="3962400" cy="319722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7" name="CuadroTexto 43">
                <a:extLst>
                  <a:ext uri="{FF2B5EF4-FFF2-40B4-BE49-F238E27FC236}">
                    <a16:creationId xmlns:a16="http://schemas.microsoft.com/office/drawing/2014/main" id="{37E77774-FE14-AB04-15BA-C854B8DDD9C4}"/>
                  </a:ext>
                </a:extLst>
              </p:cNvPr>
              <p:cNvSpPr txBox="1"/>
              <p:nvPr/>
            </p:nvSpPr>
            <p:spPr>
              <a:xfrm>
                <a:off x="736506" y="2070619"/>
                <a:ext cx="408633" cy="215444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square" lIns="0" tIns="0" rIns="0" bIns="0" rtlCol="0">
                <a:spAutoFit/>
              </a:bodyPr>
              <a:lstStyle/>
              <a:p>
                <a:pPr indent="55563"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sz="1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sz="1400" b="0" i="1" smtClean="0">
                              <a:latin typeface="Cambria Math" panose="02040503050406030204" pitchFamily="18" charset="0"/>
                            </a:rPr>
                            <m:t>𝑋</m:t>
                          </m:r>
                        </m:e>
                        <m:sub>
                          <m:r>
                            <a:rPr lang="es-AR" sz="1400" b="0" i="1" smtClean="0">
                              <a:latin typeface="Cambria Math" panose="02040503050406030204" pitchFamily="18" charset="0"/>
                            </a:rPr>
                            <m:t>𝑇</m:t>
                          </m:r>
                        </m:sub>
                      </m:sSub>
                    </m:oMath>
                  </m:oMathPara>
                </a14:m>
                <a:endParaRPr lang="es-AR" sz="1400" dirty="0"/>
              </a:p>
            </p:txBody>
          </p:sp>
        </mc:Choice>
        <mc:Fallback xmlns="">
          <p:sp>
            <p:nvSpPr>
              <p:cNvPr id="7" name="CuadroTexto 43">
                <a:extLst>
                  <a:ext uri="{FF2B5EF4-FFF2-40B4-BE49-F238E27FC236}">
                    <a16:creationId xmlns:a16="http://schemas.microsoft.com/office/drawing/2014/main" id="{37E77774-FE14-AB04-15BA-C854B8DDD9C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6506" y="2070619"/>
                <a:ext cx="408633" cy="215444"/>
              </a:xfrm>
              <a:prstGeom prst="rect">
                <a:avLst/>
              </a:prstGeom>
              <a:blipFill>
                <a:blip r:embed="rId8"/>
                <a:stretch>
                  <a:fillRect l="-1493" b="-1428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CuadroTexto 43">
                <a:extLst>
                  <a:ext uri="{FF2B5EF4-FFF2-40B4-BE49-F238E27FC236}">
                    <a16:creationId xmlns:a16="http://schemas.microsoft.com/office/drawing/2014/main" id="{AB7B5DD6-6143-84B9-81E4-E1DA18B45DB5}"/>
                  </a:ext>
                </a:extLst>
              </p:cNvPr>
              <p:cNvSpPr txBox="1"/>
              <p:nvPr/>
            </p:nvSpPr>
            <p:spPr>
              <a:xfrm>
                <a:off x="3503560" y="3090538"/>
                <a:ext cx="408633" cy="215444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square" lIns="0" tIns="0" rIns="0" bIns="0" rtlCol="0">
                <a:spAutoFit/>
              </a:bodyPr>
              <a:lstStyle/>
              <a:p>
                <a:pPr indent="55563"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sz="1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sz="1400" b="0" i="1" smtClean="0">
                              <a:latin typeface="Cambria Math" panose="02040503050406030204" pitchFamily="18" charset="0"/>
                            </a:rPr>
                            <m:t>𝑌</m:t>
                          </m:r>
                        </m:e>
                        <m:sub>
                          <m:r>
                            <a:rPr lang="es-AR" sz="1400" b="0" i="1" smtClean="0">
                              <a:latin typeface="Cambria Math" panose="02040503050406030204" pitchFamily="18" charset="0"/>
                            </a:rPr>
                            <m:t>𝐵</m:t>
                          </m:r>
                        </m:sub>
                      </m:sSub>
                    </m:oMath>
                  </m:oMathPara>
                </a14:m>
                <a:endParaRPr lang="es-AR" sz="1400" dirty="0"/>
              </a:p>
            </p:txBody>
          </p:sp>
        </mc:Choice>
        <mc:Fallback xmlns="">
          <p:sp>
            <p:nvSpPr>
              <p:cNvPr id="8" name="CuadroTexto 43">
                <a:extLst>
                  <a:ext uri="{FF2B5EF4-FFF2-40B4-BE49-F238E27FC236}">
                    <a16:creationId xmlns:a16="http://schemas.microsoft.com/office/drawing/2014/main" id="{AB7B5DD6-6143-84B9-81E4-E1DA18B45DB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03560" y="3090538"/>
                <a:ext cx="408633" cy="215444"/>
              </a:xfrm>
              <a:prstGeom prst="rect">
                <a:avLst/>
              </a:prstGeom>
              <a:blipFill>
                <a:blip r:embed="rId9"/>
                <a:stretch>
                  <a:fillRect l="-1493" b="-1428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CuadroTexto 43">
                <a:extLst>
                  <a:ext uri="{FF2B5EF4-FFF2-40B4-BE49-F238E27FC236}">
                    <a16:creationId xmlns:a16="http://schemas.microsoft.com/office/drawing/2014/main" id="{F6408D91-08CD-E1A6-97E1-FC301789D6E7}"/>
                  </a:ext>
                </a:extLst>
              </p:cNvPr>
              <p:cNvSpPr txBox="1"/>
              <p:nvPr/>
            </p:nvSpPr>
            <p:spPr>
              <a:xfrm>
                <a:off x="940823" y="3853659"/>
                <a:ext cx="326638" cy="215444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square" lIns="0" tIns="0" rIns="0" bIns="0" rtlCol="0">
                <a:spAutoFit/>
              </a:bodyPr>
              <a:lstStyle/>
              <a:p>
                <a:pPr indent="55563"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sz="1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sz="1400" b="0" i="1" smtClean="0">
                              <a:latin typeface="Cambria Math" panose="02040503050406030204" pitchFamily="18" charset="0"/>
                            </a:rPr>
                            <m:t>𝑋</m:t>
                          </m:r>
                        </m:e>
                        <m:sub>
                          <m:r>
                            <a:rPr lang="es-AR" sz="1400" b="0" i="1" smtClean="0">
                              <a:latin typeface="Cambria Math" panose="02040503050406030204" pitchFamily="18" charset="0"/>
                            </a:rPr>
                            <m:t>𝐵</m:t>
                          </m:r>
                        </m:sub>
                      </m:sSub>
                    </m:oMath>
                  </m:oMathPara>
                </a14:m>
                <a:endParaRPr lang="es-AR" sz="1400" dirty="0"/>
              </a:p>
            </p:txBody>
          </p:sp>
        </mc:Choice>
        <mc:Fallback xmlns="">
          <p:sp>
            <p:nvSpPr>
              <p:cNvPr id="9" name="CuadroTexto 43">
                <a:extLst>
                  <a:ext uri="{FF2B5EF4-FFF2-40B4-BE49-F238E27FC236}">
                    <a16:creationId xmlns:a16="http://schemas.microsoft.com/office/drawing/2014/main" id="{F6408D91-08CD-E1A6-97E1-FC301789D6E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0823" y="3853659"/>
                <a:ext cx="326638" cy="215444"/>
              </a:xfrm>
              <a:prstGeom prst="rect">
                <a:avLst/>
              </a:prstGeom>
              <a:blipFill>
                <a:blip r:embed="rId10"/>
                <a:stretch>
                  <a:fillRect l="-1852" b="-1111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Marcador de pie de página 3">
            <a:extLst>
              <a:ext uri="{FF2B5EF4-FFF2-40B4-BE49-F238E27FC236}">
                <a16:creationId xmlns:a16="http://schemas.microsoft.com/office/drawing/2014/main" id="{CEF66BCE-22C5-9FA1-21B0-1EE82D8EBC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23671" y="6231928"/>
            <a:ext cx="10883665" cy="365125"/>
          </a:xfrm>
        </p:spPr>
        <p:txBody>
          <a:bodyPr/>
          <a:lstStyle/>
          <a:p>
            <a:pPr algn="l"/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76.52/76.05/TA164 - Operaciones </a:t>
            </a:r>
            <a:r>
              <a:rPr lang="en-US" sz="1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Unitarias</a:t>
            </a: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de </a:t>
            </a:r>
            <a:r>
              <a:rPr lang="en-US" sz="1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Transferencia</a:t>
            </a: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de Materia / Operaciones </a:t>
            </a:r>
            <a:r>
              <a:rPr lang="en-US" sz="1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Unitarias</a:t>
            </a: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III                                                  1° </a:t>
            </a:r>
            <a:r>
              <a:rPr lang="en-US" sz="1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Cuatrimestre</a:t>
            </a: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2025</a:t>
            </a:r>
          </a:p>
        </p:txBody>
      </p:sp>
    </p:spTree>
    <p:extLst>
      <p:ext uri="{BB962C8B-B14F-4D97-AF65-F5344CB8AC3E}">
        <p14:creationId xmlns:p14="http://schemas.microsoft.com/office/powerpoint/2010/main" val="41381445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nodeType="afterEffect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100"/>
                            </p:stCondLst>
                            <p:childTnLst>
                              <p:par>
                                <p:cTn id="2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600"/>
                            </p:stCondLst>
                            <p:childTnLst>
                              <p:par>
                                <p:cTn id="2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0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500"/>
                            </p:stCondLst>
                            <p:childTnLst>
                              <p:par>
                                <p:cTn id="6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500"/>
                            </p:stCondLst>
                            <p:childTnLst>
                              <p:par>
                                <p:cTn id="6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500"/>
                            </p:stCondLst>
                            <p:childTnLst>
                              <p:par>
                                <p:cTn id="7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6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1000"/>
                            </p:stCondLst>
                            <p:childTnLst>
                              <p:par>
                                <p:cTn id="7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0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" grpId="0"/>
      <p:bldP spid="61" grpId="0"/>
      <p:bldP spid="66" grpId="0"/>
      <p:bldP spid="67" grpId="0" animBg="1"/>
      <p:bldP spid="72" grpId="0"/>
      <p:bldP spid="73" grpId="0" animBg="1"/>
      <p:bldP spid="36" grpId="0"/>
      <p:bldP spid="3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90B55391-CF37-4F3E-A5EB-08C7EB01AB68}"/>
              </a:ext>
            </a:extLst>
          </p:cNvPr>
          <p:cNvSpPr txBox="1"/>
          <p:nvPr/>
        </p:nvSpPr>
        <p:spPr>
          <a:xfrm>
            <a:off x="438912" y="1312484"/>
            <a:ext cx="916228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2000" b="1" dirty="0">
                <a:effectLst/>
                <a:latin typeface="Helvetica" panose="020B0604020202020204" pitchFamily="34" charset="0"/>
                <a:ea typeface="Calibri" panose="020F0502020204030204" pitchFamily="34" charset="0"/>
                <a:cs typeface="Helvetica" panose="020B0604020202020204" pitchFamily="34" charset="0"/>
              </a:rPr>
              <a:t>2) ¿Qué pasaría si se usara una etapa menos?</a:t>
            </a:r>
            <a:endParaRPr lang="en-US" sz="2000" b="1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A85EE01-1ABD-4FE7-9584-D482C609F1DD}"/>
              </a:ext>
            </a:extLst>
          </p:cNvPr>
          <p:cNvSpPr txBox="1"/>
          <p:nvPr/>
        </p:nvSpPr>
        <p:spPr>
          <a:xfrm>
            <a:off x="1412240" y="1782335"/>
            <a:ext cx="102514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1800" dirty="0">
                <a:effectLst/>
                <a:latin typeface="Helvetica" panose="020B0604020202020204" pitchFamily="34" charset="0"/>
                <a:ea typeface="Calibri" panose="020F0502020204030204" pitchFamily="34" charset="0"/>
                <a:cs typeface="Helvetica" panose="020B0604020202020204" pitchFamily="34" charset="0"/>
              </a:rPr>
              <a:t>No es posible cumplir con las especificaciones requeridas con los caudales invariantes.</a:t>
            </a:r>
            <a:endParaRPr lang="en-US" dirty="0"/>
          </a:p>
        </p:txBody>
      </p:sp>
      <p:sp>
        <p:nvSpPr>
          <p:cNvPr id="7" name="Arrow: Right 6">
            <a:extLst>
              <a:ext uri="{FF2B5EF4-FFF2-40B4-BE49-F238E27FC236}">
                <a16:creationId xmlns:a16="http://schemas.microsoft.com/office/drawing/2014/main" id="{9BE0B5D9-316E-4B56-996F-BE67A18E9E0F}"/>
              </a:ext>
            </a:extLst>
          </p:cNvPr>
          <p:cNvSpPr/>
          <p:nvPr/>
        </p:nvSpPr>
        <p:spPr>
          <a:xfrm>
            <a:off x="992646" y="1833660"/>
            <a:ext cx="331187" cy="26668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0FA7D20-B94D-4A06-B768-4B35EF5C949B}"/>
              </a:ext>
            </a:extLst>
          </p:cNvPr>
          <p:cNvSpPr txBox="1"/>
          <p:nvPr/>
        </p:nvSpPr>
        <p:spPr>
          <a:xfrm>
            <a:off x="1523999" y="2263995"/>
            <a:ext cx="10343183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AR" sz="1800" dirty="0">
                <a:effectLst/>
                <a:latin typeface="Helvetica" panose="020B0604020202020204" pitchFamily="34" charset="0"/>
                <a:ea typeface="Calibri" panose="020F0502020204030204" pitchFamily="34" charset="0"/>
                <a:cs typeface="Helvetica" panose="020B0604020202020204" pitchFamily="34" charset="0"/>
              </a:rPr>
              <a:t>Nueva curva de operación (mism</a:t>
            </a:r>
            <a:r>
              <a:rPr lang="es-AR" dirty="0">
                <a:latin typeface="Helvetica" panose="020B0604020202020204" pitchFamily="34" charset="0"/>
                <a:ea typeface="Calibri" panose="020F0502020204030204" pitchFamily="34" charset="0"/>
                <a:cs typeface="Helvetica" panose="020B0604020202020204" pitchFamily="34" charset="0"/>
              </a:rPr>
              <a:t>a pendiente)</a:t>
            </a:r>
            <a:r>
              <a:rPr lang="es-AR" sz="1800" dirty="0">
                <a:effectLst/>
                <a:latin typeface="Helvetica" panose="020B0604020202020204" pitchFamily="34" charset="0"/>
                <a:ea typeface="Calibri" panose="020F0502020204030204" pitchFamily="34" charset="0"/>
                <a:cs typeface="Helvetica" panose="020B0604020202020204" pitchFamily="34" charset="0"/>
              </a:rPr>
              <a:t>, que cumpla con el número reducido de etapas.</a:t>
            </a:r>
          </a:p>
          <a:p>
            <a:endParaRPr lang="es-AR" sz="1800" dirty="0">
              <a:effectLst/>
              <a:latin typeface="Helvetica" panose="020B0604020202020204" pitchFamily="34" charset="0"/>
              <a:ea typeface="Calibri" panose="020F0502020204030204" pitchFamily="34" charset="0"/>
              <a:cs typeface="Helvetica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AR" dirty="0">
                <a:latin typeface="Helvetica" panose="020B0604020202020204" pitchFamily="34" charset="0"/>
                <a:ea typeface="Calibri" panose="020F0502020204030204" pitchFamily="34" charset="0"/>
                <a:cs typeface="Helvetica" panose="020B0604020202020204" pitchFamily="34" charset="0"/>
              </a:rPr>
              <a:t>D</a:t>
            </a:r>
            <a:r>
              <a:rPr lang="es-AR" sz="1800" dirty="0">
                <a:effectLst/>
                <a:latin typeface="Helvetica" panose="020B0604020202020204" pitchFamily="34" charset="0"/>
                <a:ea typeface="Calibri" panose="020F0502020204030204" pitchFamily="34" charset="0"/>
                <a:cs typeface="Helvetica" panose="020B0604020202020204" pitchFamily="34" charset="0"/>
              </a:rPr>
              <a:t>atos fijos: entrada de las corrientes (la relación molar del líquido en tope, y la de gas en base).</a:t>
            </a:r>
          </a:p>
          <a:p>
            <a:endParaRPr lang="es-AR" sz="1800" dirty="0">
              <a:effectLst/>
              <a:latin typeface="Helvetica" panose="020B0604020202020204" pitchFamily="34" charset="0"/>
              <a:ea typeface="Calibri" panose="020F0502020204030204" pitchFamily="34" charset="0"/>
              <a:cs typeface="Helvetica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AR" dirty="0">
                <a:latin typeface="Helvetica" panose="020B0604020202020204" pitchFamily="34" charset="0"/>
                <a:ea typeface="Calibri" panose="020F0502020204030204" pitchFamily="34" charset="0"/>
                <a:cs typeface="Helvetica" panose="020B0604020202020204" pitchFamily="34" charset="0"/>
              </a:rPr>
              <a:t>Iteración</a:t>
            </a:r>
            <a:endParaRPr lang="en-US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78B3CED3-20F2-4F91-B4A8-D923A2739825}"/>
              </a:ext>
            </a:extLst>
          </p:cNvPr>
          <p:cNvSpPr txBox="1"/>
          <p:nvPr/>
        </p:nvSpPr>
        <p:spPr>
          <a:xfrm>
            <a:off x="438911" y="3954540"/>
            <a:ext cx="10960609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AR" sz="2000" b="1" dirty="0">
                <a:effectLst/>
                <a:latin typeface="Helvetica" panose="020B0604020202020204" pitchFamily="34" charset="0"/>
                <a:ea typeface="Calibri" panose="020F0502020204030204" pitchFamily="34" charset="0"/>
                <a:cs typeface="Helvetica" panose="020B0604020202020204" pitchFamily="34" charset="0"/>
              </a:rPr>
              <a:t>¿Cómo podríamos intentar solucionar esto, usando </a:t>
            </a:r>
            <a:r>
              <a:rPr lang="es-AR" sz="2000" b="1" u="sng" dirty="0">
                <a:effectLst/>
                <a:latin typeface="Helvetica" panose="020B0604020202020204" pitchFamily="34" charset="0"/>
                <a:ea typeface="Calibri" panose="020F0502020204030204" pitchFamily="34" charset="0"/>
                <a:cs typeface="Helvetica" panose="020B0604020202020204" pitchFamily="34" charset="0"/>
              </a:rPr>
              <a:t>variables de operación</a:t>
            </a:r>
            <a:r>
              <a:rPr lang="es-AR" sz="2000" b="1" dirty="0">
                <a:effectLst/>
                <a:latin typeface="Helvetica" panose="020B0604020202020204" pitchFamily="34" charset="0"/>
                <a:ea typeface="Calibri" panose="020F0502020204030204" pitchFamily="34" charset="0"/>
                <a:cs typeface="Helvetica" panose="020B0604020202020204" pitchFamily="34" charset="0"/>
              </a:rPr>
              <a:t>? </a:t>
            </a:r>
            <a:endParaRPr lang="en-US" sz="2000" b="1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F656DF4-BB1D-4D7F-A32D-75444E9E6900}"/>
              </a:ext>
            </a:extLst>
          </p:cNvPr>
          <p:cNvSpPr txBox="1"/>
          <p:nvPr/>
        </p:nvSpPr>
        <p:spPr>
          <a:xfrm>
            <a:off x="807466" y="4545569"/>
            <a:ext cx="85803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AR" sz="1800" dirty="0">
                <a:effectLst/>
                <a:latin typeface="Helvetica" panose="020B0604020202020204" pitchFamily="34" charset="0"/>
                <a:ea typeface="Calibri" panose="020F0502020204030204" pitchFamily="34" charset="0"/>
                <a:cs typeface="Helvetica" panose="020B0604020202020204" pitchFamily="34" charset="0"/>
              </a:rPr>
              <a:t>Variable de operación por excelencia</a:t>
            </a: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D1010CE-C9B9-4D78-A4FA-41449C385476}"/>
              </a:ext>
            </a:extLst>
          </p:cNvPr>
          <p:cNvSpPr txBox="1"/>
          <p:nvPr/>
        </p:nvSpPr>
        <p:spPr>
          <a:xfrm>
            <a:off x="5809820" y="4544265"/>
            <a:ext cx="5394960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1800" dirty="0">
                <a:effectLst/>
                <a:latin typeface="Helvetica" panose="020B0604020202020204" pitchFamily="34" charset="0"/>
                <a:ea typeface="Calibri" panose="020F0502020204030204" pitchFamily="34" charset="0"/>
                <a:cs typeface="Helvetica" panose="020B0604020202020204" pitchFamily="34" charset="0"/>
              </a:rPr>
              <a:t>agente másico de separación (caudal de líquido) </a:t>
            </a:r>
          </a:p>
          <a:p>
            <a:pPr algn="just"/>
            <a:r>
              <a:rPr lang="es-AR" sz="1600" i="1" dirty="0">
                <a:latin typeface="Helvetica" panose="020B0604020202020204" pitchFamily="34" charset="0"/>
                <a:cs typeface="Helvetica" panose="020B0604020202020204" pitchFamily="34" charset="0"/>
              </a:rPr>
              <a:t>(alejo la curva de operación del equilibrio)</a:t>
            </a:r>
            <a:endParaRPr lang="en-US" sz="1600" i="1" dirty="0"/>
          </a:p>
        </p:txBody>
      </p:sp>
      <p:sp>
        <p:nvSpPr>
          <p:cNvPr id="13" name="Arrow: Right 12">
            <a:extLst>
              <a:ext uri="{FF2B5EF4-FFF2-40B4-BE49-F238E27FC236}">
                <a16:creationId xmlns:a16="http://schemas.microsoft.com/office/drawing/2014/main" id="{9708FB0D-9034-4F21-B977-88FD033EACD4}"/>
              </a:ext>
            </a:extLst>
          </p:cNvPr>
          <p:cNvSpPr/>
          <p:nvPr/>
        </p:nvSpPr>
        <p:spPr>
          <a:xfrm>
            <a:off x="5053263" y="4586733"/>
            <a:ext cx="700697" cy="31016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21D6E8C1-E7AF-4B00-BE4C-5CC17B172D46}"/>
              </a:ext>
            </a:extLst>
          </p:cNvPr>
          <p:cNvSpPr txBox="1"/>
          <p:nvPr/>
        </p:nvSpPr>
        <p:spPr>
          <a:xfrm>
            <a:off x="807465" y="5305804"/>
            <a:ext cx="8793733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AR" dirty="0">
                <a:latin typeface="Helvetica" panose="020B0604020202020204" pitchFamily="34" charset="0"/>
                <a:ea typeface="Calibri" panose="020F0502020204030204" pitchFamily="34" charset="0"/>
                <a:cs typeface="Helvetica" panose="020B0604020202020204" pitchFamily="34" charset="0"/>
              </a:rPr>
              <a:t>M</a:t>
            </a:r>
            <a:r>
              <a:rPr lang="es-AR" sz="1800" dirty="0">
                <a:effectLst/>
                <a:latin typeface="Helvetica" panose="020B0604020202020204" pitchFamily="34" charset="0"/>
                <a:ea typeface="Calibri" panose="020F0502020204030204" pitchFamily="34" charset="0"/>
                <a:cs typeface="Helvetica" panose="020B0604020202020204" pitchFamily="34" charset="0"/>
              </a:rPr>
              <a:t>odificar las condiciones de operación de la torre para favorecer la transferencia</a:t>
            </a:r>
          </a:p>
          <a:p>
            <a:endParaRPr lang="en-US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CC53B6D9-0D8F-4DF0-B0AC-45A59473099D}"/>
              </a:ext>
            </a:extLst>
          </p:cNvPr>
          <p:cNvSpPr txBox="1"/>
          <p:nvPr/>
        </p:nvSpPr>
        <p:spPr>
          <a:xfrm>
            <a:off x="1107440" y="5613260"/>
            <a:ext cx="556768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1600" i="1" dirty="0">
                <a:latin typeface="Helvetica" panose="020B0604020202020204" pitchFamily="34" charset="0"/>
                <a:ea typeface="Calibri" panose="020F0502020204030204" pitchFamily="34" charset="0"/>
                <a:cs typeface="Helvetica" panose="020B0604020202020204" pitchFamily="34" charset="0"/>
              </a:rPr>
              <a:t>(a</a:t>
            </a:r>
            <a:r>
              <a:rPr lang="es-AR" sz="1600" i="1" dirty="0">
                <a:effectLst/>
                <a:latin typeface="Helvetica" panose="020B0604020202020204" pitchFamily="34" charset="0"/>
                <a:ea typeface="Calibri" panose="020F0502020204030204" pitchFamily="34" charset="0"/>
                <a:cs typeface="Helvetica" panose="020B0604020202020204" pitchFamily="34" charset="0"/>
              </a:rPr>
              <a:t>lejo el equilibrio de la curva de operación)</a:t>
            </a:r>
            <a:endParaRPr lang="en-US" sz="1600" i="1" dirty="0"/>
          </a:p>
        </p:txBody>
      </p:sp>
      <p:sp>
        <p:nvSpPr>
          <p:cNvPr id="18" name="Left Brace 17">
            <a:extLst>
              <a:ext uri="{FF2B5EF4-FFF2-40B4-BE49-F238E27FC236}">
                <a16:creationId xmlns:a16="http://schemas.microsoft.com/office/drawing/2014/main" id="{40368C2C-B527-43EE-A1AD-85D0B4877C2B}"/>
              </a:ext>
            </a:extLst>
          </p:cNvPr>
          <p:cNvSpPr/>
          <p:nvPr/>
        </p:nvSpPr>
        <p:spPr>
          <a:xfrm>
            <a:off x="9487408" y="5303313"/>
            <a:ext cx="284734" cy="784887"/>
          </a:xfrm>
          <a:prstGeom prst="leftBrace">
            <a:avLst>
              <a:gd name="adj1" fmla="val 17254"/>
              <a:gd name="adj2" fmla="val 23687"/>
            </a:avLst>
          </a:prstGeom>
          <a:ln w="412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943365F7-2354-4507-9A68-83D2FACFC6A5}"/>
              </a:ext>
            </a:extLst>
          </p:cNvPr>
          <p:cNvCxnSpPr>
            <a:cxnSpLocks/>
          </p:cNvCxnSpPr>
          <p:nvPr/>
        </p:nvCxnSpPr>
        <p:spPr>
          <a:xfrm>
            <a:off x="9920477" y="5264854"/>
            <a:ext cx="0" cy="349131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76763FA0-69F0-4192-B68D-5BE349CEBF0F}"/>
              </a:ext>
            </a:extLst>
          </p:cNvPr>
          <p:cNvCxnSpPr>
            <a:cxnSpLocks/>
          </p:cNvCxnSpPr>
          <p:nvPr/>
        </p:nvCxnSpPr>
        <p:spPr>
          <a:xfrm flipV="1">
            <a:off x="9920477" y="5704202"/>
            <a:ext cx="0" cy="334844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>
            <a:extLst>
              <a:ext uri="{FF2B5EF4-FFF2-40B4-BE49-F238E27FC236}">
                <a16:creationId xmlns:a16="http://schemas.microsoft.com/office/drawing/2014/main" id="{3040FAAF-B2AF-4177-BC81-D91D2AAAFF87}"/>
              </a:ext>
            </a:extLst>
          </p:cNvPr>
          <p:cNvSpPr txBox="1"/>
          <p:nvPr/>
        </p:nvSpPr>
        <p:spPr>
          <a:xfrm>
            <a:off x="9983215" y="5256980"/>
            <a:ext cx="457200" cy="3784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dirty="0"/>
              <a:t>T</a:t>
            </a:r>
            <a:endParaRPr lang="en-US" dirty="0"/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C3A174C9-F26A-4D91-9F53-B9E3502F3C93}"/>
              </a:ext>
            </a:extLst>
          </p:cNvPr>
          <p:cNvSpPr txBox="1"/>
          <p:nvPr/>
        </p:nvSpPr>
        <p:spPr>
          <a:xfrm>
            <a:off x="9977373" y="5709782"/>
            <a:ext cx="457200" cy="3784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dirty="0"/>
              <a:t>P</a:t>
            </a:r>
            <a:endParaRPr lang="en-US" dirty="0"/>
          </a:p>
        </p:txBody>
      </p:sp>
      <p:pic>
        <p:nvPicPr>
          <p:cNvPr id="22" name="Imagen 21" descr="Nueva marca difusion - web">
            <a:extLst>
              <a:ext uri="{FF2B5EF4-FFF2-40B4-BE49-F238E27FC236}">
                <a16:creationId xmlns:a16="http://schemas.microsoft.com/office/drawing/2014/main" id="{096C658D-E731-4697-8BCC-2B81C7788EC1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46283" y="320537"/>
            <a:ext cx="2120900" cy="660400"/>
          </a:xfrm>
          <a:prstGeom prst="rect">
            <a:avLst/>
          </a:prstGeom>
          <a:noFill/>
          <a:ln>
            <a:noFill/>
          </a:ln>
        </p:spPr>
      </p:pic>
      <p:sp>
        <p:nvSpPr>
          <p:cNvPr id="24" name="Marcador de número de diapositiva 14"/>
          <p:cNvSpPr>
            <a:spLocks noGrp="1"/>
          </p:cNvSpPr>
          <p:nvPr>
            <p:ph type="sldNum" sz="quarter" idx="12"/>
          </p:nvPr>
        </p:nvSpPr>
        <p:spPr>
          <a:xfrm>
            <a:off x="11236569" y="6231929"/>
            <a:ext cx="531759" cy="365125"/>
          </a:xfrm>
        </p:spPr>
        <p:txBody>
          <a:bodyPr/>
          <a:lstStyle/>
          <a:p>
            <a:r>
              <a:rPr lang="en-US" sz="1600" b="1" dirty="0"/>
              <a:t>-</a:t>
            </a:r>
            <a:fld id="{F9B5AD9D-BCA9-479E-A07E-12A52E742AFF}" type="slidenum">
              <a:rPr lang="en-US" sz="1400" b="1" smtClean="0"/>
              <a:t>6</a:t>
            </a:fld>
            <a:r>
              <a:rPr lang="en-US" sz="1600" b="1" dirty="0"/>
              <a:t>-</a:t>
            </a:r>
          </a:p>
        </p:txBody>
      </p:sp>
      <p:sp>
        <p:nvSpPr>
          <p:cNvPr id="25" name="Título 1"/>
          <p:cNvSpPr>
            <a:spLocks noGrp="1"/>
          </p:cNvSpPr>
          <p:nvPr>
            <p:ph type="title"/>
          </p:nvPr>
        </p:nvSpPr>
        <p:spPr>
          <a:xfrm>
            <a:off x="438912" y="366483"/>
            <a:ext cx="9875520" cy="919940"/>
          </a:xfrm>
        </p:spPr>
        <p:txBody>
          <a:bodyPr/>
          <a:lstStyle/>
          <a:p>
            <a:r>
              <a:rPr lang="es-419" dirty="0"/>
              <a:t>Para seguir pensando…</a:t>
            </a:r>
            <a:endParaRPr lang="en-US" dirty="0"/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9217D3C8-5E8D-5E97-E7CD-B9058225B8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23671" y="6231928"/>
            <a:ext cx="10883665" cy="365125"/>
          </a:xfrm>
        </p:spPr>
        <p:txBody>
          <a:bodyPr/>
          <a:lstStyle/>
          <a:p>
            <a:pPr algn="l"/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76.52/76.05/TA164 - Operaciones </a:t>
            </a:r>
            <a:r>
              <a:rPr lang="en-US" sz="1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Unitarias</a:t>
            </a: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de </a:t>
            </a:r>
            <a:r>
              <a:rPr lang="en-US" sz="1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Transferencia</a:t>
            </a: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de Materia / Operaciones </a:t>
            </a:r>
            <a:r>
              <a:rPr lang="en-US" sz="1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Unitarias</a:t>
            </a: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III                                                  1° </a:t>
            </a:r>
            <a:r>
              <a:rPr lang="en-US" sz="1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Cuatrimestre</a:t>
            </a: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2025</a:t>
            </a:r>
          </a:p>
        </p:txBody>
      </p:sp>
    </p:spTree>
    <p:extLst>
      <p:ext uri="{BB962C8B-B14F-4D97-AF65-F5344CB8AC3E}">
        <p14:creationId xmlns:p14="http://schemas.microsoft.com/office/powerpoint/2010/main" val="7648790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7" grpId="0" animBg="1"/>
      <p:bldP spid="6" grpId="0" uiExpand="1" build="p"/>
      <p:bldP spid="10" grpId="0"/>
      <p:bldP spid="9" grpId="0"/>
      <p:bldP spid="11" grpId="0"/>
      <p:bldP spid="13" grpId="0" animBg="1"/>
      <p:bldP spid="15" grpId="0"/>
      <p:bldP spid="16" grpId="0"/>
      <p:bldP spid="18" grpId="0" animBg="1"/>
      <p:bldP spid="27" grpId="0"/>
      <p:bldP spid="2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109980" y="4206240"/>
            <a:ext cx="9966960" cy="1325880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>
              <a:lnSpc>
                <a:spcPct val="85000"/>
              </a:lnSpc>
            </a:pPr>
            <a:r>
              <a:rPr lang="en-US" sz="6600" b="1" cap="all"/>
              <a:t>¿PREGUNTAS?</a:t>
            </a:r>
          </a:p>
        </p:txBody>
      </p:sp>
      <p:pic>
        <p:nvPicPr>
          <p:cNvPr id="9" name="Graphic 8" descr="Help">
            <a:extLst>
              <a:ext uri="{FF2B5EF4-FFF2-40B4-BE49-F238E27FC236}">
                <a16:creationId xmlns:a16="http://schemas.microsoft.com/office/drawing/2014/main" id="{4B7D2A11-B093-C150-1A63-214F1944335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456178" y="741172"/>
            <a:ext cx="3279644" cy="3279644"/>
          </a:xfrm>
          <a:prstGeom prst="rect">
            <a:avLst/>
          </a:prstGeom>
        </p:spPr>
      </p:pic>
      <p:pic>
        <p:nvPicPr>
          <p:cNvPr id="3" name="Imagen 2" descr="Nueva marca difusion - web">
            <a:extLst>
              <a:ext uri="{FF2B5EF4-FFF2-40B4-BE49-F238E27FC236}">
                <a16:creationId xmlns:a16="http://schemas.microsoft.com/office/drawing/2014/main" id="{52A0C4DD-46AC-35E4-4D27-8B06A9B94151}"/>
              </a:ext>
            </a:extLst>
          </p:cNvPr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46283" y="320537"/>
            <a:ext cx="2120900" cy="660400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5C066C3-5B71-B0FD-9E80-CF05807416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94FCB-83B5-4144-BDC1-7118612766F0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7632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7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Faceta">
  <a:themeElements>
    <a:clrScheme name="Fac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a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Base">
  <a:themeElements>
    <a:clrScheme name="Base">
      <a:dk1>
        <a:srgbClr val="000000"/>
      </a:dk1>
      <a:lt1>
        <a:srgbClr val="FFFFFF"/>
      </a:lt1>
      <a:dk2>
        <a:srgbClr val="565349"/>
      </a:dk2>
      <a:lt2>
        <a:srgbClr val="DDDDDD"/>
      </a:lt2>
      <a:accent1>
        <a:srgbClr val="A6B727"/>
      </a:accent1>
      <a:accent2>
        <a:srgbClr val="DF5327"/>
      </a:accent2>
      <a:accent3>
        <a:srgbClr val="FE9E00"/>
      </a:accent3>
      <a:accent4>
        <a:srgbClr val="418AB3"/>
      </a:accent4>
      <a:accent5>
        <a:srgbClr val="D7D447"/>
      </a:accent5>
      <a:accent6>
        <a:srgbClr val="818183"/>
      </a:accent6>
      <a:hlink>
        <a:srgbClr val="F59E00"/>
      </a:hlink>
      <a:folHlink>
        <a:srgbClr val="B2B2B2"/>
      </a:folHlink>
    </a:clrScheme>
    <a:fontScheme name="Base">
      <a:majorFont>
        <a:latin typeface="Corbel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se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90E45F77-AEFC-46EF-A7C1-5B338C297B02}"/>
    </a:ext>
  </a:extLst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1272</TotalTime>
  <Words>457</Words>
  <Application>Microsoft Office PowerPoint</Application>
  <PresentationFormat>Panorámica</PresentationFormat>
  <Paragraphs>72</Paragraphs>
  <Slides>7</Slides>
  <Notes>0</Notes>
  <HiddenSlides>0</HiddenSlides>
  <MMClips>0</MMClips>
  <ScaleCrop>false</ScaleCrop>
  <HeadingPairs>
    <vt:vector size="8" baseType="variant">
      <vt:variant>
        <vt:lpstr>Fuentes usadas</vt:lpstr>
      </vt:variant>
      <vt:variant>
        <vt:i4>8</vt:i4>
      </vt:variant>
      <vt:variant>
        <vt:lpstr>Tema</vt:lpstr>
      </vt:variant>
      <vt:variant>
        <vt:i4>2</vt:i4>
      </vt:variant>
      <vt:variant>
        <vt:lpstr>Servidores OLE incrustados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18" baseType="lpstr">
      <vt:lpstr>Arial</vt:lpstr>
      <vt:lpstr>Calibri</vt:lpstr>
      <vt:lpstr>Cambria Math</vt:lpstr>
      <vt:lpstr>Corbel</vt:lpstr>
      <vt:lpstr>Helvetica</vt:lpstr>
      <vt:lpstr>Trebuchet MS</vt:lpstr>
      <vt:lpstr>Wingdings</vt:lpstr>
      <vt:lpstr>Wingdings 3</vt:lpstr>
      <vt:lpstr>Faceta</vt:lpstr>
      <vt:lpstr>Base</vt:lpstr>
      <vt:lpstr>Visio.Drawing.15</vt:lpstr>
      <vt:lpstr>GUÍA 2 – Curvas de Operación Problema 3</vt:lpstr>
      <vt:lpstr>Enunciado </vt:lpstr>
      <vt:lpstr>Sentido de la Transferencia </vt:lpstr>
      <vt:lpstr>Balance de Materia</vt:lpstr>
      <vt:lpstr>Balance de Materia</vt:lpstr>
      <vt:lpstr>Para seguir pensando…</vt:lpstr>
      <vt:lpstr>¿PREGUNTAS?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/>
  <cp:lastModifiedBy>MEDINA Julieta         TECHINT</cp:lastModifiedBy>
  <cp:revision>178</cp:revision>
  <dcterms:created xsi:type="dcterms:W3CDTF">2020-04-06T19:11:16Z</dcterms:created>
  <dcterms:modified xsi:type="dcterms:W3CDTF">2025-03-21T04:30:03Z</dcterms:modified>
</cp:coreProperties>
</file>