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5" r:id="rId1"/>
    <p:sldMasterId id="2147483762" r:id="rId2"/>
  </p:sldMasterIdLst>
  <p:notesMasterIdLst>
    <p:notesMasterId r:id="rId20"/>
  </p:notesMasterIdLst>
  <p:sldIdLst>
    <p:sldId id="256" r:id="rId3"/>
    <p:sldId id="257" r:id="rId4"/>
    <p:sldId id="259" r:id="rId5"/>
    <p:sldId id="276" r:id="rId6"/>
    <p:sldId id="270" r:id="rId7"/>
    <p:sldId id="279" r:id="rId8"/>
    <p:sldId id="275" r:id="rId9"/>
    <p:sldId id="263" r:id="rId10"/>
    <p:sldId id="277" r:id="rId11"/>
    <p:sldId id="266" r:id="rId12"/>
    <p:sldId id="278" r:id="rId13"/>
    <p:sldId id="272" r:id="rId14"/>
    <p:sldId id="268" r:id="rId15"/>
    <p:sldId id="269" r:id="rId16"/>
    <p:sldId id="274" r:id="rId17"/>
    <p:sldId id="271" r:id="rId18"/>
    <p:sldId id="2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6553D9D-A2F9-4E12-A5E6-5010AD877496}">
          <p14:sldIdLst>
            <p14:sldId id="256"/>
          </p14:sldIdLst>
        </p14:section>
        <p14:section name="Sección sin título" id="{E6FABFE3-746D-4540-BB1B-B719696DDD2D}">
          <p14:sldIdLst>
            <p14:sldId id="257"/>
            <p14:sldId id="259"/>
            <p14:sldId id="276"/>
            <p14:sldId id="270"/>
            <p14:sldId id="279"/>
            <p14:sldId id="275"/>
            <p14:sldId id="263"/>
            <p14:sldId id="277"/>
            <p14:sldId id="266"/>
            <p14:sldId id="278"/>
            <p14:sldId id="272"/>
            <p14:sldId id="268"/>
            <p14:sldId id="269"/>
            <p14:sldId id="274"/>
            <p14:sldId id="271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9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28" autoAdjust="0"/>
    <p:restoredTop sz="92881" autoAdjust="0"/>
  </p:normalViewPr>
  <p:slideViewPr>
    <p:cSldViewPr snapToGrid="0">
      <p:cViewPr varScale="1">
        <p:scale>
          <a:sx n="61" d="100"/>
          <a:sy n="61" d="100"/>
        </p:scale>
        <p:origin x="109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pPr/>
              <a:t>3/21/2025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Mencionar:</a:t>
            </a:r>
            <a:r>
              <a:rPr lang="es-AR" baseline="0" dirty="0"/>
              <a:t> solución diluida, punto de entrada de la alimentación lateral y dos relaciones L/G y por eso dos pendientes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Mencionar:</a:t>
            </a:r>
            <a:r>
              <a:rPr lang="es-AR" baseline="0" dirty="0"/>
              <a:t> solución diluida, punto de entrada de la alimentación lateral y dos relaciones L/G y por eso dos pendientes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05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C52E68-9455-4137-A792-1A89056F893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Mencionar:</a:t>
            </a:r>
            <a:r>
              <a:rPr lang="es-AR" baseline="0" dirty="0"/>
              <a:t> solución diluida, punto de entrada de la alimentación lateral y dos relaciones L/G y por eso dos pendientes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En ambos dan tres etapas, pero el segundo es menos eficiente.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Mencionar:</a:t>
            </a:r>
            <a:r>
              <a:rPr lang="es-AR" baseline="0" dirty="0"/>
              <a:t> solución diluida, punto de entrada de la alimentación lateral y dos relaciones L/G y por eso dos pendientes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487A7-C923-4A69-A877-172D406A8F2D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  <p:transition spd="slow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BA2AD-87A3-49B6-9EF5-2B4F8CBC41BD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  <p:transition spd="slow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3086D-0950-495C-858C-5D3AE5B7761B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  <p:transition spd="slow">
    <p:pull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ACA83-B22B-4619-AA02-31BE576E1D1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  <p:transition spd="slow">
    <p:pull dir="r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3184C-0FB4-42ED-9231-2E5ACD54985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  <p:transition spd="slow">
    <p:pull dir="r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4CDC9-0712-4153-BD46-AA6226A5E36A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  <p:transition spd="slow">
    <p:pull dir="r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50CA-2F10-43E2-85EF-F6CD7BD0C211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  <p:transition spd="slow">
    <p:pull dir="r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6A287-75EA-4CF8-8337-84FE71CCC2E5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  <p:transition spd="slow">
    <p:pull dir="r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91022-B122-4B3D-97ED-8D39A595EED4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  <p:transition spd="slow">
    <p:pull dir="r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D4AF-3404-433A-A6A4-CCD6F390BED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  <p:transition spd="slow">
    <p:pull dir="r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A817C-DAAE-411B-BAA5-F4941EFFDF82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  <p:transition spd="slow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412A6-A946-44E1-86CA-3EAE6B5B88B2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  <p:transition spd="slow">
    <p:pull dir="r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55180-BCC6-43E8-993E-32F22F72EA51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  <p:transition spd="slow">
    <p:pull dir="r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ADAF6-CBC8-49A7-9396-052D9D3A3EE0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  <p:transition spd="slow">
    <p:pull dir="r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ED199-F051-462E-8740-67B60916327B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  <p:transition spd="slow">
    <p:pull dir="rd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7179-C591-4396-9BC9-A6A580C8A105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  <p:transition spd="slow">
    <p:pull dir="r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BEB93-CFFD-42FB-8944-46F268BAE758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  <p:transition spd="slow">
    <p:pull dir="r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EF859-7317-4F3A-9769-7B1C6F996FA1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  <p:transition spd="slow">
    <p:pull dir="r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53E8E-EFF0-4692-8FD2-5D72C628B810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  <p:transition spd="slow">
    <p:pull dir="r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F6AF0-B5CC-4106-8DC9-4FB11B4AB3B6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  <p:transition spd="slow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A351-9018-4735-941C-D7B23CA9DB2B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  <p:transition spd="slow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5E4A4-5A9A-46BD-A790-B67D65AC1B5B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  <p:transition spd="slow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5BCA3-83DC-402D-BACC-7A9D9A55219A}" type="datetime1">
              <a:rPr lang="en-US" smtClean="0"/>
              <a:t>3/21/2025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  <p:transition spd="slow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5EDE-7036-4731-B3C5-9E2DB67D5788}" type="datetime1">
              <a:rPr lang="en-US" smtClean="0"/>
              <a:t>3/21/2025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  <p:transition spd="slow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ED77A-4B53-4D75-A615-0AEF0D6A2F6C}" type="datetime1">
              <a:rPr lang="en-US" smtClean="0"/>
              <a:t>3/21/2025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  <p:transition spd="slow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C3708-DAAC-4572-A3F3-CD6D520B3911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  <p:transition spd="slow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62045-5F34-4D09-9876-C095B1F840FD}" type="datetime1">
              <a:rPr lang="en-US" smtClean="0"/>
              <a:t>3/21/2025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  <p:transition spd="slow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583B-6E32-4206-8193-0A2CB24B6DA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ransition spd="slow">
    <p:pull dir="rd"/>
  </p:transition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A2D2CF9-1200-4441-8447-909FA642EDBE}" type="datetime1">
              <a:rPr lang="en-US" smtClean="0"/>
              <a:t>3/21/2025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76.52/76.05 - Operaciones Unitarias de Transferencia de Materia / Operaciones Unitarias III                                                                         1° Cuatrimestre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ransition spd="slow">
    <p:pull dir="rd"/>
  </p:transition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6.jpe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7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6.png"/><Relationship Id="rId5" Type="http://schemas.openxmlformats.org/officeDocument/2006/relationships/image" Target="../media/image2.jpeg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23.jpe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jpeg"/><Relationship Id="rId5" Type="http://schemas.openxmlformats.org/officeDocument/2006/relationships/image" Target="../media/image24.png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80550" y="2551176"/>
            <a:ext cx="9619970" cy="1755648"/>
          </a:xfrm>
        </p:spPr>
        <p:txBody>
          <a:bodyPr anchor="ctr"/>
          <a:lstStyle/>
          <a:p>
            <a:pPr algn="ctr"/>
            <a:r>
              <a:rPr lang="x-none" dirty="0"/>
              <a:t>GUÍA </a:t>
            </a:r>
            <a:r>
              <a:rPr lang="es-AR" dirty="0"/>
              <a:t>2</a:t>
            </a:r>
            <a:r>
              <a:rPr lang="x-none" dirty="0"/>
              <a:t> - </a:t>
            </a:r>
            <a:r>
              <a:rPr lang="es-AR" dirty="0"/>
              <a:t>Curvas de Operación</a:t>
            </a:r>
            <a:br>
              <a:rPr lang="x-none" dirty="0"/>
            </a:br>
            <a:r>
              <a:rPr lang="x-none" sz="4800" dirty="0"/>
              <a:t>Problema</a:t>
            </a:r>
            <a:r>
              <a:rPr lang="es-AR" sz="4800" dirty="0"/>
              <a:t> 4 </a:t>
            </a:r>
            <a:r>
              <a:rPr lang="x-none" sz="4800" dirty="0"/>
              <a:t> 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- 202</a:t>
            </a:r>
            <a:r>
              <a:rPr lang="es-AR" b="1" dirty="0"/>
              <a:t>5</a:t>
            </a:r>
            <a:endParaRPr lang="en-US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19114" r="2065" b="14272"/>
          <a:stretch/>
        </p:blipFill>
        <p:spPr>
          <a:xfrm>
            <a:off x="4325125" y="6035040"/>
            <a:ext cx="2130820" cy="704088"/>
          </a:xfrm>
          <a:prstGeom prst="rect">
            <a:avLst/>
          </a:prstGeom>
        </p:spPr>
      </p:pic>
      <p:pic>
        <p:nvPicPr>
          <p:cNvPr id="5" name="Imagen 2" descr="Nueva marca difusion - web">
            <a:extLst>
              <a:ext uri="{FF2B5EF4-FFF2-40B4-BE49-F238E27FC236}">
                <a16:creationId xmlns:a16="http://schemas.microsoft.com/office/drawing/2014/main" id="{202B4C56-77A3-480F-B36F-27EC2F5E30E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2709" y="1237307"/>
            <a:ext cx="7983734" cy="4819968"/>
          </a:xfrm>
          <a:prstGeom prst="rect">
            <a:avLst/>
          </a:prstGeom>
        </p:spPr>
      </p:pic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Gráfico</a:t>
            </a:r>
            <a:endParaRPr lang="en-US" dirty="0"/>
          </a:p>
        </p:txBody>
      </p:sp>
      <p:pic>
        <p:nvPicPr>
          <p:cNvPr id="14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6319" y="1213886"/>
            <a:ext cx="8035202" cy="48338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1257633" y="1323476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633" y="1323476"/>
                <a:ext cx="475076" cy="461665"/>
              </a:xfrm>
              <a:prstGeom prst="rect">
                <a:avLst/>
              </a:prstGeom>
              <a:blipFill>
                <a:blip r:embed="rId5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6907450" y="5449913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450" y="5449913"/>
                <a:ext cx="47507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">
            <a:extLst>
              <a:ext uri="{FF2B5EF4-FFF2-40B4-BE49-F238E27FC236}">
                <a16:creationId xmlns:a16="http://schemas.microsoft.com/office/drawing/2014/main" id="{0A9AD93B-A850-45CC-BC51-AB7A765026A9}"/>
              </a:ext>
            </a:extLst>
          </p:cNvPr>
          <p:cNvSpPr txBox="1"/>
          <p:nvPr/>
        </p:nvSpPr>
        <p:spPr>
          <a:xfrm>
            <a:off x="6615119" y="1328565"/>
            <a:ext cx="1189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sz="3200" dirty="0"/>
              <a:t>Datos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21"/>
              <p:cNvSpPr/>
              <p:nvPr/>
            </p:nvSpPr>
            <p:spPr>
              <a:xfrm>
                <a:off x="6870419" y="1978213"/>
                <a:ext cx="2681205" cy="15602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𝑡𝑜𝑝𝑒</m:t>
                        </m:r>
                      </m:sub>
                      <m:sup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es-AR" i="1">
                        <a:latin typeface="Cambria Math" panose="02040503050406030204" pitchFamily="18" charset="0"/>
                      </a:rPr>
                      <m:t>=7%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s-AR" i="1">
                        <a:latin typeface="Cambria Math" panose="02040503050406030204" pitchFamily="18" charset="0"/>
                      </a:rPr>
                      <m:t>=3%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𝑏𝑎𝑠𝑒</m:t>
                        </m:r>
                      </m:sub>
                    </m:sSub>
                    <m:r>
                      <a:rPr lang="es-A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b="0" i="1" smtClean="0">
                        <a:latin typeface="Cambria Math" panose="02040503050406030204" pitchFamily="18" charset="0"/>
                      </a:rPr>
                      <m:t>0,5</m:t>
                    </m:r>
                    <m:r>
                      <a:rPr lang="es-AR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𝑏𝑎𝑠𝑒</m:t>
                        </m:r>
                      </m:sub>
                    </m:sSub>
                    <m:r>
                      <a:rPr lang="es-A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s-AR" b="0" i="1" dirty="0"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s-AR" b="0" i="1" smtClean="0">
                        <a:latin typeface="Cambria Math" panose="02040503050406030204" pitchFamily="18" charset="0"/>
                      </a:rPr>
                      <m:t>=1,6⋅</m:t>
                    </m:r>
                    <m:r>
                      <a:rPr lang="es-AR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AR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0419" y="1978213"/>
                <a:ext cx="2681205" cy="1560235"/>
              </a:xfrm>
              <a:prstGeom prst="rect">
                <a:avLst/>
              </a:prstGeom>
              <a:blipFill>
                <a:blip r:embed="rId7"/>
                <a:stretch>
                  <a:fillRect l="-1364" b="-470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Conector recto 34"/>
          <p:cNvCxnSpPr/>
          <p:nvPr/>
        </p:nvCxnSpPr>
        <p:spPr>
          <a:xfrm flipV="1">
            <a:off x="2438400" y="1720850"/>
            <a:ext cx="3667125" cy="37999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ángulo 35"/>
          <p:cNvSpPr/>
          <p:nvPr/>
        </p:nvSpPr>
        <p:spPr>
          <a:xfrm>
            <a:off x="6783606" y="3643711"/>
            <a:ext cx="2768018" cy="10772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63538"/>
            <a:r>
              <a:rPr lang="es-AR" sz="1600" dirty="0">
                <a:latin typeface="Cambria Math" panose="02040503050406030204" pitchFamily="18" charset="0"/>
              </a:rPr>
              <a:t>Equilibrio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x’ (alim. Lateral)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Límite superior (</a:t>
            </a:r>
            <a:r>
              <a:rPr lang="es-AR" sz="1600" dirty="0" err="1">
                <a:latin typeface="Cambria Math" panose="02040503050406030204" pitchFamily="18" charset="0"/>
              </a:rPr>
              <a:t>x</a:t>
            </a:r>
            <a:r>
              <a:rPr lang="es-AR" sz="1600" baseline="-25000" dirty="0" err="1">
                <a:latin typeface="Cambria Math" panose="02040503050406030204" pitchFamily="18" charset="0"/>
              </a:rPr>
              <a:t>tope</a:t>
            </a:r>
            <a:r>
              <a:rPr lang="es-AR" sz="1600" dirty="0">
                <a:latin typeface="Cambria Math" panose="02040503050406030204" pitchFamily="18" charset="0"/>
              </a:rPr>
              <a:t>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Recta de operación BASE</a:t>
            </a:r>
          </a:p>
        </p:txBody>
      </p:sp>
      <p:cxnSp>
        <p:nvCxnSpPr>
          <p:cNvPr id="37" name="Conector recto 36"/>
          <p:cNvCxnSpPr/>
          <p:nvPr/>
        </p:nvCxnSpPr>
        <p:spPr>
          <a:xfrm flipV="1">
            <a:off x="2679700" y="4267201"/>
            <a:ext cx="1303867" cy="1263649"/>
          </a:xfrm>
          <a:prstGeom prst="line">
            <a:avLst/>
          </a:prstGeom>
          <a:ln w="38100">
            <a:solidFill>
              <a:srgbClr val="5C99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/>
          <p:cNvSpPr/>
          <p:nvPr/>
        </p:nvSpPr>
        <p:spPr>
          <a:xfrm>
            <a:off x="6813544" y="3659647"/>
            <a:ext cx="2768018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63538"/>
            <a:r>
              <a:rPr lang="es-AR" sz="1600" dirty="0">
                <a:latin typeface="Cambria Math" panose="02040503050406030204" pitchFamily="18" charset="0"/>
              </a:rPr>
              <a:t>Equilibrio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x’ (alim. Lateral)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Límite superior (</a:t>
            </a:r>
            <a:r>
              <a:rPr lang="es-AR" sz="1600" dirty="0" err="1">
                <a:latin typeface="Cambria Math" panose="02040503050406030204" pitchFamily="18" charset="0"/>
              </a:rPr>
              <a:t>x</a:t>
            </a:r>
            <a:r>
              <a:rPr lang="es-AR" sz="1600" baseline="-25000" dirty="0" err="1">
                <a:latin typeface="Cambria Math" panose="02040503050406030204" pitchFamily="18" charset="0"/>
              </a:rPr>
              <a:t>tope</a:t>
            </a:r>
            <a:r>
              <a:rPr lang="es-AR" sz="1600" dirty="0">
                <a:latin typeface="Cambria Math" panose="02040503050406030204" pitchFamily="18" charset="0"/>
              </a:rPr>
              <a:t>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Recta de operación BASE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Recta de operación TOPE</a:t>
            </a:r>
          </a:p>
        </p:txBody>
      </p:sp>
      <p:cxnSp>
        <p:nvCxnSpPr>
          <p:cNvPr id="38" name="Conector recto 37"/>
          <p:cNvCxnSpPr/>
          <p:nvPr/>
        </p:nvCxnSpPr>
        <p:spPr>
          <a:xfrm flipV="1">
            <a:off x="6651805" y="4560828"/>
            <a:ext cx="493183" cy="10383"/>
          </a:xfrm>
          <a:prstGeom prst="line">
            <a:avLst/>
          </a:prstGeom>
          <a:ln w="28575">
            <a:solidFill>
              <a:srgbClr val="5C99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V="1">
            <a:off x="6651804" y="3831621"/>
            <a:ext cx="493183" cy="103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6651803" y="4079833"/>
            <a:ext cx="493183" cy="10383"/>
          </a:xfrm>
          <a:prstGeom prst="line">
            <a:avLst/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 flipV="1">
            <a:off x="6670463" y="4317523"/>
            <a:ext cx="493183" cy="10383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 flipV="1">
            <a:off x="6660858" y="4814098"/>
            <a:ext cx="493183" cy="10383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V="1">
            <a:off x="3983567" y="2898775"/>
            <a:ext cx="2116362" cy="1368426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F9D7B36E-08D6-4820-8F71-93CF34FB54FB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41DA1D1-8F76-A970-DC98-8815AE366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319" y="1223411"/>
            <a:ext cx="8035202" cy="4833864"/>
          </a:xfrm>
          <a:prstGeom prst="rect">
            <a:avLst/>
          </a:prstGeom>
        </p:spPr>
      </p:pic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Cantidad de Etapas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ángulo 14"/>
              <p:cNvSpPr/>
              <p:nvPr/>
            </p:nvSpPr>
            <p:spPr>
              <a:xfrm>
                <a:off x="1257633" y="1323476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5" name="Rectá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633" y="1323476"/>
                <a:ext cx="475076" cy="461665"/>
              </a:xfrm>
              <a:prstGeom prst="rect">
                <a:avLst/>
              </a:prstGeom>
              <a:blipFill>
                <a:blip r:embed="rId4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/>
              <p:cNvSpPr/>
              <p:nvPr/>
            </p:nvSpPr>
            <p:spPr>
              <a:xfrm>
                <a:off x="6907450" y="5449913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6" name="Rectá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7450" y="5449913"/>
                <a:ext cx="475076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ángulo 21"/>
          <p:cNvSpPr/>
          <p:nvPr/>
        </p:nvSpPr>
        <p:spPr>
          <a:xfrm>
            <a:off x="6927721" y="2919305"/>
            <a:ext cx="2681205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es-AR" dirty="0">
              <a:latin typeface="Calibri" panose="020F0502020204030204" pitchFamily="34" charset="0"/>
            </a:endParaRPr>
          </a:p>
          <a:p>
            <a:endParaRPr lang="es-AR" dirty="0">
              <a:latin typeface="Calibri" panose="020F0502020204030204" pitchFamily="34" charset="0"/>
            </a:endParaRPr>
          </a:p>
          <a:p>
            <a:endParaRPr lang="es-AR" dirty="0">
              <a:latin typeface="Calibri" panose="020F0502020204030204" pitchFamily="34" charset="0"/>
            </a:endParaRPr>
          </a:p>
          <a:p>
            <a:endParaRPr lang="es-AR" dirty="0">
              <a:latin typeface="Calibri" panose="020F0502020204030204" pitchFamily="34" charset="0"/>
            </a:endParaRPr>
          </a:p>
          <a:p>
            <a:endParaRPr lang="es-AR" dirty="0">
              <a:latin typeface="Calibri" panose="020F0502020204030204" pitchFamily="34" charset="0"/>
            </a:endParaRPr>
          </a:p>
          <a:p>
            <a:endParaRPr lang="es-AR" dirty="0">
              <a:latin typeface="Calibri" panose="020F0502020204030204" pitchFamily="34" charset="0"/>
            </a:endParaRPr>
          </a:p>
        </p:txBody>
      </p:sp>
      <p:cxnSp>
        <p:nvCxnSpPr>
          <p:cNvPr id="35" name="Conector recto 34"/>
          <p:cNvCxnSpPr/>
          <p:nvPr/>
        </p:nvCxnSpPr>
        <p:spPr>
          <a:xfrm flipV="1">
            <a:off x="2442633" y="1739900"/>
            <a:ext cx="3660987" cy="3770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36"/>
          <p:cNvCxnSpPr/>
          <p:nvPr/>
        </p:nvCxnSpPr>
        <p:spPr>
          <a:xfrm flipV="1">
            <a:off x="2692400" y="4267200"/>
            <a:ext cx="1291167" cy="1243275"/>
          </a:xfrm>
          <a:prstGeom prst="line">
            <a:avLst/>
          </a:prstGeom>
          <a:ln w="38100">
            <a:solidFill>
              <a:srgbClr val="5C99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/>
          <p:cNvSpPr/>
          <p:nvPr/>
        </p:nvSpPr>
        <p:spPr>
          <a:xfrm>
            <a:off x="6907450" y="2009203"/>
            <a:ext cx="2768018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63538"/>
            <a:r>
              <a:rPr lang="es-AR" sz="1600" dirty="0">
                <a:latin typeface="Cambria Math" panose="02040503050406030204" pitchFamily="18" charset="0"/>
              </a:rPr>
              <a:t>Equilibrio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x’ (alim. Lateral)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Límite superior (</a:t>
            </a:r>
            <a:r>
              <a:rPr lang="es-AR" sz="1600" dirty="0" err="1">
                <a:latin typeface="Cambria Math" panose="02040503050406030204" pitchFamily="18" charset="0"/>
              </a:rPr>
              <a:t>x</a:t>
            </a:r>
            <a:r>
              <a:rPr lang="es-AR" sz="1600" baseline="-25000" dirty="0" err="1">
                <a:latin typeface="Cambria Math" panose="02040503050406030204" pitchFamily="18" charset="0"/>
              </a:rPr>
              <a:t>tope</a:t>
            </a:r>
            <a:r>
              <a:rPr lang="es-AR" sz="1600" dirty="0">
                <a:latin typeface="Cambria Math" panose="02040503050406030204" pitchFamily="18" charset="0"/>
              </a:rPr>
              <a:t>)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Recta de operación BASE</a:t>
            </a:r>
          </a:p>
          <a:p>
            <a:pPr marL="363538"/>
            <a:r>
              <a:rPr lang="es-AR" sz="1600" dirty="0">
                <a:latin typeface="Cambria Math" panose="02040503050406030204" pitchFamily="18" charset="0"/>
              </a:rPr>
              <a:t>Recta de operación TOPE</a:t>
            </a:r>
          </a:p>
        </p:txBody>
      </p:sp>
      <p:cxnSp>
        <p:nvCxnSpPr>
          <p:cNvPr id="38" name="Conector recto 37"/>
          <p:cNvCxnSpPr/>
          <p:nvPr/>
        </p:nvCxnSpPr>
        <p:spPr>
          <a:xfrm flipV="1">
            <a:off x="6745711" y="2914398"/>
            <a:ext cx="493183" cy="10383"/>
          </a:xfrm>
          <a:prstGeom prst="line">
            <a:avLst/>
          </a:prstGeom>
          <a:ln w="28575">
            <a:solidFill>
              <a:srgbClr val="5C996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V="1">
            <a:off x="6745710" y="2185191"/>
            <a:ext cx="493183" cy="103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 flipV="1">
            <a:off x="6745709" y="2433403"/>
            <a:ext cx="493183" cy="10383"/>
          </a:xfrm>
          <a:prstGeom prst="line">
            <a:avLst/>
          </a:prstGeom>
          <a:ln w="28575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 flipV="1">
            <a:off x="6764369" y="2671093"/>
            <a:ext cx="493183" cy="10383"/>
          </a:xfrm>
          <a:prstGeom prst="line">
            <a:avLst/>
          </a:prstGeom>
          <a:ln w="28575">
            <a:solidFill>
              <a:schemeClr val="accent3">
                <a:lumMod val="60000"/>
                <a:lumOff val="4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 flipV="1">
            <a:off x="6754764" y="3167668"/>
            <a:ext cx="493183" cy="10383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V="1">
            <a:off x="3983567" y="2908301"/>
            <a:ext cx="2120053" cy="135889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10 CuadroTexto"/>
          <p:cNvSpPr txBox="1"/>
          <p:nvPr/>
        </p:nvSpPr>
        <p:spPr>
          <a:xfrm>
            <a:off x="2751274" y="5295611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1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Arrow Connector 3"/>
          <p:cNvCxnSpPr/>
          <p:nvPr/>
        </p:nvCxnSpPr>
        <p:spPr>
          <a:xfrm flipV="1">
            <a:off x="2695267" y="5258002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18"/>
          <p:cNvCxnSpPr/>
          <p:nvPr/>
        </p:nvCxnSpPr>
        <p:spPr>
          <a:xfrm>
            <a:off x="2695267" y="5258002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19"/>
          <p:cNvCxnSpPr/>
          <p:nvPr/>
        </p:nvCxnSpPr>
        <p:spPr>
          <a:xfrm flipV="1">
            <a:off x="2943431" y="4996515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0"/>
          <p:cNvCxnSpPr/>
          <p:nvPr/>
        </p:nvCxnSpPr>
        <p:spPr>
          <a:xfrm>
            <a:off x="2943431" y="4996515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1"/>
          <p:cNvCxnSpPr/>
          <p:nvPr/>
        </p:nvCxnSpPr>
        <p:spPr>
          <a:xfrm flipV="1">
            <a:off x="3201220" y="4744654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2"/>
          <p:cNvCxnSpPr/>
          <p:nvPr/>
        </p:nvCxnSpPr>
        <p:spPr>
          <a:xfrm>
            <a:off x="3201220" y="4744654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23"/>
          <p:cNvCxnSpPr/>
          <p:nvPr/>
        </p:nvCxnSpPr>
        <p:spPr>
          <a:xfrm flipV="1">
            <a:off x="3459009" y="4484772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24"/>
          <p:cNvCxnSpPr/>
          <p:nvPr/>
        </p:nvCxnSpPr>
        <p:spPr>
          <a:xfrm>
            <a:off x="3459009" y="4484772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25"/>
          <p:cNvCxnSpPr/>
          <p:nvPr/>
        </p:nvCxnSpPr>
        <p:spPr>
          <a:xfrm flipV="1">
            <a:off x="3726423" y="4175164"/>
            <a:ext cx="0" cy="3240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Arrow Connector 26"/>
          <p:cNvCxnSpPr/>
          <p:nvPr/>
        </p:nvCxnSpPr>
        <p:spPr>
          <a:xfrm>
            <a:off x="3726423" y="4167137"/>
            <a:ext cx="412633" cy="80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2" name="Straight Arrow Connector 27"/>
          <p:cNvCxnSpPr/>
          <p:nvPr/>
        </p:nvCxnSpPr>
        <p:spPr>
          <a:xfrm flipH="1" flipV="1">
            <a:off x="4110736" y="3780623"/>
            <a:ext cx="8718" cy="394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30"/>
          <p:cNvCxnSpPr/>
          <p:nvPr/>
        </p:nvCxnSpPr>
        <p:spPr>
          <a:xfrm flipV="1">
            <a:off x="4124717" y="3772679"/>
            <a:ext cx="637174" cy="79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32"/>
          <p:cNvCxnSpPr/>
          <p:nvPr/>
        </p:nvCxnSpPr>
        <p:spPr>
          <a:xfrm flipV="1">
            <a:off x="4752089" y="3086051"/>
            <a:ext cx="9802" cy="6603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Straight Arrow Connector 34"/>
          <p:cNvCxnSpPr/>
          <p:nvPr/>
        </p:nvCxnSpPr>
        <p:spPr>
          <a:xfrm flipV="1">
            <a:off x="4752089" y="3086051"/>
            <a:ext cx="1090361" cy="184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36"/>
          <p:cNvCxnSpPr/>
          <p:nvPr/>
        </p:nvCxnSpPr>
        <p:spPr>
          <a:xfrm flipV="1">
            <a:off x="5832648" y="1971834"/>
            <a:ext cx="9802" cy="11295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0" name="Straight Arrow Connector 38"/>
          <p:cNvCxnSpPr/>
          <p:nvPr/>
        </p:nvCxnSpPr>
        <p:spPr>
          <a:xfrm flipV="1">
            <a:off x="5842450" y="1968650"/>
            <a:ext cx="2028401" cy="397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1" name="10 CuadroTexto"/>
          <p:cNvSpPr txBox="1"/>
          <p:nvPr/>
        </p:nvSpPr>
        <p:spPr>
          <a:xfrm>
            <a:off x="3018687" y="5066563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2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10 CuadroTexto"/>
          <p:cNvSpPr txBox="1"/>
          <p:nvPr/>
        </p:nvSpPr>
        <p:spPr>
          <a:xfrm>
            <a:off x="3286099" y="4837515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53" name="10 CuadroTexto"/>
          <p:cNvSpPr txBox="1"/>
          <p:nvPr/>
        </p:nvSpPr>
        <p:spPr>
          <a:xfrm>
            <a:off x="3563134" y="4550576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54" name="10 CuadroTexto"/>
          <p:cNvSpPr txBox="1"/>
          <p:nvPr/>
        </p:nvSpPr>
        <p:spPr>
          <a:xfrm>
            <a:off x="3906641" y="4191725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5" name="10 CuadroTexto"/>
          <p:cNvSpPr txBox="1"/>
          <p:nvPr/>
        </p:nvSpPr>
        <p:spPr>
          <a:xfrm>
            <a:off x="4377577" y="3973659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56" name="10 CuadroTexto"/>
          <p:cNvSpPr txBox="1"/>
          <p:nvPr/>
        </p:nvSpPr>
        <p:spPr>
          <a:xfrm>
            <a:off x="5105112" y="3513368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57" name="10 CuadroTexto"/>
          <p:cNvSpPr txBox="1"/>
          <p:nvPr/>
        </p:nvSpPr>
        <p:spPr>
          <a:xfrm>
            <a:off x="6067137" y="2392711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58" name="9 CuadroTexto"/>
          <p:cNvSpPr txBox="1"/>
          <p:nvPr/>
        </p:nvSpPr>
        <p:spPr>
          <a:xfrm>
            <a:off x="7089278" y="3549790"/>
            <a:ext cx="22183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latin typeface="Arial" pitchFamily="34" charset="0"/>
                <a:cs typeface="Arial" pitchFamily="34" charset="0"/>
              </a:rPr>
              <a:t>N° etapas: </a:t>
            </a:r>
          </a:p>
          <a:p>
            <a:pPr algn="ctr"/>
            <a:r>
              <a:rPr lang="es-AR" sz="2400" b="1" dirty="0">
                <a:latin typeface="Arial" pitchFamily="34" charset="0"/>
                <a:cs typeface="Arial" pitchFamily="34" charset="0"/>
              </a:rPr>
              <a:t>Np = 8 </a:t>
            </a:r>
            <a:endParaRPr lang="es-ES" dirty="0"/>
          </a:p>
        </p:txBody>
      </p:sp>
      <p:pic>
        <p:nvPicPr>
          <p:cNvPr id="59" name="15 Imagen" descr="program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169" y="2255027"/>
            <a:ext cx="2440857" cy="1731421"/>
          </a:xfrm>
          <a:prstGeom prst="rect">
            <a:avLst/>
          </a:prstGeom>
        </p:spPr>
      </p:pic>
      <p:cxnSp>
        <p:nvCxnSpPr>
          <p:cNvPr id="60" name="Conector recto de flecha 59"/>
          <p:cNvCxnSpPr>
            <a:stCxn id="58" idx="2"/>
            <a:endCxn id="61" idx="0"/>
          </p:cNvCxnSpPr>
          <p:nvPr/>
        </p:nvCxnSpPr>
        <p:spPr>
          <a:xfrm>
            <a:off x="8198454" y="4380787"/>
            <a:ext cx="0" cy="272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8 CuadroTexto"/>
          <p:cNvSpPr txBox="1"/>
          <p:nvPr/>
        </p:nvSpPr>
        <p:spPr>
          <a:xfrm>
            <a:off x="7530134" y="4652849"/>
            <a:ext cx="133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err="1"/>
              <a:t>Rta</a:t>
            </a:r>
            <a:r>
              <a:rPr lang="es-ES" i="1" dirty="0"/>
              <a:t> ítem c)</a:t>
            </a:r>
          </a:p>
        </p:txBody>
      </p:sp>
      <p:sp>
        <p:nvSpPr>
          <p:cNvPr id="6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5B2317BE-7EA9-4313-A91C-B7C15D7A58A9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B4BBC33-BD18-374F-D379-492844020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73188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0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6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etapas con inyección y mezcla previ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78" y="2092272"/>
            <a:ext cx="11531617" cy="3037667"/>
          </a:xfrm>
          <a:prstGeom prst="rect">
            <a:avLst/>
          </a:prstGeom>
        </p:spPr>
      </p:pic>
      <p:pic>
        <p:nvPicPr>
          <p:cNvPr id="11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Ítem d): Mezclado previo</a:t>
            </a:r>
            <a:endParaRPr lang="en-US" dirty="0"/>
          </a:p>
        </p:txBody>
      </p:sp>
      <p:sp>
        <p:nvSpPr>
          <p:cNvPr id="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1F915D8A-E545-478C-95CA-FA22F0FB1EC3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46325BD-62CB-396A-9534-253A6B320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438912" y="1181393"/>
            <a:ext cx="4214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Balance de masa total: </a:t>
            </a:r>
            <a:endParaRPr lang="es-ES" sz="2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438912" y="3076457"/>
            <a:ext cx="560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/>
              <a:t>Balance de masa en nodo de mezcla: </a:t>
            </a:r>
            <a:endParaRPr lang="es-ES" sz="2400" b="1" dirty="0"/>
          </a:p>
        </p:txBody>
      </p:sp>
      <p:pic>
        <p:nvPicPr>
          <p:cNvPr id="14" name="13 Imagen" descr="joey iny la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8175" y="2337048"/>
            <a:ext cx="3756536" cy="376831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745711" y="2337048"/>
                <a:ext cx="1814786" cy="3978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,0</m:t>
                      </m:r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78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711" y="2337048"/>
                <a:ext cx="1814786" cy="397866"/>
              </a:xfrm>
              <a:prstGeom prst="rect">
                <a:avLst/>
              </a:prstGeom>
              <a:blipFill>
                <a:blip r:embed="rId3"/>
                <a:stretch>
                  <a:fillRect l="-5705" r="-6040" b="-227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694613" y="4206187"/>
                <a:ext cx="1814786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𝑚𝑖𝑥</m:t>
                          </m:r>
                        </m:sub>
                      </m:sSub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056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4613" y="4206187"/>
                <a:ext cx="1814786" cy="369332"/>
              </a:xfrm>
              <a:prstGeom prst="rect">
                <a:avLst/>
              </a:prstGeom>
              <a:blipFill>
                <a:blip r:embed="rId4"/>
                <a:stretch>
                  <a:fillRect l="-1678" r="-4027" b="-1475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Ítem d): Mezclado previo</a:t>
            </a:r>
            <a:endParaRPr lang="en-US" dirty="0"/>
          </a:p>
        </p:txBody>
      </p:sp>
      <p:sp>
        <p:nvSpPr>
          <p:cNvPr id="21" name="TextBox 8">
            <a:extLst>
              <a:ext uri="{FF2B5EF4-FFF2-40B4-BE49-F238E27FC236}">
                <a16:creationId xmlns:a16="http://schemas.microsoft.com/office/drawing/2014/main" id="{55FBBA5A-8CA2-48CE-8E7A-6A9CE2207C6B}"/>
              </a:ext>
            </a:extLst>
          </p:cNvPr>
          <p:cNvSpPr txBox="1"/>
          <p:nvPr/>
        </p:nvSpPr>
        <p:spPr>
          <a:xfrm>
            <a:off x="1623763" y="5219613"/>
            <a:ext cx="5360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3200" dirty="0">
                <a:solidFill>
                  <a:schemeClr val="accent2"/>
                </a:solidFill>
              </a:rPr>
              <a:t>¿Y qué cambia entonces?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21"/>
              <p:cNvSpPr/>
              <p:nvPr/>
            </p:nvSpPr>
            <p:spPr>
              <a:xfrm>
                <a:off x="438912" y="1643058"/>
                <a:ext cx="8246741" cy="49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𝑏𝑎𝑠𝑒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) 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𝑏𝑎𝑠𝑒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1643058"/>
                <a:ext cx="8246741" cy="490199"/>
              </a:xfrm>
              <a:prstGeom prst="rect">
                <a:avLst/>
              </a:prstGeom>
              <a:blipFill>
                <a:blip r:embed="rId6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ángulo 22"/>
              <p:cNvSpPr/>
              <p:nvPr/>
            </p:nvSpPr>
            <p:spPr>
              <a:xfrm>
                <a:off x="280009" y="3604530"/>
                <a:ext cx="8246741" cy="49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) 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𝑀𝐼𝑋</m:t>
                          </m:r>
                        </m:sub>
                      </m:sSub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3" name="Rectá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09" y="3604530"/>
                <a:ext cx="8246741" cy="490199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7683186" y="1633155"/>
            <a:ext cx="1002467" cy="60277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5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6103620" y="3523559"/>
            <a:ext cx="786101" cy="60277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6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37804B5D-DEB9-4A1D-A0AC-68D5362B50C8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8CF0C3F-8652-78D4-DB5B-E3C79113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6" grpId="0"/>
      <p:bldP spid="17" grpId="0"/>
      <p:bldP spid="21" grpId="0"/>
      <p:bldP spid="22" grpId="0"/>
      <p:bldP spid="23" grpId="0"/>
      <p:bldP spid="24" grpId="0" animBg="1"/>
      <p:bldP spid="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9458686" y="3334179"/>
            <a:ext cx="18250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>
                <a:latin typeface="Arial" pitchFamily="34" charset="0"/>
                <a:cs typeface="Arial" pitchFamily="34" charset="0"/>
              </a:rPr>
              <a:t>N° etapas: </a:t>
            </a:r>
          </a:p>
          <a:p>
            <a:pPr algn="ctr"/>
            <a:r>
              <a:rPr lang="es-AR" sz="2400" b="1" dirty="0">
                <a:latin typeface="Arial" pitchFamily="34" charset="0"/>
                <a:cs typeface="Arial" pitchFamily="34" charset="0"/>
              </a:rPr>
              <a:t>Np = 9 </a:t>
            </a:r>
            <a:endParaRPr lang="es-E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817" y="1370827"/>
            <a:ext cx="7834983" cy="4757703"/>
          </a:xfrm>
          <a:prstGeom prst="rect">
            <a:avLst/>
          </a:prstGeom>
        </p:spPr>
      </p:pic>
      <p:sp>
        <p:nvSpPr>
          <p:cNvPr id="17" name="10 CuadroTexto"/>
          <p:cNvSpPr txBox="1"/>
          <p:nvPr/>
        </p:nvSpPr>
        <p:spPr>
          <a:xfrm>
            <a:off x="1890823" y="5404892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1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834816" y="5367283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834816" y="5367283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082980" y="5105796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082980" y="5105796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2340769" y="4853935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340769" y="4853935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2598558" y="4594053"/>
            <a:ext cx="0" cy="2454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2598558" y="4594053"/>
            <a:ext cx="2674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2865972" y="4284445"/>
            <a:ext cx="0" cy="3240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865972" y="4276418"/>
            <a:ext cx="328078" cy="80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3158338" y="3956387"/>
            <a:ext cx="4359" cy="33633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147597" y="3978647"/>
            <a:ext cx="337958" cy="111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3471819" y="3632598"/>
            <a:ext cx="3718" cy="377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472353" y="3629984"/>
            <a:ext cx="397178" cy="26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3868090" y="3209556"/>
            <a:ext cx="1441" cy="4297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3868090" y="3209556"/>
            <a:ext cx="394348" cy="76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10 CuadroTexto"/>
          <p:cNvSpPr txBox="1"/>
          <p:nvPr/>
        </p:nvSpPr>
        <p:spPr>
          <a:xfrm>
            <a:off x="2158236" y="5175844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2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10 CuadroTexto"/>
          <p:cNvSpPr txBox="1"/>
          <p:nvPr/>
        </p:nvSpPr>
        <p:spPr>
          <a:xfrm>
            <a:off x="2425648" y="4946796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6" name="10 CuadroTexto"/>
          <p:cNvSpPr txBox="1"/>
          <p:nvPr/>
        </p:nvSpPr>
        <p:spPr>
          <a:xfrm>
            <a:off x="2702683" y="4659857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7" name="10 CuadroTexto"/>
          <p:cNvSpPr txBox="1"/>
          <p:nvPr/>
        </p:nvSpPr>
        <p:spPr>
          <a:xfrm>
            <a:off x="3046190" y="4301006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8" name="10 CuadroTexto"/>
          <p:cNvSpPr txBox="1"/>
          <p:nvPr/>
        </p:nvSpPr>
        <p:spPr>
          <a:xfrm>
            <a:off x="3279662" y="4052496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9" name="10 CuadroTexto"/>
          <p:cNvSpPr txBox="1"/>
          <p:nvPr/>
        </p:nvSpPr>
        <p:spPr>
          <a:xfrm>
            <a:off x="3591494" y="3752714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40" name="10 CuadroTexto"/>
          <p:cNvSpPr txBox="1"/>
          <p:nvPr/>
        </p:nvSpPr>
        <p:spPr>
          <a:xfrm>
            <a:off x="4026403" y="3310778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cxnSp>
        <p:nvCxnSpPr>
          <p:cNvPr id="52" name="Straight Arrow Connector 51"/>
          <p:cNvCxnSpPr/>
          <p:nvPr/>
        </p:nvCxnSpPr>
        <p:spPr>
          <a:xfrm flipV="1">
            <a:off x="4260643" y="2794380"/>
            <a:ext cx="1441" cy="4297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4268049" y="2787527"/>
            <a:ext cx="913551" cy="1069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5" name="10 CuadroTexto"/>
          <p:cNvSpPr txBox="1"/>
          <p:nvPr/>
        </p:nvSpPr>
        <p:spPr>
          <a:xfrm>
            <a:off x="4532667" y="2844414"/>
            <a:ext cx="38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pic>
        <p:nvPicPr>
          <p:cNvPr id="42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Ítem d): Mezclado previo - Gráfico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ángulo 43"/>
              <p:cNvSpPr/>
              <p:nvPr/>
            </p:nvSpPr>
            <p:spPr>
              <a:xfrm>
                <a:off x="438912" y="1331631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4" name="Rectángulo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1331631"/>
                <a:ext cx="475076" cy="461665"/>
              </a:xfrm>
              <a:prstGeom prst="rect">
                <a:avLst/>
              </a:prstGeom>
              <a:blipFill>
                <a:blip r:embed="rId5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ángulo 44"/>
              <p:cNvSpPr/>
              <p:nvPr/>
            </p:nvSpPr>
            <p:spPr>
              <a:xfrm>
                <a:off x="5866082" y="5572048"/>
                <a:ext cx="47507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5" name="Rectángulo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6082" y="5572048"/>
                <a:ext cx="475076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Conector recto de flecha 45"/>
          <p:cNvCxnSpPr>
            <a:endCxn id="47" idx="0"/>
          </p:cNvCxnSpPr>
          <p:nvPr/>
        </p:nvCxnSpPr>
        <p:spPr>
          <a:xfrm>
            <a:off x="10433541" y="4213610"/>
            <a:ext cx="0" cy="272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8 CuadroTexto"/>
          <p:cNvSpPr txBox="1"/>
          <p:nvPr/>
        </p:nvSpPr>
        <p:spPr>
          <a:xfrm>
            <a:off x="9765221" y="4485672"/>
            <a:ext cx="133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err="1"/>
              <a:t>Rta</a:t>
            </a:r>
            <a:r>
              <a:rPr lang="es-ES" i="1" dirty="0"/>
              <a:t> ítem d)</a:t>
            </a:r>
          </a:p>
        </p:txBody>
      </p:sp>
      <p:sp>
        <p:nvSpPr>
          <p:cNvPr id="49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37766AA4-E199-4C78-9F59-9540CC2EE044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EDCC7CA-0DB3-950B-B3AE-A64E92DEA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30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8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55" grpId="0"/>
      <p:bldP spid="4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etapas con inyecció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5101" y="924501"/>
            <a:ext cx="6912242" cy="19240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4B46DF3-7321-44E3-A934-753EEB3D2FCA}"/>
              </a:ext>
            </a:extLst>
          </p:cNvPr>
          <p:cNvSpPr txBox="1"/>
          <p:nvPr/>
        </p:nvSpPr>
        <p:spPr>
          <a:xfrm>
            <a:off x="438912" y="1103360"/>
            <a:ext cx="34451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s-419" sz="3200" dirty="0"/>
              <a:t> Balance de masa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35873" y="3390439"/>
                <a:ext cx="4660331" cy="3978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𝑁𝑝</m:t>
                          </m:r>
                        </m:sub>
                      </m:sSub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b>
                        <m:sSub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s-419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b>
                        <m:sSubPr>
                          <m:ctrlPr>
                            <a:rPr lang="es-419" sz="240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240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419" sz="2400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𝑁𝑝</m:t>
                          </m:r>
                        </m:sub>
                      </m:sSub>
                      <m:r>
                        <a:rPr lang="es-419" sz="24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sz="24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s-419" sz="24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08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73" y="3390439"/>
                <a:ext cx="4660331" cy="397866"/>
              </a:xfrm>
              <a:prstGeom prst="rect">
                <a:avLst/>
              </a:prstGeom>
              <a:blipFill>
                <a:blip r:embed="rId4"/>
                <a:stretch>
                  <a:fillRect b="-2461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65627" y="4691218"/>
                <a:ext cx="6425848" cy="75187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419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s-419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den>
                      </m:f>
                      <m:r>
                        <a:rPr lang="es-419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b>
                        <m:sSubPr>
                          <m:ctrlPr>
                            <a:rPr lang="es-419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s-419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,0</m:t>
                      </m:r>
                      <m:r>
                        <a:rPr lang="es-419" sz="2400" b="0" i="1" smtClean="0">
                          <a:latin typeface="Cambria Math" panose="02040503050406030204" pitchFamily="18" charset="0"/>
                        </a:rPr>
                        <m:t>58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627" y="4691218"/>
                <a:ext cx="6425848" cy="7518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▷ Fecha de lanzamiento, personajes y trama de Shrek 5: lo que sabemos hasta  ahora - Cinematico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6746" y="3579481"/>
            <a:ext cx="4081582" cy="229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Método Analítico</a:t>
            </a:r>
            <a:endParaRPr lang="en-US" dirty="0"/>
          </a:p>
        </p:txBody>
      </p:sp>
      <p:sp>
        <p:nvSpPr>
          <p:cNvPr id="16" name="Rectángulo 15"/>
          <p:cNvSpPr/>
          <p:nvPr/>
        </p:nvSpPr>
        <p:spPr>
          <a:xfrm>
            <a:off x="9360359" y="1215312"/>
            <a:ext cx="1908145" cy="1781276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rgbClr val="7030A0"/>
              </a:solidFill>
            </a:endParaRP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F4B46DF3-7321-44E3-A934-753EEB3D2FCA}"/>
              </a:ext>
            </a:extLst>
          </p:cNvPr>
          <p:cNvSpPr txBox="1"/>
          <p:nvPr/>
        </p:nvSpPr>
        <p:spPr>
          <a:xfrm>
            <a:off x="413163" y="2664048"/>
            <a:ext cx="44069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arenR" startAt="2"/>
            </a:pPr>
            <a:r>
              <a:rPr lang="es-419" sz="3200" dirty="0"/>
              <a:t>Ecuación de equilibrio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ángulo 4"/>
              <p:cNvSpPr/>
              <p:nvPr/>
            </p:nvSpPr>
            <p:spPr>
              <a:xfrm>
                <a:off x="1349216" y="1884149"/>
                <a:ext cx="2534870" cy="7188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419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419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s-419" sz="2000" i="1"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s-419" sz="2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419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419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s-419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419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s-419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000" dirty="0"/>
              </a:p>
            </p:txBody>
          </p:sp>
        </mc:Choice>
        <mc:Fallback xmlns="">
          <p:sp>
            <p:nvSpPr>
              <p:cNvPr id="5" name="Rectá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9216" y="1884149"/>
                <a:ext cx="2534870" cy="71885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3166039" y="1873585"/>
            <a:ext cx="718048" cy="41732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9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3141650" y="2257943"/>
            <a:ext cx="718048" cy="41732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F4B46DF3-7321-44E3-A934-753EEB3D2FCA}"/>
              </a:ext>
            </a:extLst>
          </p:cNvPr>
          <p:cNvSpPr txBox="1"/>
          <p:nvPr/>
        </p:nvSpPr>
        <p:spPr>
          <a:xfrm>
            <a:off x="445833" y="3881389"/>
            <a:ext cx="5160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rabicParenR" startAt="3"/>
            </a:pPr>
            <a:r>
              <a:rPr lang="es-419" sz="3200" dirty="0"/>
              <a:t>Vuelvo al Balance de Masa</a:t>
            </a:r>
          </a:p>
        </p:txBody>
      </p:sp>
      <p:sp>
        <p:nvSpPr>
          <p:cNvPr id="21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2813174" y="5098730"/>
            <a:ext cx="965612" cy="53226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2" name="TextBox 8">
            <a:extLst>
              <a:ext uri="{FF2B5EF4-FFF2-40B4-BE49-F238E27FC236}">
                <a16:creationId xmlns:a16="http://schemas.microsoft.com/office/drawing/2014/main" id="{55FBBA5A-8CA2-48CE-8E7A-6A9CE2207C6B}"/>
              </a:ext>
            </a:extLst>
          </p:cNvPr>
          <p:cNvSpPr txBox="1"/>
          <p:nvPr/>
        </p:nvSpPr>
        <p:spPr>
          <a:xfrm>
            <a:off x="2813174" y="5668144"/>
            <a:ext cx="4239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2400" i="1" dirty="0">
                <a:solidFill>
                  <a:schemeClr val="accent4"/>
                </a:solidFill>
              </a:rPr>
              <a:t>Y recién resolvimos la etapa N…</a:t>
            </a:r>
          </a:p>
        </p:txBody>
      </p:sp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C86A4CC8-6CA4-4F1A-8C03-A39A3FA8DF1A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40539DE-E54F-D22E-6346-B0822CD04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3" grpId="0"/>
      <p:bldP spid="16" grpId="0" animBg="1"/>
      <p:bldP spid="17" grpId="0" build="p"/>
      <p:bldP spid="5" grpId="0"/>
      <p:bldP spid="18" grpId="0" animBg="1"/>
      <p:bldP spid="19" grpId="0" animBg="1"/>
      <p:bldP spid="20" grpId="0" build="p"/>
      <p:bldP spid="21" grpId="0" animBg="1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448988" y="1560394"/>
            <a:ext cx="731010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2400" dirty="0"/>
              <a:t>1) Conocemos la base: como las corrientes a la salida del plato están en equilibrio, calculamos la composición  del gas de salida del plato con </a:t>
            </a:r>
            <a:r>
              <a:rPr lang="es-AR" sz="2400" dirty="0" err="1"/>
              <a:t>Ec</a:t>
            </a:r>
            <a:r>
              <a:rPr lang="es-AR" sz="2400" dirty="0"/>
              <a:t>. (II).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2) La composición del líquido de entrada a dicha etapa la obtenemos con el balance de masa en dicho plato mediante </a:t>
            </a:r>
            <a:r>
              <a:rPr lang="es-AR" sz="2400" dirty="0" err="1"/>
              <a:t>Ec</a:t>
            </a:r>
            <a:r>
              <a:rPr lang="es-AR" sz="2400" dirty="0"/>
              <a:t>. (I). </a:t>
            </a:r>
          </a:p>
          <a:p>
            <a:pPr algn="just"/>
            <a:endParaRPr lang="es-AR" sz="2400" dirty="0"/>
          </a:p>
          <a:p>
            <a:pPr algn="just"/>
            <a:r>
              <a:rPr lang="es-AR" sz="2400" dirty="0"/>
              <a:t>3) Esa composición será la salida de la etapa previa: se repiten los mismos pasos para las siguientes etapas hasta llegar a la composición de gas de tope.</a:t>
            </a:r>
            <a:endParaRPr lang="es-ES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38912" y="1025632"/>
            <a:ext cx="3296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u="sng" dirty="0"/>
              <a:t>Procedimiento:</a:t>
            </a:r>
            <a:endParaRPr lang="es-ES" sz="2400" u="sng" dirty="0"/>
          </a:p>
        </p:txBody>
      </p:sp>
      <p:pic>
        <p:nvPicPr>
          <p:cNvPr id="27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Método Analítico</a:t>
            </a:r>
            <a:endParaRPr lang="en-US" dirty="0"/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281528"/>
              </p:ext>
            </p:extLst>
          </p:nvPr>
        </p:nvGraphicFramePr>
        <p:xfrm>
          <a:off x="8161443" y="1757285"/>
          <a:ext cx="3515427" cy="3388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2753">
                  <a:extLst>
                    <a:ext uri="{9D8B030D-6E8A-4147-A177-3AD203B41FA5}">
                      <a16:colId xmlns:a16="http://schemas.microsoft.com/office/drawing/2014/main" val="1962735573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val="1573845206"/>
                    </a:ext>
                  </a:extLst>
                </a:gridCol>
                <a:gridCol w="1425674">
                  <a:extLst>
                    <a:ext uri="{9D8B030D-6E8A-4147-A177-3AD203B41FA5}">
                      <a16:colId xmlns:a16="http://schemas.microsoft.com/office/drawing/2014/main" val="24380932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s-A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971507"/>
                  </a:ext>
                </a:extLst>
              </a:tr>
              <a:tr h="46267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9772715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</a:t>
                      </a:r>
                      <a:r>
                        <a:rPr lang="es-A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Plato</a:t>
                      </a:r>
                      <a:endParaRPr lang="es-A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</a:t>
                      </a: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81911968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</a:t>
                      </a:r>
                      <a:r>
                        <a:rPr lang="es-A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Plato</a:t>
                      </a:r>
                      <a:endParaRPr lang="es-A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</a:t>
                      </a: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458497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BM</a:t>
                      </a:r>
                      <a:r>
                        <a:rPr lang="es-A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Plato</a:t>
                      </a:r>
                      <a:endParaRPr lang="es-A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s-AR" sz="18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</a:t>
                      </a:r>
                      <a:r>
                        <a:rPr lang="es-A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15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s-A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s-A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s-AR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829331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</a:p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TOPE</a:t>
                      </a:r>
                      <a:endParaRPr lang="es-A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Composición  </a:t>
                      </a:r>
                      <a:r>
                        <a:rPr lang="es-AR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Liq</a:t>
                      </a:r>
                      <a:r>
                        <a:rPr lang="es-AR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Entrada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600" b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</a:t>
                      </a:r>
                      <a:r>
                        <a:rPr lang="es-AR" sz="16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5305094"/>
                  </a:ext>
                </a:extLst>
              </a:tr>
            </a:tbl>
          </a:graphicData>
        </a:graphic>
      </p:graphicFrame>
      <p:sp>
        <p:nvSpPr>
          <p:cNvPr id="32" name="TextBox 2"/>
          <p:cNvSpPr txBox="1"/>
          <p:nvPr/>
        </p:nvSpPr>
        <p:spPr>
          <a:xfrm>
            <a:off x="9085876" y="2227377"/>
            <a:ext cx="972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dirty="0">
                <a:latin typeface="Arial" panose="020B0604020202020204" pitchFamily="34" charset="0"/>
                <a:cs typeface="Arial" panose="020B0604020202020204" pitchFamily="34" charset="0"/>
              </a:rPr>
              <a:t>0,005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13"/>
          <p:cNvSpPr txBox="1"/>
          <p:nvPr/>
        </p:nvSpPr>
        <p:spPr>
          <a:xfrm>
            <a:off x="10515029" y="2227377"/>
            <a:ext cx="972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>
            <a:stCxn id="32" idx="3"/>
            <a:endCxn id="36" idx="1"/>
          </p:cNvCxnSpPr>
          <p:nvPr/>
        </p:nvCxnSpPr>
        <p:spPr>
          <a:xfrm>
            <a:off x="10058028" y="2412043"/>
            <a:ext cx="402354" cy="43480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13"/>
          <p:cNvSpPr txBox="1"/>
          <p:nvPr/>
        </p:nvSpPr>
        <p:spPr>
          <a:xfrm>
            <a:off x="10460382" y="2662181"/>
            <a:ext cx="972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dirty="0">
                <a:latin typeface="Arial" panose="020B0604020202020204" pitchFamily="34" charset="0"/>
                <a:cs typeface="Arial" panose="020B0604020202020204" pitchFamily="34" charset="0"/>
              </a:rPr>
              <a:t>0,008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Straight Arrow Connector 20"/>
          <p:cNvCxnSpPr/>
          <p:nvPr/>
        </p:nvCxnSpPr>
        <p:spPr>
          <a:xfrm flipH="1">
            <a:off x="10004141" y="2846847"/>
            <a:ext cx="39701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"/>
          <p:cNvCxnSpPr/>
          <p:nvPr/>
        </p:nvCxnSpPr>
        <p:spPr>
          <a:xfrm>
            <a:off x="10129394" y="2952160"/>
            <a:ext cx="497302" cy="3607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0"/>
          <p:cNvCxnSpPr/>
          <p:nvPr/>
        </p:nvCxnSpPr>
        <p:spPr>
          <a:xfrm flipH="1">
            <a:off x="10063367" y="3312921"/>
            <a:ext cx="39701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4"/>
          <p:cNvCxnSpPr/>
          <p:nvPr/>
        </p:nvCxnSpPr>
        <p:spPr>
          <a:xfrm>
            <a:off x="10129394" y="3480370"/>
            <a:ext cx="497302" cy="36076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20"/>
          <p:cNvCxnSpPr/>
          <p:nvPr/>
        </p:nvCxnSpPr>
        <p:spPr>
          <a:xfrm flipH="1">
            <a:off x="10063367" y="3841131"/>
            <a:ext cx="39701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3"/>
          <p:cNvSpPr txBox="1"/>
          <p:nvPr/>
        </p:nvSpPr>
        <p:spPr>
          <a:xfrm>
            <a:off x="10304907" y="4544730"/>
            <a:ext cx="125513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419" sz="1400" dirty="0">
                <a:latin typeface="Arial" panose="020B0604020202020204" pitchFamily="34" charset="0"/>
                <a:cs typeface="Arial" panose="020B0604020202020204" pitchFamily="34" charset="0"/>
              </a:rPr>
              <a:t>Composición Gas Salida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9" name="Straight Arrow Connector 4"/>
          <p:cNvCxnSpPr/>
          <p:nvPr/>
        </p:nvCxnSpPr>
        <p:spPr>
          <a:xfrm>
            <a:off x="10058028" y="3935726"/>
            <a:ext cx="568668" cy="63773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20"/>
          <p:cNvCxnSpPr/>
          <p:nvPr/>
        </p:nvCxnSpPr>
        <p:spPr>
          <a:xfrm flipH="1">
            <a:off x="10063367" y="4830929"/>
            <a:ext cx="39701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7560A4B7-E938-4CFC-8B1F-D7011C414CAE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475111A-6221-D243-8D31-87C2E2C72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1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1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6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6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1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6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1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32" grpId="0" animBg="1"/>
      <p:bldP spid="34" grpId="0" animBg="1"/>
      <p:bldP spid="36" grpId="0" animBg="1"/>
      <p:bldP spid="6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9980" y="4206240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6600" b="1" cap="all"/>
              <a:t>¿PREGUNTAS?</a:t>
            </a:r>
          </a:p>
        </p:txBody>
      </p:sp>
      <p:pic>
        <p:nvPicPr>
          <p:cNvPr id="9" name="Graphic 8" descr="Help">
            <a:extLst>
              <a:ext uri="{FF2B5EF4-FFF2-40B4-BE49-F238E27FC236}">
                <a16:creationId xmlns:a16="http://schemas.microsoft.com/office/drawing/2014/main" id="{4B7D2A11-B093-C150-1A63-214F19443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56178" y="741172"/>
            <a:ext cx="3279644" cy="3279644"/>
          </a:xfrm>
          <a:prstGeom prst="rect">
            <a:avLst/>
          </a:prstGeom>
        </p:spPr>
      </p:pic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225DE27C-F6C7-24E4-105A-2D98A62D1C7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763296"/>
      </p:ext>
    </p:extLst>
  </p:cSld>
  <p:clrMapOvr>
    <a:masterClrMapping/>
  </p:clrMapOvr>
  <p:transition spd="slow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/>
          <p:cNvSpPr txBox="1">
            <a:spLocks/>
          </p:cNvSpPr>
          <p:nvPr/>
        </p:nvSpPr>
        <p:spPr>
          <a:xfrm>
            <a:off x="438911" y="4070070"/>
            <a:ext cx="11398431" cy="21777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Corbel" pitchFamily="34" charset="0"/>
              <a:buNone/>
            </a:pPr>
            <a:r>
              <a:rPr lang="es-AR" sz="1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Calcular: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concentración final de SO</a:t>
            </a:r>
            <a:r>
              <a:rPr lang="es-AR" sz="19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 el gas.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concentración de SO</a:t>
            </a:r>
            <a:r>
              <a:rPr lang="es-AR" sz="19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en el aire al ingreso de la segunda corriente líquida.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número de etapas totales.</a:t>
            </a:r>
          </a:p>
          <a:p>
            <a:pPr marL="502920" indent="-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lphaLcParenR"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número de etapas totales si la mezcla de las dos corrientes líquidas se realiza previo al ingreso al equipo.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2">
                <a:extLst>
                  <a:ext uri="{FF2B5EF4-FFF2-40B4-BE49-F238E27FC236}">
                    <a16:creationId xmlns:a16="http://schemas.microsoft.com/office/drawing/2014/main" id="{0A9AD93B-A850-45CC-BC51-AB7A765026A9}"/>
                  </a:ext>
                </a:extLst>
              </p:cNvPr>
              <p:cNvSpPr txBox="1"/>
              <p:nvPr/>
            </p:nvSpPr>
            <p:spPr>
              <a:xfrm>
                <a:off x="438911" y="1072203"/>
                <a:ext cx="11398431" cy="29401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419" sz="19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En un equipo se procesan en contracorriente dos soluciones acuosas de SO</a:t>
                </a:r>
                <a:r>
                  <a:rPr lang="es-419" sz="19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s-419" sz="19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con aire puro para obtener un producto líquido con el 0,5% de SO</a:t>
                </a:r>
                <a:r>
                  <a:rPr lang="es-419" sz="19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  <a:r>
                  <a:rPr lang="es-419" sz="19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. Las corrientes líquidas entran al equipo en las zonas más adecuadas.</a:t>
                </a:r>
              </a:p>
              <a:p>
                <a:endParaRPr lang="es-419" sz="19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s-419" sz="1900" b="1" u="sng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Datos</a:t>
                </a:r>
                <a:r>
                  <a:rPr lang="es-419" sz="19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: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=2⋅</m:t>
                    </m:r>
                    <m:sSub>
                      <m:sSubPr>
                        <m:ctrlPr>
                          <a:rPr lang="es-AR" sz="19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=200</m:t>
                    </m:r>
                    <m:f>
                      <m:fPr>
                        <m:ctrlPr>
                          <a:rPr lang="es-AR" sz="19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𝑘𝑚𝑜𝑙</m:t>
                        </m:r>
                      </m:num>
                      <m:den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s-AR" sz="1900" b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s-AR" sz="19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𝑡𝑜𝑝𝑒</m:t>
                        </m:r>
                      </m:sub>
                      <m:sup>
                        <m:sSub>
                          <m:sSubPr>
                            <m:ctrlP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=7%</m:t>
                    </m:r>
                  </m:oMath>
                </a14:m>
                <a:endParaRPr lang="es-AR" sz="1900" b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AR" sz="19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sz="19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sz="19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s-AR" sz="1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s-AR" sz="1900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s-AR" sz="19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AR" sz="19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AR" sz="1900" i="1">
                        <a:latin typeface="Cambria Math" panose="02040503050406030204" pitchFamily="18" charset="0"/>
                      </a:rPr>
                      <m:t>=1,6⋅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s-AR" sz="1900" b="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s-AR" sz="19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200 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𝑘𝑚𝑜𝑙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s-AR" sz="19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s-AR" sz="19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1" name="TextBox 2">
                <a:extLst>
                  <a:ext uri="{FF2B5EF4-FFF2-40B4-BE49-F238E27FC236}">
                    <a16:creationId xmlns:a16="http://schemas.microsoft.com/office/drawing/2014/main" id="{0A9AD93B-A850-45CC-BC51-AB7A765026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1" y="1072203"/>
                <a:ext cx="11398431" cy="2940164"/>
              </a:xfrm>
              <a:prstGeom prst="rect">
                <a:avLst/>
              </a:prstGeom>
              <a:blipFill>
                <a:blip r:embed="rId3"/>
                <a:stretch>
                  <a:fillRect l="-481" t="-1037" b="-166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ítulo 1"/>
          <p:cNvSpPr txBox="1">
            <a:spLocks/>
          </p:cNvSpPr>
          <p:nvPr/>
        </p:nvSpPr>
        <p:spPr>
          <a:xfrm>
            <a:off x="438911" y="233265"/>
            <a:ext cx="9875521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Enunciado</a:t>
            </a:r>
            <a:endParaRPr lang="en-US" dirty="0"/>
          </a:p>
        </p:txBody>
      </p:sp>
      <p:sp>
        <p:nvSpPr>
          <p:cNvPr id="14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69D94FCB-83B5-4144-BDC1-7118612766F0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59F7231-98FD-543A-3D9D-5F3AD5D58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27541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1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esque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143" y="1242474"/>
            <a:ext cx="5663384" cy="46313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9AD93B-A850-45CC-BC51-AB7A765026A9}"/>
              </a:ext>
            </a:extLst>
          </p:cNvPr>
          <p:cNvSpPr txBox="1"/>
          <p:nvPr/>
        </p:nvSpPr>
        <p:spPr>
          <a:xfrm>
            <a:off x="7879944" y="2572907"/>
            <a:ext cx="33566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sz="3200" dirty="0"/>
              <a:t>¿Qué datos tengo?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FBBA5A-8CA2-48CE-8E7A-6A9CE2207C6B}"/>
              </a:ext>
            </a:extLst>
          </p:cNvPr>
          <p:cNvSpPr txBox="1"/>
          <p:nvPr/>
        </p:nvSpPr>
        <p:spPr>
          <a:xfrm>
            <a:off x="7962306" y="3735008"/>
            <a:ext cx="316785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sz="3200" dirty="0"/>
              <a:t>¿Puedo cerrar un</a:t>
            </a:r>
          </a:p>
          <a:p>
            <a:r>
              <a:rPr lang="es-419" sz="3200" dirty="0"/>
              <a:t>balance de masa?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84B451-97DC-49C6-9CFA-B372F2C5C1B5}"/>
              </a:ext>
            </a:extLst>
          </p:cNvPr>
          <p:cNvSpPr/>
          <p:nvPr/>
        </p:nvSpPr>
        <p:spPr>
          <a:xfrm>
            <a:off x="2070838" y="1796409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667C81-C9A4-45E3-B50C-22823DCEDECD}"/>
              </a:ext>
            </a:extLst>
          </p:cNvPr>
          <p:cNvSpPr/>
          <p:nvPr/>
        </p:nvSpPr>
        <p:spPr>
          <a:xfrm>
            <a:off x="1581104" y="3067496"/>
            <a:ext cx="962346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ECB8E3D-85E8-4095-A75E-0FD547898D51}"/>
              </a:ext>
            </a:extLst>
          </p:cNvPr>
          <p:cNvSpPr/>
          <p:nvPr/>
        </p:nvSpPr>
        <p:spPr>
          <a:xfrm>
            <a:off x="5161647" y="4824039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5803781" y="1531163"/>
            <a:ext cx="458913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ED16D75-08E1-4B50-B804-A230B8603E46}"/>
              </a:ext>
            </a:extLst>
          </p:cNvPr>
          <p:cNvSpPr/>
          <p:nvPr/>
        </p:nvSpPr>
        <p:spPr>
          <a:xfrm>
            <a:off x="1651808" y="5170601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6199650" y="1531163"/>
            <a:ext cx="894922" cy="441789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pic>
        <p:nvPicPr>
          <p:cNvPr id="19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Esquema Básico</a:t>
            </a:r>
            <a:endParaRPr lang="en-US" dirty="0"/>
          </a:p>
        </p:txBody>
      </p:sp>
      <p:sp>
        <p:nvSpPr>
          <p:cNvPr id="17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5A73041A-08D6-4A6C-B93C-6C0B6F3ADE5F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BD22D82-1CC5-63A9-82AD-9A017BF1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 animBg="1"/>
      <p:bldP spid="10" grpId="0" animBg="1"/>
      <p:bldP spid="11" grpId="0" animBg="1"/>
      <p:bldP spid="12" grpId="0" animBg="1"/>
      <p:bldP spid="13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 descr="esque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143" y="1242474"/>
            <a:ext cx="5663384" cy="463139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A9AD93B-A850-45CC-BC51-AB7A765026A9}"/>
              </a:ext>
            </a:extLst>
          </p:cNvPr>
          <p:cNvSpPr txBox="1"/>
          <p:nvPr/>
        </p:nvSpPr>
        <p:spPr>
          <a:xfrm>
            <a:off x="7584994" y="1238775"/>
            <a:ext cx="11897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419" sz="3200" dirty="0"/>
              <a:t>Datos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FBBA5A-8CA2-48CE-8E7A-6A9CE2207C6B}"/>
              </a:ext>
            </a:extLst>
          </p:cNvPr>
          <p:cNvSpPr txBox="1"/>
          <p:nvPr/>
        </p:nvSpPr>
        <p:spPr>
          <a:xfrm>
            <a:off x="7165430" y="4888901"/>
            <a:ext cx="418333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419" sz="3200" dirty="0">
                <a:solidFill>
                  <a:schemeClr val="accent3"/>
                </a:solidFill>
              </a:rPr>
              <a:t>¿Puedo considerar soluciones diluidas?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484B451-97DC-49C6-9CFA-B372F2C5C1B5}"/>
              </a:ext>
            </a:extLst>
          </p:cNvPr>
          <p:cNvSpPr/>
          <p:nvPr/>
        </p:nvSpPr>
        <p:spPr>
          <a:xfrm>
            <a:off x="2070838" y="1796409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667C81-C9A4-45E3-B50C-22823DCEDECD}"/>
              </a:ext>
            </a:extLst>
          </p:cNvPr>
          <p:cNvSpPr/>
          <p:nvPr/>
        </p:nvSpPr>
        <p:spPr>
          <a:xfrm>
            <a:off x="1581104" y="3067496"/>
            <a:ext cx="962346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ECB8E3D-85E8-4095-A75E-0FD547898D51}"/>
              </a:ext>
            </a:extLst>
          </p:cNvPr>
          <p:cNvSpPr/>
          <p:nvPr/>
        </p:nvSpPr>
        <p:spPr>
          <a:xfrm>
            <a:off x="5161647" y="4824039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5803781" y="1531163"/>
            <a:ext cx="458913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ED16D75-08E1-4B50-B804-A230B8603E46}"/>
              </a:ext>
            </a:extLst>
          </p:cNvPr>
          <p:cNvSpPr/>
          <p:nvPr/>
        </p:nvSpPr>
        <p:spPr>
          <a:xfrm>
            <a:off x="1651808" y="5170601"/>
            <a:ext cx="1284269" cy="44178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6199650" y="1531163"/>
            <a:ext cx="894922" cy="441789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pic>
        <p:nvPicPr>
          <p:cNvPr id="19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Esquema Básico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/>
              <p:cNvSpPr/>
              <p:nvPr/>
            </p:nvSpPr>
            <p:spPr>
              <a:xfrm>
                <a:off x="7840294" y="1654743"/>
                <a:ext cx="2846024" cy="30242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A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s-AR" i="1">
                        <a:latin typeface="Cambria Math" panose="02040503050406030204" pitchFamily="18" charset="0"/>
                      </a:rPr>
                      <m:t>=2⋅</m:t>
                    </m:r>
                    <m:sSub>
                      <m:sSub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s-AR" i="1">
                        <a:latin typeface="Cambria Math" panose="02040503050406030204" pitchFamily="18" charset="0"/>
                      </a:rPr>
                      <m:t>=200</m:t>
                    </m:r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>
                            <a:latin typeface="Cambria Math" panose="02040503050406030204" pitchFamily="18" charset="0"/>
                          </a:rPr>
                          <m:t>𝑘𝑚𝑜𝑙</m:t>
                        </m:r>
                      </m:num>
                      <m:den>
                        <m:r>
                          <a:rPr lang="es-AR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AR" i="1">
                            <a:latin typeface="Cambria Math" panose="02040503050406030204" pitchFamily="18" charset="0"/>
                          </a:rPr>
                          <m:t>𝑡𝑜𝑝𝑒</m:t>
                        </m:r>
                      </m:sub>
                      <m:sup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r>
                      <a:rPr lang="es-AR" i="1">
                        <a:latin typeface="Cambria Math" panose="02040503050406030204" pitchFamily="18" charset="0"/>
                      </a:rPr>
                      <m:t>=7%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A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sSub>
                          <m:sSubPr>
                            <m:ctrlPr>
                              <a:rPr lang="es-A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s-A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p>
                    <m:r>
                      <a:rPr lang="es-AR" i="1">
                        <a:latin typeface="Cambria Math" panose="02040503050406030204" pitchFamily="18" charset="0"/>
                      </a:rPr>
                      <m:t>=3%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A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AR" b="0" i="1" smtClean="0">
                            <a:latin typeface="Cambria Math" panose="02040503050406030204" pitchFamily="18" charset="0"/>
                          </a:rPr>
                          <m:t>𝑏𝑎𝑠𝑒</m:t>
                        </m:r>
                      </m:sub>
                    </m:sSub>
                    <m:r>
                      <a:rPr lang="es-A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b="0" i="1" smtClean="0">
                        <a:latin typeface="Cambria Math" panose="02040503050406030204" pitchFamily="18" charset="0"/>
                      </a:rPr>
                      <m:t>0,5</m:t>
                    </m:r>
                    <m:r>
                      <a:rPr lang="es-AR" i="1">
                        <a:latin typeface="Cambria Math" panose="02040503050406030204" pitchFamily="18" charset="0"/>
                      </a:rPr>
                      <m:t>%</m:t>
                    </m:r>
                  </m:oMath>
                </a14:m>
                <a:endParaRPr lang="es-AR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AR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s-AR" i="1">
                        <a:latin typeface="Cambria Math" panose="02040503050406030204" pitchFamily="18" charset="0"/>
                      </a:rPr>
                      <m:t>=200</m:t>
                    </m:r>
                    <m:f>
                      <m:fPr>
                        <m:ctrlPr>
                          <a:rPr lang="es-A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i="1">
                            <a:latin typeface="Cambria Math" panose="02040503050406030204" pitchFamily="18" charset="0"/>
                          </a:rPr>
                          <m:t>𝑘𝑚𝑜𝑙</m:t>
                        </m:r>
                      </m:num>
                      <m:den>
                        <m:r>
                          <a:rPr lang="es-AR" i="1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</m:oMath>
                </a14:m>
                <a:r>
                  <a:rPr lang="es-AR" dirty="0">
                    <a:latin typeface="Calibri" panose="020F0502020204030204" pitchFamily="34" charset="0"/>
                  </a:rPr>
                  <a:t> (aire puro)</a:t>
                </a: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s-AR" i="1">
                        <a:latin typeface="Cambria Math" panose="02040503050406030204" pitchFamily="18" charset="0"/>
                      </a:rPr>
                      <m:t>𝐸𝑞𝑢𝑖𝑙𝑖𝑏𝑟𝑖𝑜</m:t>
                    </m:r>
                  </m:oMath>
                </a14:m>
                <a:endParaRPr lang="es-AR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Rectá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0294" y="1654743"/>
                <a:ext cx="2846024" cy="3024226"/>
              </a:xfrm>
              <a:prstGeom prst="rect">
                <a:avLst/>
              </a:prstGeom>
              <a:blipFill>
                <a:blip r:embed="rId5"/>
                <a:stretch>
                  <a:fillRect l="-1285" r="-214" b="-161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14135CF6-A6F6-4872-A75C-26AB57DD7A2F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r>
              <a:rPr lang="en-US" sz="1600" b="1" dirty="0"/>
              <a:t>-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AF498DA-4AFC-055A-EF06-4A044439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787602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354658" y="1237126"/>
            <a:ext cx="9357671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20000"/>
              <a:buFont typeface="Wingdings" panose="05000000000000000000" pitchFamily="2" charset="2"/>
              <a:buChar char="Ø"/>
            </a:pPr>
            <a:r>
              <a:rPr lang="es-AR" sz="2000" dirty="0"/>
              <a:t> </a:t>
            </a:r>
            <a:r>
              <a:rPr lang="es-AR" sz="2100" u="sng" dirty="0"/>
              <a:t>Solución diluida</a:t>
            </a:r>
            <a:r>
              <a:rPr lang="es-AR" sz="2100" dirty="0"/>
              <a:t>: Si las composiciones son menores al 10% y los caudales del mismo orden de magnitud, podemos considerar que la cantidad transferida no tiene impacto en los caudales totales </a:t>
            </a:r>
            <a:r>
              <a:rPr lang="es-AR" sz="2100" dirty="0">
                <a:sym typeface="Wingdings" panose="05000000000000000000" pitchFamily="2" charset="2"/>
              </a:rPr>
              <a:t></a:t>
            </a:r>
            <a:r>
              <a:rPr lang="es-AR" sz="2100" dirty="0"/>
              <a:t> podemos usar fracciones molares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20000"/>
              <a:buFont typeface="Wingdings" panose="05000000000000000000" pitchFamily="2" charset="2"/>
              <a:buChar char="Ø"/>
            </a:pPr>
            <a:r>
              <a:rPr lang="es-AR" sz="2100" u="sng" dirty="0"/>
              <a:t>Alimentación en punto óptimo</a:t>
            </a:r>
            <a:r>
              <a:rPr lang="es-AR" sz="2100" dirty="0"/>
              <a:t>: La inyección lateral se realiza luego de la etapa de la torre en la que el líquido (x) tiene la misma composición que lo que ingresa.</a:t>
            </a:r>
          </a:p>
          <a:p>
            <a:pPr marL="342900" indent="-342900" algn="just"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20000"/>
              <a:buFont typeface="Wingdings" panose="05000000000000000000" pitchFamily="2" charset="2"/>
              <a:buChar char="Ø"/>
            </a:pPr>
            <a:r>
              <a:rPr lang="es-AR" sz="2100" u="sng" dirty="0"/>
              <a:t>Recta de operación</a:t>
            </a:r>
            <a:r>
              <a:rPr lang="es-AR" sz="2100" dirty="0"/>
              <a:t>: La incorporación de una corriente lateral (en este caso, líquida) cambia los caudales circulantes en el equipo</a:t>
            </a:r>
            <a:r>
              <a:rPr lang="es-AR" sz="2100" dirty="0">
                <a:sym typeface="Wingdings" panose="05000000000000000000" pitchFamily="2" charset="2"/>
              </a:rPr>
              <a:t> </a:t>
            </a:r>
            <a:r>
              <a:rPr lang="es-AR" sz="2100" dirty="0"/>
              <a:t> la recta de operación cambia de pendiente.</a:t>
            </a:r>
          </a:p>
          <a:p>
            <a:pPr marL="363538" algn="just"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20000"/>
            </a:pPr>
            <a:r>
              <a:rPr lang="es-AR" sz="2100" dirty="0"/>
              <a:t>Será necesario partir la torre en dos para realizar el análisis. </a:t>
            </a:r>
          </a:p>
          <a:p>
            <a:pPr marL="363538" algn="just">
              <a:spcBef>
                <a:spcPts val="600"/>
              </a:spcBef>
              <a:spcAft>
                <a:spcPts val="300"/>
              </a:spcAft>
              <a:buClr>
                <a:schemeClr val="accent1"/>
              </a:buClr>
              <a:buSzPct val="120000"/>
            </a:pPr>
            <a:r>
              <a:rPr lang="es-AR" sz="2100" dirty="0"/>
              <a:t>El punto de contacto es la inyección lateral, que establece un cambio en la relación de caudales para la parte superior e inferior de la columna:</a:t>
            </a:r>
          </a:p>
        </p:txBody>
      </p:sp>
      <p:pic>
        <p:nvPicPr>
          <p:cNvPr id="13" name="12 Imagen" descr="columna de N plato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3702" y="946058"/>
            <a:ext cx="2125014" cy="5274438"/>
          </a:xfrm>
          <a:prstGeom prst="rect">
            <a:avLst/>
          </a:prstGeom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575256" y="233265"/>
            <a:ext cx="9739176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Puntos de interés y consideraciones</a:t>
            </a:r>
            <a:endParaRPr lang="en-US" dirty="0"/>
          </a:p>
        </p:txBody>
      </p:sp>
      <p:pic>
        <p:nvPicPr>
          <p:cNvPr id="17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/>
              <p:cNvSpPr/>
              <p:nvPr/>
            </p:nvSpPr>
            <p:spPr>
              <a:xfrm>
                <a:off x="2850580" y="5429864"/>
                <a:ext cx="5362309" cy="6686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es-AR" sz="20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es-AR" sz="200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s-AR" sz="20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den>
                            </m:f>
                            <m:r>
                              <a:rPr lang="es-AR" sz="20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s-AR" sz="20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20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>
                                  <m:fPr>
                                    <m:ctrlP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es-AR" sz="20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den>
                                </m:f>
                                <m:r>
                                  <a:rPr lang="es-AR" sz="20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b>
                                <m:r>
                                  <a:rPr lang="es-AR" sz="20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𝑇𝑂𝑃𝐸</m:t>
                                </m:r>
                              </m:sub>
                            </m:sSub>
                            <m:r>
                              <a:rPr lang="es-AR" sz="2000" b="0" i="1" smtClean="0">
                                <a:latin typeface="Cambria Math" panose="02040503050406030204" pitchFamily="18" charset="0"/>
                              </a:rPr>
                              <m:t>                </m:t>
                            </m:r>
                          </m:e>
                          <m:e>
                            <m:f>
                              <m:fPr>
                                <m:ctrlPr>
                                  <a:rPr lang="es-AR" sz="2000" i="1" smtClean="0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s-AR" sz="2000" i="1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e>
                                  <m:sub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s-AR" sz="2000" i="1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den>
                            </m:f>
                            <m:r>
                              <a:rPr lang="es-AR" sz="2000" i="1">
                                <a:solidFill>
                                  <a:srgbClr val="5C9963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s-AR" sz="2000" i="1" smtClean="0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AR" sz="2000" i="1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>
                                  <m:fPr>
                                    <m:ctrlP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lang="es-AR" sz="2000" i="1">
                                        <a:solidFill>
                                          <a:srgbClr val="5C9963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𝐺</m:t>
                                    </m:r>
                                  </m:den>
                                </m:f>
                                <m:r>
                                  <a:rPr lang="es-AR" sz="2000" i="1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b>
                                <m:r>
                                  <a:rPr lang="es-AR" sz="2000" b="0" i="1" smtClean="0">
                                    <a:solidFill>
                                      <a:srgbClr val="5C9963"/>
                                    </a:solidFill>
                                    <a:latin typeface="Cambria Math" panose="02040503050406030204" pitchFamily="18" charset="0"/>
                                  </a:rPr>
                                  <m:t>𝐵𝐴𝑆𝐸</m:t>
                                </m:r>
                              </m:sub>
                            </m:sSub>
                          </m:e>
                        </m:mr>
                      </m:m>
                    </m:oMath>
                  </m:oMathPara>
                </a14:m>
                <a:endParaRPr lang="es-AR" sz="20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ángulo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0580" y="5429864"/>
                <a:ext cx="5362309" cy="6686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ángulo 4"/>
          <p:cNvSpPr/>
          <p:nvPr/>
        </p:nvSpPr>
        <p:spPr>
          <a:xfrm>
            <a:off x="9865403" y="1606458"/>
            <a:ext cx="1971940" cy="1026573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Rectángulo 18"/>
          <p:cNvSpPr/>
          <p:nvPr/>
        </p:nvSpPr>
        <p:spPr>
          <a:xfrm>
            <a:off x="9865403" y="3002363"/>
            <a:ext cx="1971940" cy="2597496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38BC0076-262D-46CA-9772-1BA632B3DCAD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5270DC5-3023-CFBB-B462-06CD22FD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4" grpId="0"/>
      <p:bldP spid="5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423671" y="1488162"/>
            <a:ext cx="11413672" cy="324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 defTabSz="457200"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  <a:buFont typeface="Wingdings" panose="05000000000000000000" pitchFamily="2" charset="2"/>
              <a:buChar char="Ø"/>
            </a:pPr>
            <a:r>
              <a:rPr lang="es-AR" sz="2000" u="sng" dirty="0">
                <a:solidFill>
                  <a:srgbClr val="000000"/>
                </a:solidFill>
              </a:rPr>
              <a:t>Alimentación donde</a:t>
            </a:r>
            <a:r>
              <a:rPr lang="es-AR" sz="2000" b="1" dirty="0">
                <a:solidFill>
                  <a:srgbClr val="000000"/>
                </a:solidFill>
              </a:rPr>
              <a:t> </a:t>
            </a:r>
            <a:r>
              <a:rPr lang="es-AR" sz="2000" b="1" dirty="0" err="1">
                <a:solidFill>
                  <a:srgbClr val="000000"/>
                </a:solidFill>
              </a:rPr>
              <a:t>x</a:t>
            </a:r>
            <a:r>
              <a:rPr lang="es-AR" sz="2000" b="1" baseline="-25000" dirty="0" err="1">
                <a:solidFill>
                  <a:srgbClr val="000000"/>
                </a:solidFill>
              </a:rPr>
              <a:t>equipo</a:t>
            </a:r>
            <a:r>
              <a:rPr lang="es-AR" sz="2000" b="1" baseline="-25000" dirty="0">
                <a:solidFill>
                  <a:srgbClr val="000000"/>
                </a:solidFill>
              </a:rPr>
              <a:t> </a:t>
            </a:r>
            <a:r>
              <a:rPr lang="es-AR" sz="2000" b="1" dirty="0">
                <a:solidFill>
                  <a:srgbClr val="000000"/>
                </a:solidFill>
              </a:rPr>
              <a:t>&gt; </a:t>
            </a:r>
            <a:r>
              <a:rPr lang="es-AR" sz="2000" b="1" dirty="0" err="1">
                <a:solidFill>
                  <a:srgbClr val="000000"/>
                </a:solidFill>
              </a:rPr>
              <a:t>x</a:t>
            </a:r>
            <a:r>
              <a:rPr lang="es-AR" sz="2000" b="1" baseline="-25000" dirty="0" err="1">
                <a:solidFill>
                  <a:srgbClr val="000000"/>
                </a:solidFill>
              </a:rPr>
              <a:t>inyección</a:t>
            </a:r>
            <a:r>
              <a:rPr lang="es-AR" sz="2000" b="1" dirty="0">
                <a:solidFill>
                  <a:srgbClr val="000000"/>
                </a:solidFill>
              </a:rPr>
              <a:t>:</a:t>
            </a:r>
            <a:r>
              <a:rPr lang="es-AR" sz="2000" dirty="0">
                <a:solidFill>
                  <a:srgbClr val="000000"/>
                </a:solidFill>
              </a:rPr>
              <a:t> </a:t>
            </a:r>
          </a:p>
          <a:p>
            <a:pPr algn="just" defTabSz="457200"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</a:pPr>
            <a:r>
              <a:rPr lang="es-AR" sz="2000" dirty="0">
                <a:solidFill>
                  <a:srgbClr val="000000"/>
                </a:solidFill>
              </a:rPr>
              <a:t>Se “contamina” la corriente de inyección, desaprovechando energía que ya gasté </a:t>
            </a:r>
            <a:r>
              <a:rPr lang="es-AR" sz="2000" i="1" u="sng" dirty="0">
                <a:solidFill>
                  <a:srgbClr val="000000"/>
                </a:solidFill>
              </a:rPr>
              <a:t>en otro equipo</a:t>
            </a:r>
            <a:r>
              <a:rPr lang="es-AR" sz="2000" i="1" dirty="0">
                <a:solidFill>
                  <a:srgbClr val="000000"/>
                </a:solidFill>
              </a:rPr>
              <a:t> </a:t>
            </a:r>
            <a:r>
              <a:rPr lang="es-AR" sz="2000" dirty="0">
                <a:solidFill>
                  <a:srgbClr val="000000"/>
                </a:solidFill>
              </a:rPr>
              <a:t>para purificarla (es una corriente que, de alguna manera, ya se obtuvo más pura en otro proceso, y la estaría contaminando nuevamente si la alimentara por encima del “punto óptimo”).</a:t>
            </a:r>
          </a:p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  <a:tabLst/>
              <a:defRPr/>
            </a:pPr>
            <a:endParaRPr lang="es-AR" sz="2000" u="sng" baseline="0" dirty="0">
              <a:solidFill>
                <a:srgbClr val="000000"/>
              </a:solidFill>
              <a:latin typeface="Corbel"/>
            </a:endParaRPr>
          </a:p>
          <a:p>
            <a:pPr marL="342900" indent="-342900" algn="just"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  <a:buFont typeface="Wingdings" panose="05000000000000000000" pitchFamily="2" charset="2"/>
              <a:buChar char="Ø"/>
            </a:pPr>
            <a:r>
              <a:rPr lang="es-AR" sz="2000" u="sng" dirty="0">
                <a:solidFill>
                  <a:srgbClr val="000000"/>
                </a:solidFill>
              </a:rPr>
              <a:t>Alimentación donde</a:t>
            </a:r>
            <a:r>
              <a:rPr lang="es-AR" sz="2000" dirty="0">
                <a:solidFill>
                  <a:srgbClr val="000000"/>
                </a:solidFill>
              </a:rPr>
              <a:t> </a:t>
            </a:r>
            <a:r>
              <a:rPr lang="es-AR" sz="2000" b="1" dirty="0">
                <a:solidFill>
                  <a:srgbClr val="000000"/>
                </a:solidFill>
              </a:rPr>
              <a:t> </a:t>
            </a:r>
            <a:r>
              <a:rPr lang="es-AR" sz="2000" b="1" dirty="0" err="1">
                <a:solidFill>
                  <a:srgbClr val="000000"/>
                </a:solidFill>
              </a:rPr>
              <a:t>x</a:t>
            </a:r>
            <a:r>
              <a:rPr lang="es-AR" sz="2000" b="1" baseline="-25000" dirty="0" err="1">
                <a:solidFill>
                  <a:srgbClr val="000000"/>
                </a:solidFill>
              </a:rPr>
              <a:t>equipo</a:t>
            </a:r>
            <a:r>
              <a:rPr lang="es-AR" sz="2000" b="1" baseline="-25000" dirty="0">
                <a:solidFill>
                  <a:srgbClr val="000000"/>
                </a:solidFill>
              </a:rPr>
              <a:t> </a:t>
            </a:r>
            <a:r>
              <a:rPr lang="es-AR" sz="2000" b="1" dirty="0">
                <a:solidFill>
                  <a:srgbClr val="000000"/>
                </a:solidFill>
              </a:rPr>
              <a:t>&lt; </a:t>
            </a:r>
            <a:r>
              <a:rPr lang="es-AR" sz="2000" b="1" dirty="0" err="1">
                <a:solidFill>
                  <a:srgbClr val="000000"/>
                </a:solidFill>
              </a:rPr>
              <a:t>x</a:t>
            </a:r>
            <a:r>
              <a:rPr lang="es-AR" sz="2000" b="1" baseline="-25000" dirty="0" err="1">
                <a:solidFill>
                  <a:srgbClr val="000000"/>
                </a:solidFill>
              </a:rPr>
              <a:t>inyección</a:t>
            </a:r>
            <a:r>
              <a:rPr lang="es-AR" sz="2000" b="1" dirty="0">
                <a:solidFill>
                  <a:srgbClr val="000000"/>
                </a:solidFill>
              </a:rPr>
              <a:t>:</a:t>
            </a:r>
            <a:r>
              <a:rPr lang="es-AR" sz="2000" dirty="0">
                <a:solidFill>
                  <a:srgbClr val="000000"/>
                </a:solidFill>
              </a:rPr>
              <a:t> </a:t>
            </a:r>
          </a:p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</a:pPr>
            <a:r>
              <a:rPr lang="es-AR" sz="2000" dirty="0">
                <a:solidFill>
                  <a:srgbClr val="000000"/>
                </a:solidFill>
              </a:rPr>
              <a:t>Se “contamina” la corriente interna del equipo, desaprovechando energía que ya gasté para purificarla en el equipo en cuestión.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  <a:buFont typeface="Wingdings" panose="05000000000000000000" pitchFamily="2" charset="2"/>
              <a:buChar char="Ø"/>
              <a:tabLst/>
              <a:defRPr/>
            </a:pPr>
            <a:endParaRPr lang="es-AR" sz="2000" u="sng" baseline="0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" name="Título 1"/>
          <p:cNvSpPr txBox="1">
            <a:spLocks/>
          </p:cNvSpPr>
          <p:nvPr/>
        </p:nvSpPr>
        <p:spPr>
          <a:xfrm>
            <a:off x="575256" y="233265"/>
            <a:ext cx="9739176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/>
                <a:ea typeface="+mj-ea"/>
                <a:cs typeface="+mj-cs"/>
              </a:rPr>
              <a:t>Alimentación</a:t>
            </a:r>
            <a:r>
              <a:rPr lang="es-AR" dirty="0">
                <a:solidFill>
                  <a:srgbClr val="A6B727"/>
                </a:solidFill>
                <a:latin typeface="Corbel"/>
              </a:rPr>
              <a:t> en punto óptimo</a:t>
            </a:r>
            <a:endParaRPr kumimoji="0" lang="es-AR" sz="4400" b="0" i="0" u="none" strike="noStrike" kern="1200" cap="none" spc="0" normalizeH="0" baseline="0" noProof="0" dirty="0">
              <a:ln>
                <a:noFill/>
              </a:ln>
              <a:solidFill>
                <a:srgbClr val="A6B727"/>
              </a:solidFill>
              <a:effectLst/>
              <a:uLnTx/>
              <a:uFillTx/>
              <a:latin typeface="Corbel"/>
              <a:ea typeface="+mj-ea"/>
              <a:cs typeface="+mj-cs"/>
            </a:endParaRPr>
          </a:p>
        </p:txBody>
      </p:sp>
      <p:pic>
        <p:nvPicPr>
          <p:cNvPr id="17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-</a:t>
            </a:r>
            <a:fld id="{38BC0076-262D-46CA-9772-1BA632B3DCAD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/>
                <a:ea typeface="+mn-ea"/>
                <a:cs typeface="+mn-cs"/>
              </a:rPr>
              <a:t>-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5EBAC3C-3B07-6153-ABB4-7F5573A13435}"/>
              </a:ext>
            </a:extLst>
          </p:cNvPr>
          <p:cNvSpPr txBox="1"/>
          <p:nvPr/>
        </p:nvSpPr>
        <p:spPr>
          <a:xfrm>
            <a:off x="3289798" y="4673965"/>
            <a:ext cx="56814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ts val="300"/>
              </a:spcBef>
              <a:spcAft>
                <a:spcPts val="300"/>
              </a:spcAft>
              <a:buClr>
                <a:srgbClr val="A6B727"/>
              </a:buClr>
              <a:buSzPct val="120000"/>
            </a:pPr>
            <a:r>
              <a:rPr kumimoji="0" lang="es-AR" sz="20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Alimentación óptima implica que</a:t>
            </a:r>
            <a:r>
              <a:rPr kumimoji="0" lang="es-AR" sz="2000" b="1" i="0" u="sng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rbel"/>
              </a:rPr>
              <a:t> la corriente lateral ingresa en el punto en que su concentración es igual a la de la </a:t>
            </a:r>
            <a:r>
              <a:rPr lang="es-AR" sz="2000" b="1" u="sng" dirty="0">
                <a:solidFill>
                  <a:srgbClr val="000000"/>
                </a:solidFill>
                <a:latin typeface="Corbel"/>
              </a:rPr>
              <a:t>corriente que circula por la torre en dicho punto</a:t>
            </a:r>
            <a:endParaRPr lang="en-US" sz="2000" dirty="0"/>
          </a:p>
        </p:txBody>
      </p:sp>
      <p:sp>
        <p:nvSpPr>
          <p:cNvPr id="6" name="Flecha: a la derecha 5">
            <a:extLst>
              <a:ext uri="{FF2B5EF4-FFF2-40B4-BE49-F238E27FC236}">
                <a16:creationId xmlns:a16="http://schemas.microsoft.com/office/drawing/2014/main" id="{5C237894-A258-52BA-AF10-2BC28B8B02A9}"/>
              </a:ext>
            </a:extLst>
          </p:cNvPr>
          <p:cNvSpPr/>
          <p:nvPr/>
        </p:nvSpPr>
        <p:spPr>
          <a:xfrm>
            <a:off x="2441166" y="4930865"/>
            <a:ext cx="757256" cy="5018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784358E-10E1-0CC8-1CBC-2DE7C0F4F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882571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Imagen" descr="etapas con inyección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146" y="1751309"/>
            <a:ext cx="10983264" cy="3564610"/>
          </a:xfrm>
          <a:prstGeom prst="rect">
            <a:avLst/>
          </a:prstGeom>
        </p:spPr>
      </p:pic>
      <p:pic>
        <p:nvPicPr>
          <p:cNvPr id="11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Esquema de volúmenes de control</a:t>
            </a:r>
            <a:endParaRPr lang="en-US" dirty="0"/>
          </a:p>
        </p:txBody>
      </p:sp>
      <p:sp>
        <p:nvSpPr>
          <p:cNvPr id="8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2E51F22D-4C8D-4FCB-8CDA-0A066DE21F9A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6BFB194-57A6-0C2C-0434-8CBEBE66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13 Imagen" descr="esquem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0758" y="1866385"/>
            <a:ext cx="4742479" cy="3878294"/>
          </a:xfrm>
          <a:prstGeom prst="rect">
            <a:avLst/>
          </a:prstGeom>
        </p:spPr>
      </p:pic>
      <p:sp>
        <p:nvSpPr>
          <p:cNvPr id="36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9844212" y="2929195"/>
            <a:ext cx="442674" cy="37595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8" name="7 CuadroTexto"/>
          <p:cNvSpPr txBox="1"/>
          <p:nvPr/>
        </p:nvSpPr>
        <p:spPr>
          <a:xfrm>
            <a:off x="438912" y="1084181"/>
            <a:ext cx="5234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¿</a:t>
            </a:r>
            <a:r>
              <a:rPr lang="es-AR" sz="2800" dirty="0"/>
              <a:t>Cuál es el volumen de control?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8912" y="1745062"/>
            <a:ext cx="71729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 </a:t>
            </a:r>
            <a:r>
              <a:rPr lang="es-AR" sz="2400" b="1" u="sng" dirty="0">
                <a:solidFill>
                  <a:srgbClr val="5C9963"/>
                </a:solidFill>
              </a:rPr>
              <a:t>VC BASE: </a:t>
            </a:r>
            <a:endParaRPr lang="es-AR" sz="2800" b="1" u="sng" dirty="0">
              <a:solidFill>
                <a:srgbClr val="5C9963"/>
              </a:solidFill>
            </a:endParaRPr>
          </a:p>
          <a:p>
            <a:r>
              <a:rPr lang="es-AR" sz="2200" dirty="0"/>
              <a:t>Desde la base hasta el ingreso de la alimentación lateral</a:t>
            </a:r>
            <a:endParaRPr lang="es-ES" sz="2200" dirty="0"/>
          </a:p>
          <a:p>
            <a:endParaRPr lang="es-ES" dirty="0"/>
          </a:p>
        </p:txBody>
      </p:sp>
      <p:pic>
        <p:nvPicPr>
          <p:cNvPr id="18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Balance de Masa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ángulo 19"/>
              <p:cNvSpPr/>
              <p:nvPr/>
            </p:nvSpPr>
            <p:spPr>
              <a:xfrm>
                <a:off x="-11878" y="2656319"/>
                <a:ext cx="824674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𝑏𝑎𝑠𝑒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𝑏𝑎𝑠𝑒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0" name="Rectá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1878" y="2656319"/>
                <a:ext cx="8246741" cy="461665"/>
              </a:xfrm>
              <a:prstGeom prst="rect">
                <a:avLst/>
              </a:prstGeom>
              <a:blipFill>
                <a:blip r:embed="rId4"/>
                <a:stretch>
                  <a:fillRect b="-10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ángulo 20"/>
              <p:cNvSpPr/>
              <p:nvPr/>
            </p:nvSpPr>
            <p:spPr>
              <a:xfrm>
                <a:off x="2400326" y="3360628"/>
                <a:ext cx="3703294" cy="87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400" b="0" i="1" smtClean="0">
                              <a:solidFill>
                                <a:srgbClr val="5C9963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s-AR" sz="2400" i="1">
                              <a:solidFill>
                                <a:srgbClr val="5C9963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i="1">
                                  <a:solidFill>
                                    <a:srgbClr val="5C9963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s-AR" sz="2400" b="0" i="1" smtClean="0">
                              <a:solidFill>
                                <a:srgbClr val="5C9963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𝑏𝑎𝑠𝑒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𝑏𝑎𝑠𝑒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1" name="Rectá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0326" y="3360628"/>
                <a:ext cx="3703294" cy="87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21"/>
              <p:cNvSpPr/>
              <p:nvPr/>
            </p:nvSpPr>
            <p:spPr>
              <a:xfrm>
                <a:off x="3396390" y="4348831"/>
                <a:ext cx="171116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=0,03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390" y="4348831"/>
                <a:ext cx="1711166" cy="461665"/>
              </a:xfrm>
              <a:prstGeom prst="rect">
                <a:avLst/>
              </a:prstGeom>
              <a:blipFill>
                <a:blip r:embed="rId6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ángulo 36"/>
          <p:cNvSpPr/>
          <p:nvPr/>
        </p:nvSpPr>
        <p:spPr>
          <a:xfrm>
            <a:off x="8730473" y="3305147"/>
            <a:ext cx="1583959" cy="159733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4111492" y="3305147"/>
            <a:ext cx="526609" cy="60277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cxnSp>
        <p:nvCxnSpPr>
          <p:cNvPr id="40" name="Conector recto de flecha 39"/>
          <p:cNvCxnSpPr>
            <a:stCxn id="22" idx="3"/>
          </p:cNvCxnSpPr>
          <p:nvPr/>
        </p:nvCxnSpPr>
        <p:spPr>
          <a:xfrm flipV="1">
            <a:off x="5107556" y="4579663"/>
            <a:ext cx="6723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8 CuadroTexto"/>
          <p:cNvSpPr txBox="1"/>
          <p:nvPr/>
        </p:nvSpPr>
        <p:spPr>
          <a:xfrm>
            <a:off x="5905657" y="4394997"/>
            <a:ext cx="133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err="1"/>
              <a:t>Rta</a:t>
            </a:r>
            <a:r>
              <a:rPr lang="es-ES" i="1" dirty="0"/>
              <a:t> ítem b)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9450909" y="2934509"/>
            <a:ext cx="835977" cy="726595"/>
            <a:chOff x="9606272" y="2974009"/>
            <a:chExt cx="833909" cy="6103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ángulo 37"/>
                <p:cNvSpPr/>
                <p:nvPr/>
              </p:nvSpPr>
              <p:spPr>
                <a:xfrm>
                  <a:off x="9685191" y="2974009"/>
                  <a:ext cx="75499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s-A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;</m:t>
                        </m:r>
                        <m:sSup>
                          <m:sSupPr>
                            <m:ctrlP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es-AR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38" name="Rectángulo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5191" y="2974009"/>
                  <a:ext cx="7549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Conector recto de flecha 4"/>
            <p:cNvCxnSpPr/>
            <p:nvPr/>
          </p:nvCxnSpPr>
          <p:spPr>
            <a:xfrm flipV="1">
              <a:off x="9606272" y="3117984"/>
              <a:ext cx="0" cy="466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AC60C27C-C4CC-4D32-83CE-4A2EF7D50986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90EE01A-6A98-4E69-8683-FEAD134D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692539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1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9" grpId="0" uiExpand="1" build="p"/>
      <p:bldP spid="20" grpId="0"/>
      <p:bldP spid="21" grpId="0"/>
      <p:bldP spid="22" grpId="0"/>
      <p:bldP spid="37" grpId="0" animBg="1"/>
      <p:bldP spid="39" grpId="0" animBg="1"/>
      <p:bldP spid="4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13 Imagen" descr="esquem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0758" y="1866385"/>
            <a:ext cx="4742479" cy="3878294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438912" y="982934"/>
            <a:ext cx="77546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 </a:t>
            </a:r>
            <a:r>
              <a:rPr lang="es-AR" sz="2400" b="1" u="sng" dirty="0">
                <a:solidFill>
                  <a:schemeClr val="accent2"/>
                </a:solidFill>
              </a:rPr>
              <a:t>VC TOPE: </a:t>
            </a:r>
            <a:endParaRPr lang="es-AR" sz="2800" b="1" u="sng" dirty="0">
              <a:solidFill>
                <a:schemeClr val="accent2"/>
              </a:solidFill>
            </a:endParaRPr>
          </a:p>
          <a:p>
            <a:r>
              <a:rPr lang="es-AR" sz="2200" dirty="0"/>
              <a:t>Desde el tope hasta el ingreso de la alimentación lateral</a:t>
            </a:r>
            <a:endParaRPr lang="es-ES" sz="2200" dirty="0"/>
          </a:p>
          <a:p>
            <a:endParaRPr lang="es-ES" dirty="0"/>
          </a:p>
        </p:txBody>
      </p:sp>
      <p:pic>
        <p:nvPicPr>
          <p:cNvPr id="18" name="Imagen 2" descr="Nueva marca difusion - web">
            <a:extLst>
              <a:ext uri="{FF2B5EF4-FFF2-40B4-BE49-F238E27FC236}">
                <a16:creationId xmlns:a16="http://schemas.microsoft.com/office/drawing/2014/main" id="{CD4E2D66-072C-4A09-BA4A-0272C38C7E2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443" y="322534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ítulo 1"/>
          <p:cNvSpPr txBox="1">
            <a:spLocks/>
          </p:cNvSpPr>
          <p:nvPr/>
        </p:nvSpPr>
        <p:spPr>
          <a:xfrm>
            <a:off x="438912" y="233265"/>
            <a:ext cx="9875520" cy="9199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dirty="0"/>
              <a:t>Balance de Masa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ángulo 19"/>
              <p:cNvSpPr/>
              <p:nvPr/>
            </p:nvSpPr>
            <p:spPr>
              <a:xfrm>
                <a:off x="-53209" y="1866923"/>
                <a:ext cx="8246741" cy="49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0" name="Rectá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53209" y="1866923"/>
                <a:ext cx="8246741" cy="490199"/>
              </a:xfrm>
              <a:prstGeom prst="rect">
                <a:avLst/>
              </a:prstGeom>
              <a:blipFill>
                <a:blip r:embed="rId4"/>
                <a:stretch>
                  <a:fillRect b="-864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ángulo 20"/>
              <p:cNvSpPr/>
              <p:nvPr/>
            </p:nvSpPr>
            <p:spPr>
              <a:xfrm>
                <a:off x="2686766" y="2501309"/>
                <a:ext cx="3703294" cy="9201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AR" sz="24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24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sz="2400" b="0" i="1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s-AR" sz="2400" b="0" i="1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den>
                      </m:f>
                      <m:r>
                        <a:rPr lang="es-A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𝑡𝑜𝑝𝑒</m:t>
                              </m:r>
                            </m:sub>
                          </m:s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𝑡𝑜𝑝𝑒</m:t>
                              </m:r>
                            </m:sub>
                          </m:sSub>
                          <m:r>
                            <a:rPr lang="es-A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AR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sz="24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1" name="Rectá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766" y="2501309"/>
                <a:ext cx="3703294" cy="9201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ángulo 21"/>
              <p:cNvSpPr/>
              <p:nvPr/>
            </p:nvSpPr>
            <p:spPr>
              <a:xfrm>
                <a:off x="2769823" y="3529346"/>
                <a:ext cx="2374256" cy="490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s-AR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𝑡𝑜𝑝𝑒</m:t>
                          </m:r>
                        </m:sub>
                      </m:sSub>
                      <m:r>
                        <a:rPr lang="es-AR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=0,078</m:t>
                      </m:r>
                    </m:oMath>
                  </m:oMathPara>
                </a14:m>
                <a:endParaRPr lang="es-AR" sz="24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Rectá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9823" y="3529346"/>
                <a:ext cx="2374256" cy="490199"/>
              </a:xfrm>
              <a:prstGeom prst="rect">
                <a:avLst/>
              </a:prstGeom>
              <a:blipFill>
                <a:blip r:embed="rId6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Rectángulo 36"/>
          <p:cNvSpPr/>
          <p:nvPr/>
        </p:nvSpPr>
        <p:spPr>
          <a:xfrm>
            <a:off x="8738044" y="2307996"/>
            <a:ext cx="1908145" cy="997151"/>
          </a:xfrm>
          <a:prstGeom prst="rect">
            <a:avLst/>
          </a:prstGeom>
          <a:noFill/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7" name="Grupo 6"/>
          <p:cNvGrpSpPr/>
          <p:nvPr/>
        </p:nvGrpSpPr>
        <p:grpSpPr>
          <a:xfrm>
            <a:off x="9450909" y="2934509"/>
            <a:ext cx="835977" cy="726595"/>
            <a:chOff x="9606272" y="2974009"/>
            <a:chExt cx="833909" cy="6103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ángulo 37"/>
                <p:cNvSpPr/>
                <p:nvPr/>
              </p:nvSpPr>
              <p:spPr>
                <a:xfrm>
                  <a:off x="9685191" y="2974009"/>
                  <a:ext cx="754990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A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s-A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;</m:t>
                        </m:r>
                        <m:sSup>
                          <m:sSupPr>
                            <m:ctrlP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s-A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es-AR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38" name="Rectángulo 3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5191" y="2974009"/>
                  <a:ext cx="75499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A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Conector recto de flecha 4"/>
            <p:cNvCxnSpPr/>
            <p:nvPr/>
          </p:nvCxnSpPr>
          <p:spPr>
            <a:xfrm flipV="1">
              <a:off x="9606272" y="3117984"/>
              <a:ext cx="0" cy="4664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9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4063992" y="2435910"/>
            <a:ext cx="930879" cy="60277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sp>
        <p:nvSpPr>
          <p:cNvPr id="23" name="Oval 11">
            <a:extLst>
              <a:ext uri="{FF2B5EF4-FFF2-40B4-BE49-F238E27FC236}">
                <a16:creationId xmlns:a16="http://schemas.microsoft.com/office/drawing/2014/main" id="{670E2CF6-AC93-4398-92AF-2222E1E42B88}"/>
              </a:ext>
            </a:extLst>
          </p:cNvPr>
          <p:cNvSpPr/>
          <p:nvPr/>
        </p:nvSpPr>
        <p:spPr>
          <a:xfrm>
            <a:off x="11128828" y="2116781"/>
            <a:ext cx="704409" cy="350512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419"/>
          </a:p>
        </p:txBody>
      </p:sp>
      <p:cxnSp>
        <p:nvCxnSpPr>
          <p:cNvPr id="24" name="Conector recto de flecha 23"/>
          <p:cNvCxnSpPr/>
          <p:nvPr/>
        </p:nvCxnSpPr>
        <p:spPr>
          <a:xfrm flipV="1">
            <a:off x="5042996" y="3760178"/>
            <a:ext cx="67238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8 CuadroTexto"/>
          <p:cNvSpPr txBox="1"/>
          <p:nvPr/>
        </p:nvSpPr>
        <p:spPr>
          <a:xfrm>
            <a:off x="5841097" y="3575512"/>
            <a:ext cx="1336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err="1"/>
              <a:t>Rta</a:t>
            </a:r>
            <a:r>
              <a:rPr lang="es-ES" i="1" dirty="0"/>
              <a:t> ítem a)</a:t>
            </a:r>
          </a:p>
        </p:txBody>
      </p:sp>
      <p:sp>
        <p:nvSpPr>
          <p:cNvPr id="28" name="Marcador de número de diapositiva 14"/>
          <p:cNvSpPr>
            <a:spLocks noGrp="1"/>
          </p:cNvSpPr>
          <p:nvPr>
            <p:ph type="sldNum" sz="quarter" idx="12"/>
          </p:nvPr>
        </p:nvSpPr>
        <p:spPr>
          <a:xfrm>
            <a:off x="11236569" y="6231929"/>
            <a:ext cx="531759" cy="365125"/>
          </a:xfrm>
        </p:spPr>
        <p:txBody>
          <a:bodyPr/>
          <a:lstStyle/>
          <a:p>
            <a:r>
              <a:rPr lang="en-US" sz="1600" b="1" dirty="0"/>
              <a:t>-</a:t>
            </a:r>
            <a:fld id="{87C11154-00D2-46CB-89B3-A61EE122E65D}" type="slidenum">
              <a:rPr lang="en-US" sz="1400" b="1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r>
              <a:rPr lang="en-US" sz="1600" b="1" dirty="0"/>
              <a:t>-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5FF6143-E691-BFD2-53A8-7B4D12427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3671" y="6231928"/>
            <a:ext cx="10883665" cy="365125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Materia / Operaciones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Unitarias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III                                                  1° </a:t>
            </a:r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Cuatrimestre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19833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20" grpId="0"/>
      <p:bldP spid="21" grpId="0"/>
      <p:bldP spid="22" grpId="0"/>
      <p:bldP spid="37" grpId="0" animBg="1"/>
      <p:bldP spid="39" grpId="0" animBg="1"/>
      <p:bldP spid="23" grpId="0" animBg="1"/>
      <p:bldP spid="25" grpId="0" uiExpan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4996</TotalTime>
  <Words>1366</Words>
  <Application>Microsoft Office PowerPoint</Application>
  <PresentationFormat>Panorámica</PresentationFormat>
  <Paragraphs>206</Paragraphs>
  <Slides>17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Arial</vt:lpstr>
      <vt:lpstr>Calibri</vt:lpstr>
      <vt:lpstr>Cambria Math</vt:lpstr>
      <vt:lpstr>Corbel</vt:lpstr>
      <vt:lpstr>Trebuchet MS</vt:lpstr>
      <vt:lpstr>Wingdings</vt:lpstr>
      <vt:lpstr>Wingdings 3</vt:lpstr>
      <vt:lpstr>Faceta</vt:lpstr>
      <vt:lpstr>Base</vt:lpstr>
      <vt:lpstr>GUÍA 2 - Curvas de Operación Problema 4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>MEDINA Julieta         TECHINT</cp:lastModifiedBy>
  <cp:revision>127</cp:revision>
  <dcterms:created xsi:type="dcterms:W3CDTF">2020-04-06T19:11:16Z</dcterms:created>
  <dcterms:modified xsi:type="dcterms:W3CDTF">2025-03-21T04:27:21Z</dcterms:modified>
</cp:coreProperties>
</file>