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36"/>
  </p:notesMasterIdLst>
  <p:sldIdLst>
    <p:sldId id="256" r:id="rId3"/>
    <p:sldId id="299" r:id="rId4"/>
    <p:sldId id="300" r:id="rId5"/>
    <p:sldId id="301" r:id="rId6"/>
    <p:sldId id="302" r:id="rId7"/>
    <p:sldId id="303" r:id="rId8"/>
    <p:sldId id="305" r:id="rId9"/>
    <p:sldId id="304" r:id="rId10"/>
    <p:sldId id="331" r:id="rId11"/>
    <p:sldId id="306" r:id="rId12"/>
    <p:sldId id="307" r:id="rId13"/>
    <p:sldId id="308" r:id="rId14"/>
    <p:sldId id="309" r:id="rId15"/>
    <p:sldId id="310" r:id="rId16"/>
    <p:sldId id="311" r:id="rId17"/>
    <p:sldId id="337" r:id="rId18"/>
    <p:sldId id="314" r:id="rId19"/>
    <p:sldId id="315" r:id="rId20"/>
    <p:sldId id="313" r:id="rId21"/>
    <p:sldId id="334" r:id="rId22"/>
    <p:sldId id="335" r:id="rId23"/>
    <p:sldId id="336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30" r:id="rId34"/>
    <p:sldId id="2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553D9D-A2F9-4E12-A5E6-5010AD877496}">
          <p14:sldIdLst>
            <p14:sldId id="256"/>
          </p14:sldIdLst>
        </p14:section>
        <p14:section name="Enunciado" id="{E6FABFE3-746D-4540-BB1B-B719696DDD2D}">
          <p14:sldIdLst>
            <p14:sldId id="299"/>
          </p14:sldIdLst>
        </p14:section>
        <p14:section name="Regímenes de Flujo" id="{A6B29B9A-19EF-4E01-B520-0634FBDDEF0F}">
          <p14:sldIdLst>
            <p14:sldId id="300"/>
            <p14:sldId id="301"/>
            <p14:sldId id="302"/>
          </p14:sldIdLst>
        </p14:section>
        <p14:section name="Operación Estable. Gráficos" id="{E86667FC-F3D1-4F0C-B580-7D784C8AE729}">
          <p14:sldIdLst>
            <p14:sldId id="303"/>
            <p14:sldId id="305"/>
            <p14:sldId id="304"/>
            <p14:sldId id="331"/>
          </p14:sldIdLst>
        </p14:section>
        <p14:section name="Inundación por arrastre. Diseño" id="{046E2D02-375A-4B74-9B56-4AF31BB71EDE}">
          <p14:sldIdLst>
            <p14:sldId id="306"/>
            <p14:sldId id="307"/>
            <p14:sldId id="308"/>
            <p14:sldId id="309"/>
            <p14:sldId id="310"/>
            <p14:sldId id="311"/>
            <p14:sldId id="337"/>
          </p14:sldIdLst>
        </p14:section>
        <p14:section name="Inundación por bajante" id="{F234B356-47ED-4BCE-9C8B-4FCFAAEF7905}">
          <p14:sldIdLst>
            <p14:sldId id="314"/>
            <p14:sldId id="315"/>
            <p14:sldId id="313"/>
            <p14:sldId id="334"/>
            <p14:sldId id="335"/>
            <p14:sldId id="336"/>
            <p14:sldId id="319"/>
            <p14:sldId id="320"/>
            <p14:sldId id="321"/>
            <p14:sldId id="322"/>
            <p14:sldId id="323"/>
          </p14:sldIdLst>
        </p14:section>
        <p14:section name="Lagrimeo" id="{A56B48C7-1F2B-455E-AE5C-8787398FE2D7}">
          <p14:sldIdLst>
            <p14:sldId id="324"/>
            <p14:sldId id="325"/>
            <p14:sldId id="326"/>
          </p14:sldIdLst>
        </p14:section>
        <p14:section name="Arrastre fraccionario" id="{C343265D-DE5B-404D-837B-D922E63F547A}">
          <p14:sldIdLst>
            <p14:sldId id="327"/>
            <p14:sldId id="33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6E8"/>
    <a:srgbClr val="D6E6F3"/>
    <a:srgbClr val="D6E7F1"/>
    <a:srgbClr val="B5D6E9"/>
    <a:srgbClr val="C1DCED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5" autoAdjust="0"/>
    <p:restoredTop sz="99023" autoAdjust="0"/>
  </p:normalViewPr>
  <p:slideViewPr>
    <p:cSldViewPr snapToGrid="0">
      <p:cViewPr varScale="1">
        <p:scale>
          <a:sx n="108" d="100"/>
          <a:sy n="108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8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4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6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3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4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7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0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7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3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84B7-5CF7-48E9-8318-9433AED6B47D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E573-677A-4A4B-8EE2-89651BF901A7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A2C-83D7-45F7-ABF7-856CF137C442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3A5-B268-4571-8599-02B376FFA0C6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3A74-DAEB-4A1F-A8C8-B88B3287F766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197-78C1-4A7E-87DE-72023618C9E6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312E-CB8F-4D79-932C-B864D718690B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B678-B988-4CEB-9F51-7D08677F2E0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E6358-5A3D-4973-A2EE-2A9B3EAD4B8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7982-6753-4803-8AE7-FCD1C022717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FEA0-E47D-4DB3-9CD5-411972421AB1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F5A3-F0EC-4669-A873-6C765B378B0C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59C-AE34-468A-B7A9-EA005FBA49C4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CD66-2116-4C8A-9F37-187241BED9DD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DF2-ACDE-4A68-B515-84EB20ADD350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7EE5-9E0B-4448-93AE-D9626205FB4C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B58C-5DC9-477D-BB02-6BDA3E846557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9BAB-EDE8-4E75-92FE-4D5017711061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D88-F7C3-4993-A905-D17EED8AACC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99E-2602-4ECB-BC7F-5407080768C0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BDBB-20C0-40BB-B84C-C5285D80F9F6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6950-6167-4196-8413-A3EB4EE10FE3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E66E-96F8-46A0-B91F-9539AC34145E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DBB4-2F2D-4026-B578-5A124402AC39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49EB-E893-4410-93A0-40A4A00E94F3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8256-3AB6-4616-9F25-FF2FDEB39F38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C5B-0DA9-45F6-A195-0C1A3ADA7D36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7122-7749-4CD1-A295-DB379B5E68C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57BD89-3872-4544-B402-232F9761023D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I6G8yGBpX5I?feature=oembed" TargetMode="External"/><Relationship Id="rId6" Type="http://schemas.openxmlformats.org/officeDocument/2006/relationships/image" Target="../media/image12.jp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7" Type="http://schemas.openxmlformats.org/officeDocument/2006/relationships/image" Target="../media/image190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5" Type="http://schemas.openxmlformats.org/officeDocument/2006/relationships/image" Target="../media/image1.jpe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.jpe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2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1.jpeg"/><Relationship Id="rId1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svg"/><Relationship Id="rId5" Type="http://schemas.openxmlformats.org/officeDocument/2006/relationships/image" Target="../media/image52.svg"/><Relationship Id="rId19" Type="http://schemas.openxmlformats.org/officeDocument/2006/relationships/image" Target="../media/image1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570.pn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01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60.png"/><Relationship Id="rId18" Type="http://schemas.openxmlformats.org/officeDocument/2006/relationships/image" Target="../media/image1.jpeg"/><Relationship Id="rId3" Type="http://schemas.openxmlformats.org/officeDocument/2006/relationships/image" Target="../media/image18.jpeg"/><Relationship Id="rId21" Type="http://schemas.openxmlformats.org/officeDocument/2006/relationships/image" Target="../media/image73.png"/><Relationship Id="rId7" Type="http://schemas.openxmlformats.org/officeDocument/2006/relationships/image" Target="../media/image64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11" Type="http://schemas.openxmlformats.org/officeDocument/2006/relationships/image" Target="../media/image650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19" Type="http://schemas.openxmlformats.org/officeDocument/2006/relationships/image" Target="../media/image71.png"/><Relationship Id="rId9" Type="http://schemas.openxmlformats.org/officeDocument/2006/relationships/image" Target="../media/image66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60.png"/><Relationship Id="rId18" Type="http://schemas.openxmlformats.org/officeDocument/2006/relationships/image" Target="../media/image74.png"/><Relationship Id="rId3" Type="http://schemas.openxmlformats.org/officeDocument/2006/relationships/image" Target="../media/image18.jpeg"/><Relationship Id="rId7" Type="http://schemas.openxmlformats.org/officeDocument/2006/relationships/image" Target="../media/image600.png"/><Relationship Id="rId17" Type="http://schemas.openxmlformats.org/officeDocument/2006/relationships/image" Target="../media/image72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9" Type="http://schemas.openxmlformats.org/officeDocument/2006/relationships/image" Target="../media/image650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60.png"/><Relationship Id="rId18" Type="http://schemas.openxmlformats.org/officeDocument/2006/relationships/image" Target="../media/image75.png"/><Relationship Id="rId3" Type="http://schemas.openxmlformats.org/officeDocument/2006/relationships/image" Target="../media/image18.jpeg"/><Relationship Id="rId21" Type="http://schemas.openxmlformats.org/officeDocument/2006/relationships/image" Target="../media/image77.png"/><Relationship Id="rId7" Type="http://schemas.openxmlformats.org/officeDocument/2006/relationships/image" Target="../media/image600.png"/><Relationship Id="rId17" Type="http://schemas.openxmlformats.org/officeDocument/2006/relationships/image" Target="../media/image7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20" Type="http://schemas.openxmlformats.org/officeDocument/2006/relationships/image" Target="../media/image6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19" Type="http://schemas.openxmlformats.org/officeDocument/2006/relationships/image" Target="../media/image76.png"/><Relationship Id="rId9" Type="http://schemas.openxmlformats.org/officeDocument/2006/relationships/image" Target="../media/image650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60.png"/><Relationship Id="rId18" Type="http://schemas.openxmlformats.org/officeDocument/2006/relationships/image" Target="../media/image80.png"/><Relationship Id="rId3" Type="http://schemas.openxmlformats.org/officeDocument/2006/relationships/image" Target="../media/image18.jpeg"/><Relationship Id="rId7" Type="http://schemas.openxmlformats.org/officeDocument/2006/relationships/image" Target="../media/image600.png"/><Relationship Id="rId17" Type="http://schemas.openxmlformats.org/officeDocument/2006/relationships/image" Target="../media/image7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19" Type="http://schemas.openxmlformats.org/officeDocument/2006/relationships/image" Target="../media/image81.png"/><Relationship Id="rId9" Type="http://schemas.openxmlformats.org/officeDocument/2006/relationships/image" Target="../media/image650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10" Type="http://schemas.openxmlformats.org/officeDocument/2006/relationships/image" Target="../media/image88.png"/><Relationship Id="rId4" Type="http://schemas.openxmlformats.org/officeDocument/2006/relationships/image" Target="../media/image78.png"/><Relationship Id="rId9" Type="http://schemas.openxmlformats.org/officeDocument/2006/relationships/image" Target="../media/image80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5.png"/><Relationship Id="rId3" Type="http://schemas.openxmlformats.org/officeDocument/2006/relationships/image" Target="../media/image81.emf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90.png"/><Relationship Id="rId15" Type="http://schemas.openxmlformats.org/officeDocument/2006/relationships/image" Target="../media/image860.png"/><Relationship Id="rId4" Type="http://schemas.openxmlformats.org/officeDocument/2006/relationships/image" Target="../media/image89.png"/><Relationship Id="rId1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.png"/><Relationship Id="rId3" Type="http://schemas.openxmlformats.org/officeDocument/2006/relationships/image" Target="../media/image99.png"/><Relationship Id="rId21" Type="http://schemas.openxmlformats.org/officeDocument/2006/relationships/image" Target="../media/image104.png"/><Relationship Id="rId34" Type="http://schemas.openxmlformats.org/officeDocument/2006/relationships/image" Target="../media/image112.png"/><Relationship Id="rId7" Type="http://schemas.openxmlformats.org/officeDocument/2006/relationships/image" Target="../media/image98.png"/><Relationship Id="rId25" Type="http://schemas.openxmlformats.org/officeDocument/2006/relationships/image" Target="../media/image18.jpe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20" Type="http://schemas.openxmlformats.org/officeDocument/2006/relationships/image" Target="../media/image100.png"/><Relationship Id="rId29" Type="http://schemas.openxmlformats.org/officeDocument/2006/relationships/image" Target="../media/image6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svg"/><Relationship Id="rId24" Type="http://schemas.openxmlformats.org/officeDocument/2006/relationships/image" Target="../media/image1.jpeg"/><Relationship Id="rId32" Type="http://schemas.openxmlformats.org/officeDocument/2006/relationships/image" Target="../media/image111.png"/><Relationship Id="rId5" Type="http://schemas.openxmlformats.org/officeDocument/2006/relationships/image" Target="../media/image85.svg"/><Relationship Id="rId23" Type="http://schemas.openxmlformats.org/officeDocument/2006/relationships/image" Target="../media/image106.png"/><Relationship Id="rId28" Type="http://schemas.openxmlformats.org/officeDocument/2006/relationships/image" Target="../media/image109.png"/><Relationship Id="rId19" Type="http://schemas.openxmlformats.org/officeDocument/2006/relationships/image" Target="../media/image102.png"/><Relationship Id="rId31" Type="http://schemas.openxmlformats.org/officeDocument/2006/relationships/image" Target="../media/image110.png"/><Relationship Id="rId4" Type="http://schemas.openxmlformats.org/officeDocument/2006/relationships/image" Target="../media/image50.png"/><Relationship Id="rId22" Type="http://schemas.openxmlformats.org/officeDocument/2006/relationships/image" Target="../media/image105.png"/><Relationship Id="rId27" Type="http://schemas.openxmlformats.org/officeDocument/2006/relationships/image" Target="../media/image108.png"/><Relationship Id="rId30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5" Type="http://schemas.openxmlformats.org/officeDocument/2006/relationships/image" Target="../media/image87.svg"/><Relationship Id="rId10" Type="http://schemas.openxmlformats.org/officeDocument/2006/relationships/image" Target="../media/image1.jpeg"/><Relationship Id="rId4" Type="http://schemas.openxmlformats.org/officeDocument/2006/relationships/image" Target="../media/image79.png"/><Relationship Id="rId9" Type="http://schemas.openxmlformats.org/officeDocument/2006/relationships/image" Target="../media/image1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2.jpe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png"/><Relationship Id="rId5" Type="http://schemas.openxmlformats.org/officeDocument/2006/relationships/image" Target="../media/image81.emf"/><Relationship Id="rId4" Type="http://schemas.openxmlformats.org/officeDocument/2006/relationships/image" Target="../media/image116.png"/><Relationship Id="rId9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6Olr_IliW-k?feature=oembed" TargetMode="External"/><Relationship Id="rId6" Type="http://schemas.openxmlformats.org/officeDocument/2006/relationships/image" Target="../media/image93.jpeg"/><Relationship Id="rId5" Type="http://schemas.openxmlformats.org/officeDocument/2006/relationships/image" Target="../media/image120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1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1.png"/><Relationship Id="rId5" Type="http://schemas.openxmlformats.org/officeDocument/2006/relationships/image" Target="../media/image114.png"/><Relationship Id="rId4" Type="http://schemas.openxmlformats.org/officeDocument/2006/relationships/image" Target="../media/image103.png"/><Relationship Id="rId9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3.png"/><Relationship Id="rId5" Type="http://schemas.openxmlformats.org/officeDocument/2006/relationships/image" Target="../media/image123.png"/><Relationship Id="rId10" Type="http://schemas.openxmlformats.org/officeDocument/2006/relationships/image" Target="../media/image1.jpe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D0H9FWsk_Ck?feature=oembed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3</a:t>
            </a:r>
            <a:r>
              <a:rPr lang="x-none" dirty="0"/>
              <a:t> – </a:t>
            </a:r>
            <a:r>
              <a:rPr lang="es-ES" dirty="0"/>
              <a:t>Fluidodinámica </a:t>
            </a:r>
            <a:r>
              <a:rPr lang="es-AR" dirty="0"/>
              <a:t>Problema 1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19521" y="5641848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/>
              <a:t>1</a:t>
            </a:r>
            <a:r>
              <a:rPr lang="x-none" b="1" dirty="0"/>
              <a:t>° Cuatrimestre - 202</a:t>
            </a:r>
            <a:r>
              <a:rPr lang="es-419" b="1" dirty="0"/>
              <a:t>5</a:t>
            </a:r>
            <a:endParaRPr lang="en-US" b="1" dirty="0"/>
          </a:p>
        </p:txBody>
      </p:sp>
      <p:pic>
        <p:nvPicPr>
          <p:cNvPr id="5" name="Imagen 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6079316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982404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Gráfico</a:t>
            </a:r>
            <a:endParaRPr lang="en-US" sz="1600" dirty="0">
              <a:latin typeface="NewCaledoni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159D5E-961B-483F-B72B-25329380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252" y="2885166"/>
            <a:ext cx="3320931" cy="3109599"/>
          </a:xfrm>
          <a:prstGeom prst="rect">
            <a:avLst/>
          </a:prstGeom>
        </p:spPr>
      </p:pic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arrastre</a:t>
            </a:r>
            <a:endParaRPr lang="en-US" dirty="0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5" y="1826769"/>
            <a:ext cx="5889589" cy="3289398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2716819" y="1783581"/>
            <a:ext cx="2480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3011207" y="1995563"/>
            <a:ext cx="189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400" b="1" dirty="0">
              <a:solidFill>
                <a:srgbClr val="FF0000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1360561"/>
            <a:ext cx="649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Es el límite superior de capacidad de procesamiento de gas en columnas de platos.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09313" y="3766356"/>
            <a:ext cx="1365568" cy="3051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108169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20964" y="3248630"/>
            <a:ext cx="1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NewCaledonia"/>
              </a:rPr>
              <a:t>Downcomer flooding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376672" y="998376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Características y Descripción del fenómeno</a:t>
            </a:r>
            <a:endParaRPr lang="en-US" sz="1600" dirty="0">
              <a:latin typeface="NewCaledonia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1981614"/>
            <a:ext cx="639165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A mayor velocidad de gas, mayor altura de la espuma </a:t>
            </a: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El arrastre se produce cuando se alcanza el plato superior.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2775226"/>
            <a:ext cx="421538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Se acumula líquido en platos superiores.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772098" y="3652208"/>
            <a:ext cx="2896414" cy="153144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A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diseña</a:t>
            </a: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 para cumplir con los requerimientos del proceso, operando entre un </a:t>
            </a:r>
            <a:r>
              <a:rPr lang="es-AR" sz="1600" b="1" dirty="0">
                <a:latin typeface="Calibri" panose="020F0502020204030204" pitchFamily="34" charset="0"/>
                <a:cs typeface="Calibri" panose="020F0502020204030204" pitchFamily="34" charset="0"/>
              </a:rPr>
              <a:t>70% y 90% de la inundación </a:t>
            </a:r>
            <a:r>
              <a:rPr lang="es-AR" sz="1600" dirty="0">
                <a:latin typeface="Calibri" panose="020F0502020204030204" pitchFamily="34" charset="0"/>
                <a:cs typeface="Calibri" panose="020F0502020204030204" pitchFamily="34" charset="0"/>
              </a:rPr>
              <a:t>por arrastre.</a:t>
            </a: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03DDB8D-5676-3311-EE3E-709E6E21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5F67F9A2-B722-6752-0483-2CE5FFEF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7522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11" grpId="0"/>
      <p:bldP spid="30" grpId="0" uiExpand="1" build="p"/>
      <p:bldP spid="28" grpId="0"/>
      <p:bldP spid="21" grpId="0"/>
      <p:bldP spid="22" grpId="0" uiExpand="1" build="p"/>
      <p:bldP spid="23" grpId="0" uiExpand="1" build="p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Jetflood bei einer Bodenkolonne - Jetflood Distillation Column">
            <a:hlinkClick r:id="" action="ppaction://media"/>
            <a:extLst>
              <a:ext uri="{FF2B5EF4-FFF2-40B4-BE49-F238E27FC236}">
                <a16:creationId xmlns:a16="http://schemas.microsoft.com/office/drawing/2014/main" id="{F2D2D848-E1FA-43E2-808C-6DFA026BE9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7960" y="1595133"/>
            <a:ext cx="5550368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3EB478-FD86-42C8-9071-1A142946838C}"/>
              </a:ext>
            </a:extLst>
          </p:cNvPr>
          <p:cNvSpPr/>
          <p:nvPr/>
        </p:nvSpPr>
        <p:spPr>
          <a:xfrm>
            <a:off x="6255504" y="5142432"/>
            <a:ext cx="56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https://www.youtube.com/watch?v=I6G8yGBpX5I</a:t>
            </a:r>
          </a:p>
        </p:txBody>
      </p:sp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984488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Gráfico</a:t>
            </a:r>
            <a:endParaRPr lang="en-US" sz="1600" dirty="0">
              <a:latin typeface="NewCaledonia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5" y="1826769"/>
            <a:ext cx="5889589" cy="3289398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2716819" y="1783581"/>
            <a:ext cx="2480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3011207" y="1995563"/>
            <a:ext cx="189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400" b="1" dirty="0">
              <a:solidFill>
                <a:srgbClr val="FF0000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09313" y="3766356"/>
            <a:ext cx="119818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108169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339002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>
                <a:latin typeface="NewCaledonia"/>
              </a:rPr>
              <a:t>Downcomer flooding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arrastre </a:t>
            </a:r>
            <a:endParaRPr lang="en-US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376672" y="998376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Video</a:t>
            </a:r>
            <a:endParaRPr lang="en-US" sz="1600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EA1438AE-396F-0A3F-2436-888882CD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E7E748-2D27-21BC-D1CF-E6AF8BFE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1025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7320" y="1384466"/>
            <a:ext cx="1148090" cy="42352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u="sng" dirty="0">
                <a:solidFill>
                  <a:schemeClr val="tx1"/>
                </a:solidFill>
                <a:latin typeface="NewCaledonia"/>
              </a:rPr>
              <a:t>Esquemas</a:t>
            </a:r>
            <a:endParaRPr lang="es-ES" sz="2400" b="1" u="sng" dirty="0">
              <a:solidFill>
                <a:schemeClr val="tx1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1713527"/>
                <a:ext cx="6430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600" dirty="0"/>
                  <a:t>: Diámetro del plato.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1713527"/>
                <a:ext cx="6430008" cy="338554"/>
              </a:xfrm>
              <a:prstGeom prst="rect">
                <a:avLst/>
              </a:prstGeom>
              <a:blipFill>
                <a:blip r:embed="rId3"/>
                <a:stretch>
                  <a:fillRect l="-380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4397739-F8A3-4F07-986E-CD6F7BBEA274}"/>
              </a:ext>
            </a:extLst>
          </p:cNvPr>
          <p:cNvGrpSpPr/>
          <p:nvPr/>
        </p:nvGrpSpPr>
        <p:grpSpPr>
          <a:xfrm>
            <a:off x="285000" y="2189099"/>
            <a:ext cx="3663241" cy="2948431"/>
            <a:chOff x="711842" y="2080115"/>
            <a:chExt cx="4774558" cy="3876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236171-72C1-4D37-B480-3862F7C733A6}"/>
                </a:ext>
              </a:extLst>
            </p:cNvPr>
            <p:cNvSpPr/>
            <p:nvPr/>
          </p:nvSpPr>
          <p:spPr>
            <a:xfrm>
              <a:off x="1411550" y="2148396"/>
              <a:ext cx="4074850" cy="3808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FF2FF-448D-4A75-9AD7-B004188D3F82}"/>
                </a:ext>
              </a:extLst>
            </p:cNvPr>
            <p:cNvSpPr/>
            <p:nvPr/>
          </p:nvSpPr>
          <p:spPr>
            <a:xfrm>
              <a:off x="711842" y="2080115"/>
              <a:ext cx="1286296" cy="385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F88B43-CC1C-4D78-ABCF-0463A13DE931}"/>
                </a:ext>
              </a:extLst>
            </p:cNvPr>
            <p:cNvCxnSpPr>
              <a:stCxn id="9" idx="1"/>
              <a:endCxn id="9" idx="3"/>
            </p:cNvCxnSpPr>
            <p:nvPr/>
          </p:nvCxnSpPr>
          <p:spPr>
            <a:xfrm>
              <a:off x="2008298" y="2706141"/>
              <a:ext cx="0" cy="2693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A8DC2-F633-43E0-BE4E-C505C0C73FB1}"/>
                </a:ext>
              </a:extLst>
            </p:cNvPr>
            <p:cNvCxnSpPr>
              <a:stCxn id="9" idx="7"/>
              <a:endCxn id="9" idx="5"/>
            </p:cNvCxnSpPr>
            <p:nvPr/>
          </p:nvCxnSpPr>
          <p:spPr>
            <a:xfrm>
              <a:off x="4889652" y="2706141"/>
              <a:ext cx="0" cy="269303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85D34F-218B-4D68-AB55-A8609C4DF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0" r="10129"/>
          <a:stretch/>
        </p:blipFill>
        <p:spPr>
          <a:xfrm>
            <a:off x="8539149" y="952801"/>
            <a:ext cx="3061797" cy="2719879"/>
          </a:xfrm>
          <a:prstGeom prst="rect">
            <a:avLst/>
          </a:prstGeom>
        </p:spPr>
      </p:pic>
      <p:pic>
        <p:nvPicPr>
          <p:cNvPr id="4100" name="Picture 4" descr="tray distillation | Sulzer">
            <a:extLst>
              <a:ext uri="{FF2B5EF4-FFF2-40B4-BE49-F238E27FC236}">
                <a16:creationId xmlns:a16="http://schemas.microsoft.com/office/drawing/2014/main" id="{0476A91E-B45D-42AA-B9CF-8A9EF4992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8427" b="14822"/>
          <a:stretch/>
        </p:blipFill>
        <p:spPr bwMode="auto">
          <a:xfrm>
            <a:off x="10147657" y="3689279"/>
            <a:ext cx="1709827" cy="24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5E7F6D-60F6-436C-956F-B264A1D49270}"/>
                  </a:ext>
                </a:extLst>
              </p:cNvPr>
              <p:cNvSpPr txBox="1"/>
              <p:nvPr/>
            </p:nvSpPr>
            <p:spPr>
              <a:xfrm>
                <a:off x="4823204" y="3562685"/>
                <a:ext cx="213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5E7F6D-60F6-436C-956F-B264A1D4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04" y="3562685"/>
                <a:ext cx="213520" cy="276999"/>
              </a:xfrm>
              <a:prstGeom prst="rect">
                <a:avLst/>
              </a:prstGeom>
              <a:blipFill>
                <a:blip r:embed="rId7"/>
                <a:stretch>
                  <a:fillRect l="-25714" r="-25714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2385043" y="2160291"/>
            <a:ext cx="2690609" cy="3081787"/>
            <a:chOff x="2385043" y="2160291"/>
            <a:chExt cx="2690609" cy="308178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2F2CAD1-AECA-4EDF-897B-8EEEB6407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2241" y="5032982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4D1EF47-6DA8-4BF0-B38C-849127D99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2240" y="2160291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F72EDD-4BB3-44E6-995C-4B40FC60089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>
              <a:off x="2385043" y="2241029"/>
              <a:ext cx="2544921" cy="1190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810B83-896E-4B1F-B1A5-A94D1E7EBEDE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2385043" y="5137530"/>
              <a:ext cx="2544921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2222BE-9287-4B44-A483-3FF906FA31B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4929964" y="2252934"/>
              <a:ext cx="6020" cy="13097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63656E-7697-4922-882A-6CD14D11C9D7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4929964" y="3839684"/>
              <a:ext cx="6019" cy="129784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FFDDCD-E29C-42C7-BA1E-CC44D27ABA93}"/>
                  </a:ext>
                </a:extLst>
              </p:cNvPr>
              <p:cNvSpPr txBox="1"/>
              <p:nvPr/>
            </p:nvSpPr>
            <p:spPr>
              <a:xfrm>
                <a:off x="635797" y="3649362"/>
                <a:ext cx="321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FFDDCD-E29C-42C7-BA1E-CC44D27A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7" y="3649362"/>
                <a:ext cx="321627" cy="276999"/>
              </a:xfrm>
              <a:prstGeom prst="rect">
                <a:avLst/>
              </a:prstGeom>
              <a:blipFill>
                <a:blip r:embed="rId8"/>
                <a:stretch>
                  <a:fillRect l="-16981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644904" y="2581148"/>
            <a:ext cx="634791" cy="2235330"/>
            <a:chOff x="644904" y="2581148"/>
            <a:chExt cx="634791" cy="223533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25EE2C-7B5A-474A-928A-2DBC2352D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04" y="4607382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8FC461B-D162-4F59-A460-76C73D481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398" y="2581148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F2424F-EF87-463E-A08E-743A7A979648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796611" y="2686050"/>
              <a:ext cx="0" cy="96331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D764C95-88E2-48AA-8991-84DAD92429E6}"/>
                </a:ext>
              </a:extLst>
            </p:cNvPr>
            <p:cNvCxnSpPr>
              <a:cxnSpLocks/>
            </p:cNvCxnSpPr>
            <p:nvPr/>
          </p:nvCxnSpPr>
          <p:spPr>
            <a:xfrm>
              <a:off x="795025" y="3892738"/>
              <a:ext cx="0" cy="81919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3DAB35-4056-4BCF-9C75-EF4429D49A8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96609" y="2665212"/>
              <a:ext cx="483086" cy="2083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2DD518-D1D3-4DC3-AD28-FBEE4264C832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>
              <a:off x="796609" y="4713347"/>
              <a:ext cx="48308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02" name="Flowchart: Connector 4101">
            <a:extLst>
              <a:ext uri="{FF2B5EF4-FFF2-40B4-BE49-F238E27FC236}">
                <a16:creationId xmlns:a16="http://schemas.microsoft.com/office/drawing/2014/main" id="{0CB98075-612F-400B-892F-7C2F57285F6C}"/>
              </a:ext>
            </a:extLst>
          </p:cNvPr>
          <p:cNvSpPr/>
          <p:nvPr/>
        </p:nvSpPr>
        <p:spPr>
          <a:xfrm>
            <a:off x="1891969" y="2902251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9918F4E3-FE15-4305-AEC6-76B44BEF26AE}"/>
              </a:ext>
            </a:extLst>
          </p:cNvPr>
          <p:cNvSpPr/>
          <p:nvPr/>
        </p:nvSpPr>
        <p:spPr>
          <a:xfrm>
            <a:off x="2151194" y="2665212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F8A23375-26B6-4755-BABE-D8B0A3035D6B}"/>
              </a:ext>
            </a:extLst>
          </p:cNvPr>
          <p:cNvSpPr/>
          <p:nvPr/>
        </p:nvSpPr>
        <p:spPr>
          <a:xfrm>
            <a:off x="2228885" y="3007687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3B71D3-41C5-4046-B02F-A0E88906A59C}"/>
              </a:ext>
            </a:extLst>
          </p:cNvPr>
          <p:cNvCxnSpPr>
            <a:cxnSpLocks/>
            <a:stCxn id="73" idx="0"/>
          </p:cNvCxnSpPr>
          <p:nvPr/>
        </p:nvCxnSpPr>
        <p:spPr>
          <a:xfrm>
            <a:off x="2232474" y="2665212"/>
            <a:ext cx="59835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2ABF8F-792A-4DD5-86DE-345C755B3AAF}"/>
              </a:ext>
            </a:extLst>
          </p:cNvPr>
          <p:cNvCxnSpPr>
            <a:cxnSpLocks/>
            <a:stCxn id="73" idx="4"/>
          </p:cNvCxnSpPr>
          <p:nvPr/>
        </p:nvCxnSpPr>
        <p:spPr>
          <a:xfrm flipV="1">
            <a:off x="2232474" y="2821423"/>
            <a:ext cx="598356" cy="38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EE9E5C3-0657-497F-AB77-2EA210049359}"/>
                  </a:ext>
                </a:extLst>
              </p:cNvPr>
              <p:cNvSpPr txBox="1"/>
              <p:nvPr/>
            </p:nvSpPr>
            <p:spPr>
              <a:xfrm>
                <a:off x="2791713" y="2611447"/>
                <a:ext cx="297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EE9E5C3-0657-497F-AB77-2EA210049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13" y="2611447"/>
                <a:ext cx="297581" cy="276999"/>
              </a:xfrm>
              <a:prstGeom prst="rect">
                <a:avLst/>
              </a:prstGeom>
              <a:blipFill>
                <a:blip r:embed="rId9"/>
                <a:stretch>
                  <a:fillRect l="-20408" r="-816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B98BFA2-9BA3-4BD1-B23A-EF0E7FFC5654}"/>
              </a:ext>
            </a:extLst>
          </p:cNvPr>
          <p:cNvCxnSpPr>
            <a:cxnSpLocks/>
          </p:cNvCxnSpPr>
          <p:nvPr/>
        </p:nvCxnSpPr>
        <p:spPr>
          <a:xfrm flipV="1">
            <a:off x="1638300" y="2982260"/>
            <a:ext cx="334949" cy="3191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AD4C03-33C4-4B47-98E2-AEE75E1804D6}"/>
              </a:ext>
            </a:extLst>
          </p:cNvPr>
          <p:cNvCxnSpPr>
            <a:cxnSpLocks/>
          </p:cNvCxnSpPr>
          <p:nvPr/>
        </p:nvCxnSpPr>
        <p:spPr>
          <a:xfrm flipV="1">
            <a:off x="1972940" y="3087696"/>
            <a:ext cx="334949" cy="3191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8D0AB3-D38A-4E67-B7EE-F6C882FD1739}"/>
                  </a:ext>
                </a:extLst>
              </p:cNvPr>
              <p:cNvSpPr txBox="1"/>
              <p:nvPr/>
            </p:nvSpPr>
            <p:spPr>
              <a:xfrm>
                <a:off x="1680007" y="3244896"/>
                <a:ext cx="252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8D0AB3-D38A-4E67-B7EE-F6C882FD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07" y="3244896"/>
                <a:ext cx="252120" cy="276999"/>
              </a:xfrm>
              <a:prstGeom prst="rect">
                <a:avLst/>
              </a:prstGeom>
              <a:blipFill>
                <a:blip r:embed="rId10"/>
                <a:stretch>
                  <a:fillRect l="-24390" r="-9756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12" name="Straight Arrow Connector 4111">
            <a:extLst>
              <a:ext uri="{FF2B5EF4-FFF2-40B4-BE49-F238E27FC236}">
                <a16:creationId xmlns:a16="http://schemas.microsoft.com/office/drawing/2014/main" id="{A1AAEA33-46EF-4B35-B6FC-99CEFAF3C205}"/>
              </a:ext>
            </a:extLst>
          </p:cNvPr>
          <p:cNvCxnSpPr/>
          <p:nvPr/>
        </p:nvCxnSpPr>
        <p:spPr>
          <a:xfrm flipV="1">
            <a:off x="3701988" y="2686050"/>
            <a:ext cx="426129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7E91EBE-042E-44F9-BFA8-5695926E972B}"/>
                  </a:ext>
                </a:extLst>
              </p:cNvPr>
              <p:cNvSpPr txBox="1"/>
              <p:nvPr/>
            </p:nvSpPr>
            <p:spPr>
              <a:xfrm>
                <a:off x="4071085" y="2385809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7E91EBE-042E-44F9-BFA8-5695926E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85" y="2385809"/>
                <a:ext cx="314637" cy="276999"/>
              </a:xfrm>
              <a:prstGeom prst="rect">
                <a:avLst/>
              </a:prstGeom>
              <a:blipFill>
                <a:blip r:embed="rId11"/>
                <a:stretch>
                  <a:fillRect l="-19608" r="-9804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Right Brace 4112">
            <a:extLst>
              <a:ext uri="{FF2B5EF4-FFF2-40B4-BE49-F238E27FC236}">
                <a16:creationId xmlns:a16="http://schemas.microsoft.com/office/drawing/2014/main" id="{6EE88EF8-9BF5-4F23-A8BA-DD9F5E3F402A}"/>
              </a:ext>
            </a:extLst>
          </p:cNvPr>
          <p:cNvSpPr/>
          <p:nvPr/>
        </p:nvSpPr>
        <p:spPr>
          <a:xfrm rot="5400000">
            <a:off x="2190743" y="4301201"/>
            <a:ext cx="386381" cy="2208477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648347-EE05-40FC-87FE-B82E4C1044CE}"/>
                  </a:ext>
                </a:extLst>
              </p:cNvPr>
              <p:cNvSpPr txBox="1"/>
              <p:nvPr/>
            </p:nvSpPr>
            <p:spPr>
              <a:xfrm>
                <a:off x="2203750" y="5580600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648347-EE05-40FC-87FE-B82E4C104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50" y="5580600"/>
                <a:ext cx="314637" cy="276999"/>
              </a:xfrm>
              <a:prstGeom prst="rect">
                <a:avLst/>
              </a:prstGeom>
              <a:blipFill>
                <a:blip r:embed="rId12"/>
                <a:stretch>
                  <a:fillRect l="-19608" r="-1961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ight Brace 93">
            <a:extLst>
              <a:ext uri="{FF2B5EF4-FFF2-40B4-BE49-F238E27FC236}">
                <a16:creationId xmlns:a16="http://schemas.microsoft.com/office/drawing/2014/main" id="{D15B1892-D753-4B4E-B8EC-1C76DD2F2681}"/>
              </a:ext>
            </a:extLst>
          </p:cNvPr>
          <p:cNvSpPr/>
          <p:nvPr/>
        </p:nvSpPr>
        <p:spPr>
          <a:xfrm rot="5400000">
            <a:off x="2416879" y="4586345"/>
            <a:ext cx="386381" cy="2676341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FE47D8-C580-43D2-A4A7-361C7C651E3D}"/>
                  </a:ext>
                </a:extLst>
              </p:cNvPr>
              <p:cNvSpPr txBox="1"/>
              <p:nvPr/>
            </p:nvSpPr>
            <p:spPr>
              <a:xfrm>
                <a:off x="2391445" y="6068634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FE47D8-C580-43D2-A4A7-361C7C65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45" y="6068634"/>
                <a:ext cx="314637" cy="276999"/>
              </a:xfrm>
              <a:prstGeom prst="rect">
                <a:avLst/>
              </a:prstGeom>
              <a:blipFill>
                <a:blip r:embed="rId13"/>
                <a:stretch>
                  <a:fillRect l="-17308" r="-3846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Brace 95">
            <a:extLst>
              <a:ext uri="{FF2B5EF4-FFF2-40B4-BE49-F238E27FC236}">
                <a16:creationId xmlns:a16="http://schemas.microsoft.com/office/drawing/2014/main" id="{D1E4093D-3ECD-4CC8-85BC-EBDF6901BEFB}"/>
              </a:ext>
            </a:extLst>
          </p:cNvPr>
          <p:cNvSpPr/>
          <p:nvPr/>
        </p:nvSpPr>
        <p:spPr>
          <a:xfrm rot="16200000">
            <a:off x="2178439" y="492922"/>
            <a:ext cx="386381" cy="3153205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7B4EE7-F8EA-4704-B8F7-19271E68FD03}"/>
                  </a:ext>
                </a:extLst>
              </p:cNvPr>
              <p:cNvSpPr txBox="1"/>
              <p:nvPr/>
            </p:nvSpPr>
            <p:spPr>
              <a:xfrm>
                <a:off x="2234126" y="1595735"/>
                <a:ext cx="280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7B4EE7-F8EA-4704-B8F7-19271E68F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6" y="1595735"/>
                <a:ext cx="280140" cy="276999"/>
              </a:xfrm>
              <a:prstGeom prst="rect">
                <a:avLst/>
              </a:prstGeom>
              <a:blipFill>
                <a:blip r:embed="rId14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n 4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1020000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Diseño de platos</a:t>
            </a:r>
            <a:endParaRPr lang="en-US" sz="1600" dirty="0">
              <a:latin typeface="NewCaledonia"/>
            </a:endParaRPr>
          </a:p>
        </p:txBody>
      </p:sp>
      <p:sp>
        <p:nvSpPr>
          <p:cNvPr id="53" name="Marcador de contenido 2"/>
          <p:cNvSpPr txBox="1">
            <a:spLocks/>
          </p:cNvSpPr>
          <p:nvPr/>
        </p:nvSpPr>
        <p:spPr>
          <a:xfrm>
            <a:off x="5190327" y="1390349"/>
            <a:ext cx="3488252" cy="48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  <a:latin typeface="NewCaledonia"/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6" y="2992507"/>
                <a:ext cx="6430008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Número de orificios.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s-ES" sz="1600" dirty="0"/>
                  <a:t>: Área de un orificio: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ES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Área de todos los orificios: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6" y="2992507"/>
                <a:ext cx="6430008" cy="1130822"/>
              </a:xfrm>
              <a:prstGeom prst="rect">
                <a:avLst/>
              </a:prstGeom>
              <a:blipFill>
                <a:blip r:embed="rId16"/>
                <a:stretch>
                  <a:fillRect l="-379" t="-1622" b="-21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7" y="2038812"/>
                <a:ext cx="32589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/>
                  <a:t>: Longitud del vertedero (</a:t>
                </a:r>
                <a:r>
                  <a:rPr lang="es-ES" sz="1600" i="1" dirty="0" err="1"/>
                  <a:t>weir</a:t>
                </a:r>
                <a:r>
                  <a:rPr lang="es-ES" sz="1600" i="1" dirty="0"/>
                  <a:t>)</a:t>
                </a:r>
              </a:p>
            </p:txBody>
          </p:sp>
        </mc:Choice>
        <mc:Fallback xmlns="">
          <p:sp>
            <p:nvSpPr>
              <p:cNvPr id="5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7" y="2038812"/>
                <a:ext cx="3258986" cy="338554"/>
              </a:xfrm>
              <a:prstGeom prst="rect">
                <a:avLst/>
              </a:prstGeom>
              <a:blipFill>
                <a:blip r:embed="rId17"/>
                <a:stretch>
                  <a:fillRect l="-748" t="-5357" r="-18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2347860"/>
                <a:ext cx="3500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Diámetro del orificio </a:t>
                </a:r>
                <a:r>
                  <a:rPr lang="es-ES" sz="1600" i="1" dirty="0"/>
                  <a:t>(</a:t>
                </a:r>
                <a:r>
                  <a:rPr lang="es-ES" sz="1600" i="1" dirty="0" err="1"/>
                  <a:t>hole</a:t>
                </a:r>
                <a:r>
                  <a:rPr lang="es-ES" sz="1600" dirty="0"/>
                  <a:t>)</a:t>
                </a:r>
                <a:r>
                  <a:rPr lang="es-ES" sz="1600" i="1" dirty="0"/>
                  <a:t>.</a:t>
                </a:r>
              </a:p>
            </p:txBody>
          </p:sp>
        </mc:Choice>
        <mc:Fallback xmlns=""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2347860"/>
                <a:ext cx="3500001" cy="338554"/>
              </a:xfrm>
              <a:prstGeom prst="rect">
                <a:avLst/>
              </a:prstGeom>
              <a:blipFill>
                <a:blip r:embed="rId18"/>
                <a:stretch>
                  <a:fillRect l="-697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7" y="2672545"/>
                <a:ext cx="3446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/>
                  <a:t>: Distancia entre centros (pitch).</a:t>
                </a:r>
                <a:endParaRPr lang="es-ES" sz="1600" i="1" dirty="0"/>
              </a:p>
            </p:txBody>
          </p:sp>
        </mc:Choice>
        <mc:Fallback xmlns="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7" y="2672545"/>
                <a:ext cx="3446960" cy="338554"/>
              </a:xfrm>
              <a:prstGeom prst="rect">
                <a:avLst/>
              </a:prstGeom>
              <a:blipFill>
                <a:blip r:embed="rId19"/>
                <a:stretch>
                  <a:fillRect l="-707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4881" y="4126584"/>
                <a:ext cx="4910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ES" sz="1600" dirty="0"/>
                  <a:t>: Área del conducto descendente (</a:t>
                </a:r>
                <a:r>
                  <a:rPr lang="es-ES" sz="1600" i="1" dirty="0" err="1"/>
                  <a:t>downcomer</a:t>
                </a:r>
                <a:r>
                  <a:rPr lang="es-ES" sz="1600" i="1" dirty="0"/>
                  <a:t>)</a:t>
                </a:r>
              </a:p>
            </p:txBody>
          </p:sp>
        </mc:Choice>
        <mc:Fallback xmlns="">
          <p:sp>
            <p:nvSpPr>
              <p:cNvPr id="6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81" y="4126584"/>
                <a:ext cx="4910396" cy="338554"/>
              </a:xfrm>
              <a:prstGeom prst="rect">
                <a:avLst/>
              </a:prstGeom>
              <a:blipFill>
                <a:blip r:embed="rId20"/>
                <a:stretch>
                  <a:fillRect l="-497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0939" y="4491400"/>
                <a:ext cx="4924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1600" dirty="0"/>
                  <a:t>: Área activa: Es para el pasaje de burbujas</a:t>
                </a:r>
              </a:p>
            </p:txBody>
          </p:sp>
        </mc:Choice>
        <mc:Fallback xmlns="">
          <p:sp>
            <p:nvSpPr>
              <p:cNvPr id="6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39" y="4491400"/>
                <a:ext cx="4924338" cy="338554"/>
              </a:xfrm>
              <a:prstGeom prst="rect">
                <a:avLst/>
              </a:prstGeom>
              <a:blipFill>
                <a:blip r:embed="rId21"/>
                <a:stretch>
                  <a:fillRect l="-495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4908427"/>
                <a:ext cx="5050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1600" dirty="0"/>
                  <a:t>: Área neta. Área del metal del plato: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67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4908427"/>
                <a:ext cx="5050349" cy="338554"/>
              </a:xfrm>
              <a:prstGeom prst="rect">
                <a:avLst/>
              </a:prstGeom>
              <a:blipFill>
                <a:blip r:embed="rId22"/>
                <a:stretch>
                  <a:fillRect l="-483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5291329"/>
                <a:ext cx="6430008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/>
                  <a:t>: Área total. Es la sección de la torre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8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5291329"/>
                <a:ext cx="6430008" cy="831061"/>
              </a:xfrm>
              <a:prstGeom prst="rect">
                <a:avLst/>
              </a:prstGeom>
              <a:blipFill>
                <a:blip r:embed="rId23"/>
                <a:stretch>
                  <a:fillRect l="-380" t="-22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arrastre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DEEFD39-A7DC-98E9-FD86-CC866E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r>
              <a:rPr lang="en-US" sz="1600" b="1" dirty="0"/>
              <a:t>-</a:t>
            </a:r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F0649BE3-8414-7168-5153-D466DCAF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1165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1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4" grpId="0"/>
      <p:bldP spid="59" grpId="0"/>
      <p:bldP spid="4102" grpId="0" animBg="1"/>
      <p:bldP spid="73" grpId="0" animBg="1"/>
      <p:bldP spid="74" grpId="0" animBg="1"/>
      <p:bldP spid="83" grpId="0"/>
      <p:bldP spid="88" grpId="0"/>
      <p:bldP spid="91" grpId="0"/>
      <p:bldP spid="4113" grpId="0" animBg="1"/>
      <p:bldP spid="93" grpId="0"/>
      <p:bldP spid="94" grpId="0" animBg="1"/>
      <p:bldP spid="95" grpId="0"/>
      <p:bldP spid="96" grpId="0" animBg="1"/>
      <p:bldP spid="97" grpId="0"/>
      <p:bldP spid="51" grpId="0"/>
      <p:bldP spid="53" grpId="0"/>
      <p:bldP spid="55" grpId="0" build="p"/>
      <p:bldP spid="56" grpId="0"/>
      <p:bldP spid="62" grpId="0"/>
      <p:bldP spid="63" grpId="0"/>
      <p:bldP spid="64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2" y="977847"/>
            <a:ext cx="3286870" cy="423521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 de </a:t>
            </a:r>
            <a:r>
              <a:rPr lang="es-ES" sz="1800" b="1" u="sng" dirty="0" err="1">
                <a:solidFill>
                  <a:schemeClr val="tx1"/>
                </a:solidFill>
              </a:rPr>
              <a:t>Souders</a:t>
            </a:r>
            <a:r>
              <a:rPr lang="es-ES" sz="1800" b="1" u="sng" dirty="0">
                <a:solidFill>
                  <a:schemeClr val="tx1"/>
                </a:solidFill>
              </a:rPr>
              <a:t>-Brown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8F4BC52-E231-4812-91DE-7D369B2BA3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290" y="1413547"/>
            <a:ext cx="6009588" cy="3475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6249877" y="1325558"/>
                <a:ext cx="5617305" cy="111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 cada velocidad de flujo, el parámetro de </a:t>
                </a:r>
                <a:r>
                  <a:rPr lang="es-E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Souders</a:t>
                </a: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-Brown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𝑆𝐵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es tal que las partículas líquidas decantan.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Nosotros usaremos el parámetro de </a:t>
                </a:r>
                <a:r>
                  <a:rPr lang="es-AR" sz="14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INUNDACIÓN</a:t>
                </a:r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𝑆𝐵𝑓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7" y="1325558"/>
                <a:ext cx="5617305" cy="1110817"/>
              </a:xfrm>
              <a:prstGeom prst="rect">
                <a:avLst/>
              </a:prstGeom>
              <a:blipFill>
                <a:blip r:embed="rId4"/>
                <a:stretch>
                  <a:fillRect l="-108" r="-217" b="-5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6249876" y="2379619"/>
                <a:ext cx="5617305" cy="94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 calcula el parámetro de flujo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𝐿𝐺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con </a:t>
                </a:r>
                <a:r>
                  <a:rPr lang="es-AR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caudales másicos:</a:t>
                </a:r>
                <a:endParaRPr lang="es-A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𝐿𝐺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=0,389</m:t>
                      </m:r>
                    </m:oMath>
                  </m:oMathPara>
                </a14:m>
                <a:endParaRPr lang="es-A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2379619"/>
                <a:ext cx="5617305" cy="944297"/>
              </a:xfrm>
              <a:prstGeom prst="rect">
                <a:avLst/>
              </a:prstGeom>
              <a:blipFill>
                <a:blip r:embed="rId5"/>
                <a:stretch>
                  <a:fillRect l="-108" t="-6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8BF8E1-DD70-41B7-9395-4EB8617C1404}"/>
                  </a:ext>
                </a:extLst>
              </p:cNvPr>
              <p:cNvSpPr txBox="1"/>
              <p:nvPr/>
            </p:nvSpPr>
            <p:spPr>
              <a:xfrm>
                <a:off x="6249876" y="3335521"/>
                <a:ext cx="5617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 interseca con la curva de </a:t>
                </a:r>
                <a:r>
                  <a:rPr lang="es-E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iso</a:t>
                </a: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-espaciado de plato (en este caso, es dato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=450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s-A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y se lee el valor del parámetro de inundación: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8BF8E1-DD70-41B7-9395-4EB8617C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3335521"/>
                <a:ext cx="5617305" cy="523220"/>
              </a:xfrm>
              <a:prstGeom prst="rect">
                <a:avLst/>
              </a:prstGeom>
              <a:blipFill>
                <a:blip r:embed="rId6"/>
                <a:stretch>
                  <a:fillRect l="-108" t="-2326" r="-217" b="-116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9C6FB6-FA7E-4EA8-929F-975F749C035C}"/>
              </a:ext>
            </a:extLst>
          </p:cNvPr>
          <p:cNvCxnSpPr/>
          <p:nvPr/>
        </p:nvCxnSpPr>
        <p:spPr>
          <a:xfrm flipV="1">
            <a:off x="4065973" y="2980204"/>
            <a:ext cx="0" cy="1509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6AC95C-360D-4633-B565-7E25AB92F061}"/>
                  </a:ext>
                </a:extLst>
              </p:cNvPr>
              <p:cNvSpPr txBox="1"/>
              <p:nvPr/>
            </p:nvSpPr>
            <p:spPr>
              <a:xfrm>
                <a:off x="7789616" y="3838807"/>
                <a:ext cx="1868608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𝑆𝐵𝑓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=0,0528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6AC95C-360D-4633-B565-7E25AB92F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616" y="3838807"/>
                <a:ext cx="1868608" cy="32502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522B156-62E4-4E16-9EC4-C5EED0C8C26F}"/>
              </a:ext>
            </a:extLst>
          </p:cNvPr>
          <p:cNvCxnSpPr>
            <a:cxnSpLocks/>
          </p:cNvCxnSpPr>
          <p:nvPr/>
        </p:nvCxnSpPr>
        <p:spPr>
          <a:xfrm flipH="1" flipV="1">
            <a:off x="1047565" y="2980204"/>
            <a:ext cx="3018408" cy="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FF638D-F84A-4525-81C9-F7DBBA407D59}"/>
                  </a:ext>
                </a:extLst>
              </p:cNvPr>
              <p:cNvSpPr txBox="1"/>
              <p:nvPr/>
            </p:nvSpPr>
            <p:spPr>
              <a:xfrm>
                <a:off x="6249876" y="4202715"/>
                <a:ext cx="5617305" cy="5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 conocen todos los parámetros, excepto la velocidad </a:t>
                </a:r>
                <a:r>
                  <a:rPr lang="es-ES" sz="14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 gas</a:t>
                </a:r>
                <a:r>
                  <a:rPr lang="es-ES" sz="1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400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neta </a:t>
                </a:r>
                <a:r>
                  <a:rPr lang="es-ES" sz="1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 inundación</a:t>
                </a:r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𝑛𝑓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Se despeja: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FF638D-F84A-4525-81C9-F7DBBA40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4202715"/>
                <a:ext cx="5617305" cy="558999"/>
              </a:xfrm>
              <a:prstGeom prst="rect">
                <a:avLst/>
              </a:prstGeom>
              <a:blipFill>
                <a:blip r:embed="rId8"/>
                <a:stretch>
                  <a:fillRect l="-108" t="-1087" r="-217" b="-76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C91C3-F7A9-4F46-A9C7-F55A1B402770}"/>
                  </a:ext>
                </a:extLst>
              </p:cNvPr>
              <p:cNvSpPr txBox="1"/>
              <p:nvPr/>
            </p:nvSpPr>
            <p:spPr>
              <a:xfrm>
                <a:off x="626945" y="4767285"/>
                <a:ext cx="1355179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sicas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sicas</m:t>
                              </m:r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𝑑𝑦𝑛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C91C3-F7A9-4F46-A9C7-F55A1B40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5" y="4767285"/>
                <a:ext cx="1355179" cy="7977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8DB12A8-1FFA-416B-A9B0-8A35DCD43979}"/>
              </a:ext>
            </a:extLst>
          </p:cNvPr>
          <p:cNvSpPr txBox="1"/>
          <p:nvPr/>
        </p:nvSpPr>
        <p:spPr>
          <a:xfrm>
            <a:off x="2280041" y="5314012"/>
            <a:ext cx="673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Busco que el gas circule a una velocidad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menor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a la de inundación</a:t>
            </a:r>
          </a:p>
        </p:txBody>
      </p:sp>
      <p:pic>
        <p:nvPicPr>
          <p:cNvPr id="24" name="Imagen 23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30" name="Marcador de contenido 2"/>
          <p:cNvSpPr txBox="1">
            <a:spLocks/>
          </p:cNvSpPr>
          <p:nvPr/>
        </p:nvSpPr>
        <p:spPr>
          <a:xfrm>
            <a:off x="6114840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225816" y="4737622"/>
                <a:ext cx="1571137" cy="325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122</m:t>
                      </m:r>
                      <m:r>
                        <a:rPr lang="es-E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S" sz="140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816" y="4737622"/>
                <a:ext cx="1571137" cy="325025"/>
              </a:xfrm>
              <a:prstGeom prst="rect">
                <a:avLst/>
              </a:prstGeom>
              <a:blipFill>
                <a:blip r:embed="rId1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66">
            <a:extLst>
              <a:ext uri="{FF2B5EF4-FFF2-40B4-BE49-F238E27FC236}">
                <a16:creationId xmlns:a16="http://schemas.microsoft.com/office/drawing/2014/main" id="{C8DB12A8-1FFA-416B-A9B0-8A35DCD43979}"/>
              </a:ext>
            </a:extLst>
          </p:cNvPr>
          <p:cNvSpPr txBox="1"/>
          <p:nvPr/>
        </p:nvSpPr>
        <p:spPr>
          <a:xfrm>
            <a:off x="2280041" y="5788605"/>
            <a:ext cx="683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Para completar el plato, vamos a tomar algunos criterios geométricos típicos.</a:t>
            </a:r>
            <a:endParaRPr lang="es-A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60429B56-6C85-6046-A9B8-FC3B344E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754B03ED-7A80-EFDA-ECBC-762AED01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5447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52" grpId="0"/>
      <p:bldP spid="53" grpId="0"/>
      <p:bldP spid="56" grpId="0"/>
      <p:bldP spid="63" grpId="0"/>
      <p:bldP spid="19" grpId="0"/>
      <p:bldP spid="67" grpId="0"/>
      <p:bldP spid="30" grpId="0" build="p"/>
      <p:bldP spid="9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5202118" y="4744342"/>
                <a:ext cx="5701610" cy="47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debe elegir un área tal 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s-AR" sz="1600" i="1">
                        <a:latin typeface="Cambria Math" panose="02040503050406030204" pitchFamily="18" charset="0"/>
                      </a:rPr>
                      <m:t>≥0,1</m:t>
                    </m:r>
                  </m:oMath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118" y="4744342"/>
                <a:ext cx="5701610" cy="478272"/>
              </a:xfrm>
              <a:prstGeom prst="rect">
                <a:avLst/>
              </a:prstGeom>
              <a:blipFill>
                <a:blip r:embed="rId3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5191077" y="2510087"/>
                <a:ext cx="6577251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La relación entre área del </a:t>
                </a:r>
                <a:r>
                  <a:rPr lang="es-ES" sz="1600" dirty="0" err="1">
                    <a:latin typeface="NewCaledonia"/>
                  </a:rPr>
                  <a:t>downcomer</a:t>
                </a:r>
                <a:r>
                  <a:rPr lang="es-ES" sz="1600" dirty="0">
                    <a:latin typeface="NewCaledonia"/>
                  </a:rPr>
                  <a:t> y área neta debe estar comprendida entre: </a:t>
                </a:r>
                <a14:m>
                  <m:oMath xmlns:m="http://schemas.openxmlformats.org/officeDocument/2006/math">
                    <m:r>
                      <a:rPr lang="es-419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1600" i="1">
                        <a:latin typeface="Cambria Math" panose="02040503050406030204" pitchFamily="18" charset="0"/>
                      </a:rPr>
                      <m:t>,1&lt;</m:t>
                    </m:r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s-AR" sz="1600" i="1">
                        <a:latin typeface="Cambria Math" panose="02040503050406030204" pitchFamily="18" charset="0"/>
                      </a:rPr>
                      <m:t>&lt;0,12</m:t>
                    </m:r>
                  </m:oMath>
                </a14:m>
                <a:endParaRPr lang="es-AR" sz="1600" dirty="0">
                  <a:effectLst/>
                  <a:latin typeface="NewCaledonia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2510087"/>
                <a:ext cx="6577251" cy="724494"/>
              </a:xfrm>
              <a:prstGeom prst="rect">
                <a:avLst/>
              </a:prstGeom>
              <a:blipFill>
                <a:blip r:embed="rId4"/>
                <a:stretch>
                  <a:fillRect l="-371" t="-2521" r="-4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772195-2C07-4658-9633-E12745D2069C}"/>
                  </a:ext>
                </a:extLst>
              </p:cNvPr>
              <p:cNvSpPr txBox="1"/>
              <p:nvPr/>
            </p:nvSpPr>
            <p:spPr>
              <a:xfrm>
                <a:off x="5191077" y="1987990"/>
                <a:ext cx="6664066" cy="49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calcula el área neta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𝟐𝟕𝟓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772195-2C07-4658-9633-E12745D2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1987990"/>
                <a:ext cx="6664066" cy="495200"/>
              </a:xfrm>
              <a:prstGeom prst="rect">
                <a:avLst/>
              </a:prstGeom>
              <a:blipFill>
                <a:blip r:embed="rId5"/>
                <a:stretch>
                  <a:fillRect l="-366" b="-246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6F41C-D764-4BB5-AE87-BC9351772905}"/>
                  </a:ext>
                </a:extLst>
              </p:cNvPr>
              <p:cNvSpPr txBox="1"/>
              <p:nvPr/>
            </p:nvSpPr>
            <p:spPr>
              <a:xfrm>
                <a:off x="5191077" y="3465983"/>
                <a:ext cx="6676106" cy="83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calcula el diámetro de la torre para alojar todas esas áreas: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6F41C-D764-4BB5-AE87-BC935177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3465983"/>
                <a:ext cx="6676106" cy="837345"/>
              </a:xfrm>
              <a:prstGeom prst="rect">
                <a:avLst/>
              </a:prstGeom>
              <a:blipFill>
                <a:blip r:embed="rId6"/>
                <a:stretch>
                  <a:fillRect l="-365" t="-21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3AFF0-F956-4FFE-94F2-E99C387ABEE1}"/>
                  </a:ext>
                </a:extLst>
              </p:cNvPr>
              <p:cNvSpPr txBox="1"/>
              <p:nvPr/>
            </p:nvSpPr>
            <p:spPr>
              <a:xfrm>
                <a:off x="5191076" y="1523824"/>
                <a:ext cx="6577250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aplica el factor de seguridad (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𝑆𝐹</m:t>
                    </m:r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es-ES" sz="1600" dirty="0">
                    <a:latin typeface="NewCaledonia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𝑛𝑓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𝑆𝐹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𝟎𝟗𝟖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3AFF0-F956-4FFE-94F2-E99C387AB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6" y="1523824"/>
                <a:ext cx="6577250" cy="358303"/>
              </a:xfrm>
              <a:prstGeom prst="rect">
                <a:avLst/>
              </a:prstGeom>
              <a:blipFill>
                <a:blip r:embed="rId7"/>
                <a:stretch>
                  <a:fillRect l="-371" t="-3390" b="-169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39AD5B-901D-4B72-ACE2-71619C7C43AE}"/>
                  </a:ext>
                </a:extLst>
              </p:cNvPr>
              <p:cNvSpPr/>
              <p:nvPr/>
            </p:nvSpPr>
            <p:spPr>
              <a:xfrm>
                <a:off x="7724783" y="4343407"/>
                <a:ext cx="1509837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=0,623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39AD5B-901D-4B72-ACE2-71619C7C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83" y="4343407"/>
                <a:ext cx="1509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Imagen 5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6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094" y="1275585"/>
            <a:ext cx="4488024" cy="4744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5477300" y="3111930"/>
                <a:ext cx="6291027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sz="1600" dirty="0">
                    <a:latin typeface="NewCaledonia"/>
                  </a:rPr>
                  <a:t>Vamos a tomar </a:t>
                </a:r>
                <a14:m>
                  <m:oMath xmlns:m="http://schemas.openxmlformats.org/officeDocument/2006/math">
                    <m:r>
                      <a:rPr lang="es-AR" sz="1600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s-ES" sz="16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AR" sz="1600" dirty="0">
                    <a:latin typeface="NewCaledonia"/>
                  </a:rPr>
                  <a:t>. Con lo cual: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AR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0,11</m:t>
                    </m:r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>
          <p:sp>
            <p:nvSpPr>
              <p:cNvPr id="64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3111930"/>
                <a:ext cx="6291027" cy="344133"/>
              </a:xfrm>
              <a:prstGeom prst="rect">
                <a:avLst/>
              </a:prstGeom>
              <a:blipFill>
                <a:blip r:embed="rId11"/>
                <a:stretch>
                  <a:fillRect l="-582" t="-3509" b="-210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5477300" y="5223857"/>
                <a:ext cx="6389883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sz="1600" dirty="0">
                    <a:latin typeface="NewCaledonia"/>
                  </a:rPr>
                  <a:t>Tomaremos </a:t>
                </a:r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r>
                  <a:rPr lang="es-AR" sz="1600" dirty="0">
                    <a:latin typeface="NewCaledonia"/>
                  </a:rPr>
                  <a:t>. Con lo cual: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=0,1</m:t>
                    </m:r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s-AR" sz="1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s-419" sz="1600" b="0" i="1" dirty="0">
                  <a:latin typeface="NewCaledoni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𝟎𝟐𝟒𝟓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5223857"/>
                <a:ext cx="6389883" cy="590354"/>
              </a:xfrm>
              <a:prstGeom prst="rect">
                <a:avLst/>
              </a:prstGeom>
              <a:blipFill>
                <a:blip r:embed="rId12"/>
                <a:stretch>
                  <a:fillRect l="-573" t="-30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2844" y="5557868"/>
            <a:ext cx="512687" cy="512687"/>
          </a:xfrm>
          <a:prstGeom prst="rect">
            <a:avLst/>
          </a:prstGeom>
        </p:spPr>
      </p:pic>
      <p:pic>
        <p:nvPicPr>
          <p:cNvPr id="68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75213" y="2264870"/>
            <a:ext cx="512687" cy="512687"/>
          </a:xfrm>
          <a:prstGeom prst="rect">
            <a:avLst/>
          </a:prstGeom>
        </p:spPr>
      </p:pic>
      <p:pic>
        <p:nvPicPr>
          <p:cNvPr id="69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150571">
            <a:off x="5019369" y="3160091"/>
            <a:ext cx="512687" cy="512687"/>
          </a:xfrm>
          <a:prstGeom prst="rect">
            <a:avLst/>
          </a:prstGeom>
        </p:spPr>
      </p:pic>
      <p:pic>
        <p:nvPicPr>
          <p:cNvPr id="70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150571">
            <a:off x="2701764" y="1157845"/>
            <a:ext cx="512687" cy="512687"/>
          </a:xfrm>
          <a:prstGeom prst="rect">
            <a:avLst/>
          </a:prstGeom>
        </p:spPr>
      </p:pic>
      <p:pic>
        <p:nvPicPr>
          <p:cNvPr id="21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190441">
            <a:off x="2638330" y="5052401"/>
            <a:ext cx="340424" cy="340424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BB94831E-13C6-E9CB-A955-29FE8F65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F4054E0-79B5-3999-8302-3EEC3423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5731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/>
      <p:bldP spid="22" grpId="0"/>
      <p:bldP spid="24" grpId="0"/>
      <p:bldP spid="25" grpId="0"/>
      <p:bldP spid="4" grpId="0" animBg="1"/>
      <p:bldP spid="61" grpId="0" build="p"/>
      <p:bldP spid="62" grpId="0" build="p"/>
      <p:bldP spid="64" grpId="0"/>
      <p:bldP spid="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4" y="1275585"/>
            <a:ext cx="4488024" cy="47442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772195-2C07-4658-9633-E12745D2069C}"/>
              </a:ext>
            </a:extLst>
          </p:cNvPr>
          <p:cNvSpPr txBox="1"/>
          <p:nvPr/>
        </p:nvSpPr>
        <p:spPr>
          <a:xfrm>
            <a:off x="5479188" y="1378073"/>
            <a:ext cx="63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NewCaledonia"/>
              </a:rPr>
              <a:t>El cálculo de la longitud del vertedero (</a:t>
            </a:r>
            <a:r>
              <a:rPr lang="es-ES" sz="1600" dirty="0" err="1">
                <a:latin typeface="NewCaledonia"/>
              </a:rPr>
              <a:t>L</a:t>
            </a:r>
            <a:r>
              <a:rPr lang="es-ES" sz="1600" baseline="-25000" dirty="0" err="1">
                <a:latin typeface="NewCaledonia"/>
              </a:rPr>
              <a:t>w</a:t>
            </a:r>
            <a:r>
              <a:rPr lang="es-ES" sz="1600" dirty="0">
                <a:latin typeface="NewCaledonia"/>
              </a:rPr>
              <a:t>) se realiza mediante un </a:t>
            </a:r>
            <a:r>
              <a:rPr lang="es-ES" sz="1600" dirty="0">
                <a:solidFill>
                  <a:srgbClr val="00B0F0"/>
                </a:solidFill>
                <a:latin typeface="NewCaledonia"/>
              </a:rPr>
              <a:t>proceso iterativo</a:t>
            </a:r>
            <a:r>
              <a:rPr lang="es-ES" sz="1600" dirty="0">
                <a:latin typeface="NewCaledonia"/>
              </a:rPr>
              <a:t>. A saber:</a:t>
            </a: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27D46BFC-26E2-427C-A2B6-313DF0923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5972">
            <a:off x="2635550" y="1321920"/>
            <a:ext cx="512687" cy="512687"/>
          </a:xfrm>
          <a:prstGeom prst="rect">
            <a:avLst/>
          </a:prstGeom>
        </p:spPr>
      </p:pic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1D6A6F63-2121-4FF1-ADAD-8BE8C6F6B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75850">
            <a:off x="4346059" y="2233991"/>
            <a:ext cx="512687" cy="512687"/>
          </a:xfrm>
          <a:prstGeom prst="rect">
            <a:avLst/>
          </a:prstGeom>
        </p:spPr>
      </p:pic>
      <p:pic>
        <p:nvPicPr>
          <p:cNvPr id="59" name="Graphic 58" descr="Checkmark">
            <a:extLst>
              <a:ext uri="{FF2B5EF4-FFF2-40B4-BE49-F238E27FC236}">
                <a16:creationId xmlns:a16="http://schemas.microsoft.com/office/drawing/2014/main" id="{FE987822-2B9F-44F4-9D62-8256E989E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54383">
            <a:off x="5068033" y="3223984"/>
            <a:ext cx="512687" cy="512687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C1C3AEE6-F026-4E19-B249-0E4FB7328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119" y="4909742"/>
            <a:ext cx="512687" cy="512687"/>
          </a:xfrm>
          <a:prstGeom prst="rect">
            <a:avLst/>
          </a:prstGeom>
        </p:spPr>
      </p:pic>
      <p:pic>
        <p:nvPicPr>
          <p:cNvPr id="61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2844" y="5557868"/>
            <a:ext cx="512687" cy="5126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5E24848-364D-46DB-BFFD-A532F81D64D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83" y="1715407"/>
            <a:ext cx="1989097" cy="17891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/>
              <p:nvPr/>
            </p:nvSpPr>
            <p:spPr>
              <a:xfrm>
                <a:off x="5959323" y="2029001"/>
                <a:ext cx="3379195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𝑟𝑒𝑎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𝑣𝑒𝑟𝑑𝑒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23" y="2029001"/>
                <a:ext cx="3379195" cy="10040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1FCC0D-9D8A-4D1E-96FD-4416EC0D99FC}"/>
                  </a:ext>
                </a:extLst>
              </p:cNvPr>
              <p:cNvSpPr txBox="1"/>
              <p:nvPr/>
            </p:nvSpPr>
            <p:spPr>
              <a:xfrm>
                <a:off x="5477300" y="3503534"/>
                <a:ext cx="6291028" cy="158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Para calcular el número de orificios en el plato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, se usa el dato del diámetro del orificio del enunciado </a:t>
                </a:r>
                <a14:m>
                  <m:oMath xmlns:m="http://schemas.openxmlformats.org/officeDocument/2006/math">
                    <m:r>
                      <a:rPr lang="es-419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>
                    <a:latin typeface="NewCaledonia"/>
                  </a:rPr>
                  <a:t> y el área de orificios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>
                    <a:latin typeface="NewCaledonia"/>
                  </a:rPr>
                  <a:t> que ya obtuvimos: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245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19,5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s-ES" sz="1600" b="1" dirty="0">
                  <a:latin typeface="NewCaledonia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1FCC0D-9D8A-4D1E-96FD-4416EC0D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3503534"/>
                <a:ext cx="6291028" cy="1585178"/>
              </a:xfrm>
              <a:prstGeom prst="rect">
                <a:avLst/>
              </a:prstGeom>
              <a:blipFill>
                <a:blip r:embed="rId9"/>
                <a:stretch>
                  <a:fillRect l="-388" t="-1154" r="-4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7C1C50-E4F9-44FA-B4CC-F60C7851D929}"/>
                  </a:ext>
                </a:extLst>
              </p:cNvPr>
              <p:cNvSpPr/>
              <p:nvPr/>
            </p:nvSpPr>
            <p:spPr>
              <a:xfrm>
                <a:off x="7339145" y="3083907"/>
                <a:ext cx="15372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1600" b="1" i="0" smtClean="0">
                          <a:latin typeface="Cambria Math" panose="02040503050406030204" pitchFamily="18" charset="0"/>
                        </a:rPr>
                        <m:t>𝟒𝟓𝟐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s-AR" sz="16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7C1C50-E4F9-44FA-B4CC-F60C7851D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45" y="3083907"/>
                <a:ext cx="153721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Imagen 6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7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74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21551">
            <a:off x="1072527" y="3391376"/>
            <a:ext cx="512687" cy="512687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332F15B4-FBB1-76A0-8425-0131EF42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A352ED-2959-A04F-996C-5861CF4A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24319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64" grpId="0"/>
      <p:bldP spid="15" grpId="0"/>
      <p:bldP spid="71" grpId="0" build="p"/>
      <p:bldP spid="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C772195-2C07-4658-9633-E12745D2069C}"/>
              </a:ext>
            </a:extLst>
          </p:cNvPr>
          <p:cNvSpPr txBox="1"/>
          <p:nvPr/>
        </p:nvSpPr>
        <p:spPr>
          <a:xfrm>
            <a:off x="5577840" y="2140869"/>
            <a:ext cx="63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NewCaledonia"/>
              </a:rPr>
              <a:t>Contando con las dimensiones del </a:t>
            </a:r>
            <a:r>
              <a:rPr lang="en-US" sz="1600" i="1" dirty="0">
                <a:latin typeface="NewCaledonia"/>
              </a:rPr>
              <a:t>downcomer</a:t>
            </a:r>
            <a:r>
              <a:rPr lang="es-ES" sz="1600" dirty="0">
                <a:latin typeface="NewCaledonia"/>
              </a:rPr>
              <a:t>, se recomienda verificar que el tiempo de residencia en el mismo sea mayor a 5 segundos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/>
              <p:nvPr/>
            </p:nvSpPr>
            <p:spPr>
              <a:xfrm>
                <a:off x="7101411" y="3627461"/>
                <a:ext cx="2003241" cy="568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11" y="3627461"/>
                <a:ext cx="2003241" cy="568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Imagen 6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Verificación tiempo de residencia</a:t>
            </a:r>
            <a:endParaRPr lang="en-US" dirty="0"/>
          </a:p>
        </p:txBody>
      </p:sp>
      <p:sp>
        <p:nvSpPr>
          <p:cNvPr id="7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332F15B4-FBB1-76A0-8425-0131EF42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r>
              <a:rPr lang="en-US" sz="1600" b="1" dirty="0"/>
              <a:t>-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700CEDFD-6CA0-9521-C66D-FE5D78FE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97" y="1368382"/>
            <a:ext cx="4639543" cy="4372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3A1BA89-E84F-B8D9-D608-EF49DA7278E4}"/>
                  </a:ext>
                </a:extLst>
              </p:cNvPr>
              <p:cNvSpPr txBox="1"/>
              <p:nvPr/>
            </p:nvSpPr>
            <p:spPr>
              <a:xfrm>
                <a:off x="4482243" y="4410276"/>
                <a:ext cx="13472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3A1BA89-E84F-B8D9-D608-EF49DA72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243" y="4410276"/>
                <a:ext cx="1347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agrama de flujo: datos 11">
            <a:extLst>
              <a:ext uri="{FF2B5EF4-FFF2-40B4-BE49-F238E27FC236}">
                <a16:creationId xmlns:a16="http://schemas.microsoft.com/office/drawing/2014/main" id="{DD11E76B-D744-EBDE-B473-B37575117115}"/>
              </a:ext>
            </a:extLst>
          </p:cNvPr>
          <p:cNvSpPr/>
          <p:nvPr/>
        </p:nvSpPr>
        <p:spPr>
          <a:xfrm>
            <a:off x="4263391" y="3830218"/>
            <a:ext cx="407252" cy="216002"/>
          </a:xfrm>
          <a:prstGeom prst="flowChartInputOutput">
            <a:avLst/>
          </a:prstGeom>
          <a:solidFill>
            <a:srgbClr val="B3D6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A764FDA-A740-D8F6-8106-EA6F9C5BC14E}"/>
              </a:ext>
            </a:extLst>
          </p:cNvPr>
          <p:cNvCxnSpPr>
            <a:cxnSpLocks/>
          </p:cNvCxnSpPr>
          <p:nvPr/>
        </p:nvCxnSpPr>
        <p:spPr>
          <a:xfrm>
            <a:off x="4482243" y="3429000"/>
            <a:ext cx="0" cy="21869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47C07B-26DC-6DFE-4D20-1086ABE7DCE9}"/>
                  </a:ext>
                </a:extLst>
              </p:cNvPr>
              <p:cNvSpPr txBox="1"/>
              <p:nvPr/>
            </p:nvSpPr>
            <p:spPr>
              <a:xfrm>
                <a:off x="4670643" y="3728056"/>
                <a:ext cx="454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47C07B-26DC-6DFE-4D20-1086ABE7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43" y="3728056"/>
                <a:ext cx="4544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B0025F81-7236-11C1-8E86-377256C9C3CC}"/>
              </a:ext>
            </a:extLst>
          </p:cNvPr>
          <p:cNvSpPr/>
          <p:nvPr/>
        </p:nvSpPr>
        <p:spPr>
          <a:xfrm>
            <a:off x="7792487" y="3627462"/>
            <a:ext cx="1255776" cy="3097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08B8330-A911-A114-EB88-6F1DA1275BFE}"/>
                  </a:ext>
                </a:extLst>
              </p:cNvPr>
              <p:cNvSpPr txBox="1"/>
              <p:nvPr/>
            </p:nvSpPr>
            <p:spPr>
              <a:xfrm>
                <a:off x="7218592" y="3351975"/>
                <a:ext cx="24035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𝑉𝑜𝑙𝑢𝑚𝑒𝑛</m:t>
                      </m:r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𝑑𝑜𝑤𝑛𝑐𝑜𝑚𝑒𝑟</m:t>
                      </m:r>
                    </m:oMath>
                  </m:oMathPara>
                </a14:m>
                <a:endParaRPr lang="es-A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08B8330-A911-A114-EB88-6F1DA127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92" y="3351975"/>
                <a:ext cx="240356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57A23FA-A6C4-DDBC-A19B-DBA9696DBC04}"/>
                  </a:ext>
                </a:extLst>
              </p:cNvPr>
              <p:cNvSpPr txBox="1"/>
              <p:nvPr/>
            </p:nvSpPr>
            <p:spPr>
              <a:xfrm>
                <a:off x="8771837" y="3742142"/>
                <a:ext cx="1743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0" smtClean="0">
                          <a:latin typeface="Cambria Math" panose="02040503050406030204" pitchFamily="18" charset="0"/>
                        </a:rPr>
                        <m:t>=5,1</m:t>
                      </m:r>
                      <m:r>
                        <m:rPr>
                          <m:sty m:val="p"/>
                        </m:rPr>
                        <a:rPr lang="es-AR" sz="1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AR" sz="1800" b="0" i="0" smtClean="0">
                          <a:latin typeface="Cambria Math" panose="02040503050406030204" pitchFamily="18" charset="0"/>
                        </a:rPr>
                        <m:t>&gt;5</m:t>
                      </m:r>
                      <m:r>
                        <m:rPr>
                          <m:sty m:val="p"/>
                        </m:rPr>
                        <a:rPr lang="es-AR" sz="1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57A23FA-A6C4-DDBC-A19B-DBA9696DB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37" y="3742142"/>
                <a:ext cx="17434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E92A6E-3D63-A6B2-59F8-911D8740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28398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71" grpId="0" build="p"/>
      <p:bldP spid="72" grpId="0" build="p"/>
      <p:bldP spid="10" grpId="0"/>
      <p:bldP spid="12" grpId="0" animBg="1"/>
      <p:bldP spid="16" grpId="0"/>
      <p:bldP spid="17" grpId="0" animBg="1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9F4326-A228-4260-9854-B53B0895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88" y="4407111"/>
            <a:ext cx="5375907" cy="1810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1535837"/>
            <a:ext cx="4865385" cy="2717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112759" y="4070364"/>
                <a:ext cx="633745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4070364"/>
                <a:ext cx="633745" cy="636521"/>
              </a:xfrm>
              <a:prstGeom prst="rect">
                <a:avLst/>
              </a:prstGeom>
              <a:blipFill>
                <a:blip r:embed="rId5"/>
                <a:stretch>
                  <a:fillRect l="-962" r="-28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60031" y="1276609"/>
            <a:ext cx="6607151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Cada torre tiene un rango operativo estable de relación de caudales de líquido y gas. Ante aumento excesivo del caudal de líquido:</a:t>
            </a:r>
          </a:p>
          <a:p>
            <a:pPr marL="827087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>
                <a:latin typeface="NewCaledonia"/>
              </a:rPr>
              <a:t>los conductos de bajada verán superada su capacidad,</a:t>
            </a:r>
          </a:p>
          <a:p>
            <a:pPr marL="827087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>
                <a:latin typeface="NewCaledonia"/>
              </a:rPr>
              <a:t>se comenzará a acumular líquido dentro de la torre, </a:t>
            </a:r>
          </a:p>
          <a:p>
            <a:pPr marL="827087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400" dirty="0">
                <a:latin typeface="NewCaledonia"/>
              </a:rPr>
              <a:t>aumentará la pérdida de carga en la torre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Cuando el nivel de líquido en el conducto de bajada llega hasta el plato superior, se dice que </a:t>
            </a:r>
            <a:r>
              <a:rPr lang="es-ES" sz="1400" b="1" dirty="0">
                <a:latin typeface="NewCaledonia"/>
              </a:rPr>
              <a:t>la torre está inundada</a:t>
            </a:r>
            <a:r>
              <a:rPr lang="es-ES" sz="1400" dirty="0">
                <a:latin typeface="NewCaledonia"/>
              </a:rPr>
              <a:t>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Esto producirá mezclado entre corrientes con distinta concentración, arrastre e inestabilidades en el flujo.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sistemas tendientes a la formación de espuma, la inundación ocurre más 							fácilmente y las consecuencias podrían agravarse.</a:t>
            </a:r>
            <a:endParaRPr lang="en-US" sz="1400" dirty="0">
              <a:latin typeface="NewCaledonia"/>
            </a:endParaRPr>
          </a:p>
        </p:txBody>
      </p:sp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948381" y="96975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748920" y="3142204"/>
            <a:ext cx="119818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888873" y="2484017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3813888" y="2292101"/>
            <a:ext cx="122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2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4061205" y="2697659"/>
            <a:ext cx="1874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50" b="1" dirty="0">
                <a:solidFill>
                  <a:srgbClr val="FF0000"/>
                </a:solidFill>
                <a:latin typeface="NewCaledonia"/>
              </a:rPr>
              <a:t>Diseño </a:t>
            </a:r>
            <a:r>
              <a:rPr lang="es-ES" sz="1050" b="1" dirty="0">
                <a:latin typeface="NewCaledonia"/>
              </a:rPr>
              <a:t>y</a:t>
            </a:r>
            <a:r>
              <a:rPr lang="es-ES" sz="105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05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05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796529" y="2870321"/>
            <a:ext cx="1077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NewCaledonia"/>
              </a:rPr>
              <a:t>Downcomer flooding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438912" y="240208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Bajante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9ABAD3E-FC2D-280B-59F2-1FBDFC28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4C66E60F-3E64-E9A1-50D0-309F4CDC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230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uiExpand="1" build="p"/>
      <p:bldP spid="24" grpId="0" build="p"/>
      <p:bldP spid="25" grpId="0" build="p"/>
      <p:bldP spid="17" grpId="0"/>
      <p:bldP spid="2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0" y="1478380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2805442" y="4845518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442" y="4845518"/>
                <a:ext cx="891334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65994" y="3479822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25275" y="2763305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4852136" y="2560707"/>
            <a:ext cx="1326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4627726" y="3051831"/>
            <a:ext cx="1775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 </a:t>
            </a:r>
            <a:r>
              <a:rPr lang="es-ES" sz="1200" b="1" dirty="0">
                <a:latin typeface="NewCaledonia"/>
              </a:rPr>
              <a:t>y</a:t>
            </a:r>
            <a:r>
              <a:rPr lang="es-ES" sz="12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2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13" name="Video Bajante">
            <a:hlinkClick r:id="" action="ppaction://media"/>
            <a:extLst>
              <a:ext uri="{FF2B5EF4-FFF2-40B4-BE49-F238E27FC236}">
                <a16:creationId xmlns:a16="http://schemas.microsoft.com/office/drawing/2014/main" id="{4AD96B6E-809C-4E4E-A684-C89FE5AC88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5814" y="1449824"/>
            <a:ext cx="5284288" cy="39632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99414FD-87A7-46D9-999D-F4BEAA81EA93}"/>
              </a:ext>
            </a:extLst>
          </p:cNvPr>
          <p:cNvSpPr/>
          <p:nvPr/>
        </p:nvSpPr>
        <p:spPr>
          <a:xfrm>
            <a:off x="6285942" y="5522828"/>
            <a:ext cx="590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https://www.youtube.com/watch?v=QFGKwD49oNs&amp;t</a:t>
            </a:r>
          </a:p>
        </p:txBody>
      </p:sp>
      <p:pic>
        <p:nvPicPr>
          <p:cNvPr id="23" name="Imagen 2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525814" y="97784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Video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84980" y="3344331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>
                <a:latin typeface="NewCaledonia"/>
              </a:rPr>
              <a:t>Downcomer flooding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438912" y="240208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Bajante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7FCE5641-1026-520C-A7C8-3ADD2AFA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5D7014-6EBA-8E86-3F31-52D77DD3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9623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4848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586260" y="1785722"/>
            <a:ext cx="7280923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latin typeface="Calibri" panose="020F0502020204030204" pitchFamily="34" charset="0"/>
                <a:cs typeface="Calibri" panose="020F0502020204030204" pitchFamily="34" charset="0"/>
              </a:rPr>
              <a:t>Definiremos distintas “alturas”: algunas geométricas (físicas) y otras representarán sólo pérdidas de carga en las fases. Haremos un BEM a través de dos trayectorias posibles (</a:t>
            </a:r>
            <a:r>
              <a:rPr lang="es-ES" sz="1300" i="1" dirty="0">
                <a:latin typeface="Calibri" panose="020F0502020204030204" pitchFamily="34" charset="0"/>
                <a:cs typeface="Calibri" panose="020F0502020204030204" pitchFamily="34" charset="0"/>
              </a:rPr>
              <a:t>y como es un circuito cerrado de un campo conservativo, deben arrojar el mismo resultado</a:t>
            </a:r>
            <a:r>
              <a:rPr lang="es-ES" sz="13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314964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7689"/>
            <a:ext cx="1432973" cy="683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303299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323752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752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455004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455004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596" y="3906530"/>
            <a:ext cx="136612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46EFE54-940C-4FCC-9646-F2FA369359E0}"/>
              </a:ext>
            </a:extLst>
          </p:cNvPr>
          <p:cNvSpPr/>
          <p:nvPr/>
        </p:nvSpPr>
        <p:spPr>
          <a:xfrm>
            <a:off x="4859058" y="2732972"/>
            <a:ext cx="6371937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00" dirty="0">
                <a:latin typeface="Calibri" panose="020F0502020204030204" pitchFamily="34" charset="0"/>
                <a:cs typeface="Calibri" panose="020F0502020204030204" pitchFamily="34" charset="0"/>
              </a:rPr>
              <a:t>A través del </a:t>
            </a:r>
            <a:r>
              <a:rPr lang="es-ES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camino rojo</a:t>
            </a:r>
            <a:r>
              <a:rPr lang="es-ES" sz="1300" dirty="0">
                <a:latin typeface="Calibri" panose="020F0502020204030204" pitchFamily="34" charset="0"/>
                <a:cs typeface="Calibri" panose="020F0502020204030204" pitchFamily="34" charset="0"/>
              </a:rPr>
              <a:t>, definimos: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AAA0B7-323A-495E-9228-B1BF1AA54408}"/>
                  </a:ext>
                </a:extLst>
              </p:cNvPr>
              <p:cNvSpPr/>
              <p:nvPr/>
            </p:nvSpPr>
            <p:spPr>
              <a:xfrm>
                <a:off x="4863187" y="3163826"/>
                <a:ext cx="7003998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Por el</a:t>
                </a:r>
                <a:r>
                  <a:rPr lang="es-ES" sz="13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camino violeta</a:t>
                </a:r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s-ES" sz="13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partir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3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3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en la fase gas, se desestima la columna de gas hasta la interfaz, se considera la interfaz en equilibrio térmico, químico y mecánico, y, por lo tanto, la presión del lado líquido de la interfaz será igual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3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3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AAA0B7-323A-495E-9228-B1BF1AA54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87" y="3163826"/>
                <a:ext cx="7003998" cy="961032"/>
              </a:xfrm>
              <a:prstGeom prst="rect">
                <a:avLst/>
              </a:prstGeom>
              <a:blipFill>
                <a:blip r:embed="rId8"/>
                <a:stretch>
                  <a:fillRect l="-87" r="-87" b="-443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70349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330169" y="5082921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69" y="5082921"/>
                <a:ext cx="326436" cy="276999"/>
              </a:xfrm>
              <a:prstGeom prst="rect">
                <a:avLst/>
              </a:prstGeom>
              <a:blipFill>
                <a:blip r:embed="rId9"/>
                <a:stretch>
                  <a:fillRect l="-18519" r="-370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>
            <a:off x="3554096" y="5323087"/>
            <a:ext cx="6850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04053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711821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040535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450FF2-F0F9-4AC2-9CF8-2F8A02BCBF68}"/>
                  </a:ext>
                </a:extLst>
              </p:cNvPr>
              <p:cNvSpPr/>
              <p:nvPr/>
            </p:nvSpPr>
            <p:spPr>
              <a:xfrm>
                <a:off x="5106387" y="4089479"/>
                <a:ext cx="6760796" cy="66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 algn="just">
                  <a:lnSpc>
                    <a:spcPct val="150000"/>
                  </a:lnSpc>
                </a:pPr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 analizan entonces las pérdidas de carga que enfrenta el flujo de líquido desde el plato superior hasta llegar a esta interfase:</a:t>
                </a:r>
                <a14:m>
                  <m:oMath xmlns:m="http://schemas.openxmlformats.org/officeDocument/2006/math">
                    <m:r>
                      <a:rPr lang="es-419" sz="13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419" sz="13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450FF2-F0F9-4AC2-9CF8-2F8A02BCB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87" y="4089479"/>
                <a:ext cx="6760796" cy="660950"/>
              </a:xfrm>
              <a:prstGeom prst="rect">
                <a:avLst/>
              </a:prstGeom>
              <a:blipFill>
                <a:blip r:embed="rId15"/>
                <a:stretch>
                  <a:fillRect r="-90" b="-740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7A57575-EC07-4992-A736-4336AD112E46}"/>
                  </a:ext>
                </a:extLst>
              </p:cNvPr>
              <p:cNvSpPr/>
              <p:nvPr/>
            </p:nvSpPr>
            <p:spPr>
              <a:xfrm>
                <a:off x="5292606" y="4985388"/>
                <a:ext cx="6475721" cy="708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 algn="just"/>
                <a:r>
                  <a:rPr lang="es-ES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Reordenando: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3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3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AR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sz="1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AR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3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3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3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3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3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sz="1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7A57575-EC07-4992-A736-4336AD112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06" y="4985388"/>
                <a:ext cx="6475721" cy="708912"/>
              </a:xfrm>
              <a:prstGeom prst="rect">
                <a:avLst/>
              </a:prstGeom>
              <a:blipFill>
                <a:blip r:embed="rId16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761778" y="5775843"/>
                <a:ext cx="2929885" cy="32528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</p:txBody>
          </p:sp>
        </mc:Choice>
        <mc:Fallback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778" y="5775843"/>
                <a:ext cx="2929885" cy="3252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438912" y="250026"/>
            <a:ext cx="9875520" cy="142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Bajante</a:t>
            </a:r>
          </a:p>
          <a:p>
            <a:r>
              <a:rPr lang="es-419" sz="2800" dirty="0"/>
              <a:t>Balance de Presiones</a:t>
            </a:r>
            <a:endParaRPr lang="en-US" sz="2800" dirty="0"/>
          </a:p>
        </p:txBody>
      </p:sp>
      <p:sp>
        <p:nvSpPr>
          <p:cNvPr id="54" name="Marcador de contenido 2"/>
          <p:cNvSpPr txBox="1">
            <a:spLocks/>
          </p:cNvSpPr>
          <p:nvPr/>
        </p:nvSpPr>
        <p:spPr>
          <a:xfrm>
            <a:off x="438912" y="138100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55" name="Marcador de contenido 2"/>
          <p:cNvSpPr txBox="1">
            <a:spLocks/>
          </p:cNvSpPr>
          <p:nvPr/>
        </p:nvSpPr>
        <p:spPr>
          <a:xfrm>
            <a:off x="4586260" y="1381008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Matemáticas y definiciones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9B7ADFA-1B9D-336B-F2E5-9AF3759F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0099EEA2-3126-A1A4-363C-9233B18B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2D9FB1-46EE-33C7-F95D-700AFC067C64}"/>
                  </a:ext>
                </a:extLst>
              </p:cNvPr>
              <p:cNvSpPr txBox="1"/>
              <p:nvPr/>
            </p:nvSpPr>
            <p:spPr>
              <a:xfrm>
                <a:off x="7452821" y="4337770"/>
                <a:ext cx="4380309" cy="669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AR" sz="1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419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AR" sz="1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E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E2D9FB1-46EE-33C7-F95D-700AFC06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21" y="4337770"/>
                <a:ext cx="4380309" cy="6691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5DCF3-9C69-4964-2AB0-C31F5CA433AC}"/>
                  </a:ext>
                </a:extLst>
              </p:cNvPr>
              <p:cNvSpPr txBox="1"/>
              <p:nvPr/>
            </p:nvSpPr>
            <p:spPr>
              <a:xfrm>
                <a:off x="7785598" y="2709244"/>
                <a:ext cx="1117186" cy="476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AR" sz="1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sz="1200" i="1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sz="1200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5DCF3-9C69-4964-2AB0-C31F5CA4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598" y="2709244"/>
                <a:ext cx="1117186" cy="4768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6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1" grpId="0" animBg="1"/>
      <p:bldP spid="14" grpId="0" animBg="1"/>
      <p:bldP spid="15" grpId="0" animBg="1"/>
      <p:bldP spid="23" grpId="0"/>
      <p:bldP spid="24" grpId="0"/>
      <p:bldP spid="25" grpId="0" animBg="1"/>
      <p:bldP spid="30" grpId="0"/>
      <p:bldP spid="44" grpId="0"/>
      <p:bldP spid="45" grpId="0"/>
      <p:bldP spid="48" grpId="0" animBg="1"/>
      <p:bldP spid="58" grpId="0"/>
      <p:bldP spid="103" grpId="0"/>
      <p:bldP spid="108" grpId="0"/>
      <p:bldP spid="109" grpId="0" uiExpand="1" build="p"/>
      <p:bldP spid="110" grpId="0"/>
      <p:bldP spid="111" grpId="0" animBg="1"/>
      <p:bldP spid="54" grpId="0" build="p"/>
      <p:bldP spid="55" grpId="0" build="p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5">
            <a:extLst>
              <a:ext uri="{FF2B5EF4-FFF2-40B4-BE49-F238E27FC236}">
                <a16:creationId xmlns:a16="http://schemas.microsoft.com/office/drawing/2014/main" id="{0904C611-D2ED-42DE-B43E-04A058EE7CB6}"/>
              </a:ext>
            </a:extLst>
          </p:cNvPr>
          <p:cNvSpPr txBox="1"/>
          <p:nvPr/>
        </p:nvSpPr>
        <p:spPr>
          <a:xfrm>
            <a:off x="5819775" y="4116448"/>
            <a:ext cx="5957697" cy="2015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Se deberá elegir entre las siguientes válvulas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419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38912" y="1019980"/>
                <a:ext cx="10533888" cy="2742749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 requiere diseñar un plato de una torre fraccionadora. Los datos operativos son los siguientes:</a:t>
                </a: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Caudal de vapor: 96,7 m</a:t>
                </a:r>
                <a:r>
                  <a:rPr lang="es-ES" sz="17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Caudal de líquido: 10,66 m</a:t>
                </a:r>
                <a:r>
                  <a:rPr lang="es-ES" sz="17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ES" sz="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Densidad de vapor:  45 kg/m</a:t>
                </a:r>
                <a:r>
                  <a:rPr lang="es-ES" sz="17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endParaRPr lang="es-ES" sz="17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Densidad de líquido:  560 kg/m</a:t>
                </a:r>
                <a:r>
                  <a:rPr lang="es-ES" sz="17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endParaRPr lang="es-ES" sz="17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Tensión superficial de líquido: 3 dyn/cm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12" y="1019980"/>
                <a:ext cx="10533888" cy="27427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4C611-D2ED-42DE-B43E-04A058EE7CB6}"/>
                  </a:ext>
                </a:extLst>
              </p:cNvPr>
              <p:cNvSpPr txBox="1"/>
              <p:nvPr/>
            </p:nvSpPr>
            <p:spPr>
              <a:xfrm>
                <a:off x="5819775" y="1557103"/>
                <a:ext cx="5957697" cy="23089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419" b="1" u="sng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INFORMACIÓN ADICIONAL</a:t>
                </a:r>
                <a:endParaRPr lang="es-AR" b="1" u="sng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A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 la válvula está parcialmente abierta: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s-AR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s-AR" sz="1600" b="1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𝟐𝟕𝟐</m:t>
                      </m:r>
                      <m:r>
                        <a:rPr lang="es-AR" sz="1600" b="1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sz="1600" b="1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sz="1600" b="1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[=]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s-A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A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 la válvula está totalmente abierta: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𝟐𝟕𝟐</m:t>
                          </m:r>
                          <m:r>
                            <a:rPr lang="es-AR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AR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sz="1600" b="1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[=]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s-A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Siendo,      </a:t>
                </a:r>
                <a:r>
                  <a:rPr lang="es-A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𝑒𝑠𝑝𝑒𝑠𝑜𝑟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𝑝𝑙𝑎𝑡𝑜</m:t>
                    </m:r>
                  </m:oMath>
                </a14:m>
                <a:endParaRPr lang="es-419" sz="16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A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sz="16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𝑑𝑒𝑛𝑠𝑖𝑑𝑎𝑑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𝑚𝑎𝑡𝑒𝑟𝑖𝑎𝑙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𝑝𝑙𝑎𝑡𝑜</m:t>
                    </m:r>
                  </m:oMath>
                </a14:m>
                <a:endParaRPr lang="es-A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4C611-D2ED-42DE-B43E-04A058EE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1557103"/>
                <a:ext cx="5957697" cy="2308965"/>
              </a:xfrm>
              <a:prstGeom prst="rect">
                <a:avLst/>
              </a:prstGeom>
              <a:blipFill>
                <a:blip r:embed="rId4"/>
                <a:stretch>
                  <a:fillRect l="-510" t="-10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Enunciado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8053"/>
              </p:ext>
            </p:extLst>
          </p:nvPr>
        </p:nvGraphicFramePr>
        <p:xfrm>
          <a:off x="6036080" y="4477746"/>
          <a:ext cx="5466368" cy="1505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750">
                  <a:extLst>
                    <a:ext uri="{9D8B030D-6E8A-4147-A177-3AD203B41FA5}">
                      <a16:colId xmlns:a16="http://schemas.microsoft.com/office/drawing/2014/main" val="591654227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1628079108"/>
                    </a:ext>
                  </a:extLst>
                </a:gridCol>
                <a:gridCol w="934750">
                  <a:extLst>
                    <a:ext uri="{9D8B030D-6E8A-4147-A177-3AD203B41FA5}">
                      <a16:colId xmlns:a16="http://schemas.microsoft.com/office/drawing/2014/main" val="132149851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2997219265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1425929125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2658278475"/>
                    </a:ext>
                  </a:extLst>
                </a:gridCol>
              </a:tblGrid>
              <a:tr h="28802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Válvula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s-ES" sz="16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 (mm)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32646"/>
                  </a:ext>
                </a:extLst>
              </a:tr>
              <a:tr h="26904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1,88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2,67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947715"/>
                  </a:ext>
                </a:extLst>
              </a:tr>
              <a:tr h="32868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s-ES" sz="16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34948"/>
                  </a:ext>
                </a:extLst>
              </a:tr>
              <a:tr h="311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Glitch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2881923"/>
                  </a:ext>
                </a:extLst>
              </a:tr>
              <a:tr h="30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Glitch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V4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0,39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8818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Marcador de contenido 2"/>
              <p:cNvSpPr txBox="1">
                <a:spLocks/>
              </p:cNvSpPr>
              <p:nvPr/>
            </p:nvSpPr>
            <p:spPr>
              <a:xfrm>
                <a:off x="438913" y="3881605"/>
                <a:ext cx="4891370" cy="2283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orbel" pitchFamily="34" charset="0"/>
                  <a:buNone/>
                </a:pPr>
                <a:r>
                  <a:rPr lang="es-ES" sz="17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 fijan las siguientes condiciones de diseño:</a:t>
                </a: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Espaciado entre platos: 450 mm (18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s-E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Altura del vertedero: 50 mm (2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endParaRPr lang="es-E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Diámetro de orificio: 40 mm (1 ½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(para plato de válvulas)</a:t>
                </a:r>
              </a:p>
            </p:txBody>
          </p:sp>
        </mc:Choice>
        <mc:Fallback>
          <p:sp>
            <p:nvSpPr>
              <p:cNvPr id="20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3" y="3881605"/>
                <a:ext cx="4891370" cy="2283421"/>
              </a:xfrm>
              <a:prstGeom prst="rect">
                <a:avLst/>
              </a:prstGeom>
              <a:blipFill>
                <a:blip r:embed="rId6"/>
                <a:stretch>
                  <a:fillRect r="-62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14">
            <a:extLst>
              <a:ext uri="{FF2B5EF4-FFF2-40B4-BE49-F238E27FC236}">
                <a16:creationId xmlns:a16="http://schemas.microsoft.com/office/drawing/2014/main" id="{EFF90232-ABD1-CA6E-57B2-E37498CC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s-AR" sz="1600" b="1" dirty="0"/>
              <a:t>-</a:t>
            </a:r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8C0D2A73-3A24-6866-70D6-FF35418B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uiExpand="1" build="p"/>
      <p:bldP spid="16" grpId="0" animBg="1"/>
      <p:bldP spid="2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Marcador de contenido 2"/>
          <p:cNvSpPr txBox="1">
            <a:spLocks/>
          </p:cNvSpPr>
          <p:nvPr/>
        </p:nvSpPr>
        <p:spPr>
          <a:xfrm>
            <a:off x="438912" y="138100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181317" y="1432267"/>
                <a:ext cx="4133115" cy="39190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7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17" y="1432267"/>
                <a:ext cx="4133115" cy="391902"/>
              </a:xfrm>
              <a:prstGeom prst="rect">
                <a:avLst/>
              </a:prstGeom>
              <a:blipFill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/>
              <p:nvPr/>
            </p:nvSpPr>
            <p:spPr>
              <a:xfrm>
                <a:off x="5492750" y="2400898"/>
                <a:ext cx="6374433" cy="234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Pérdida de carga en el plato expresada en alturas (</a:t>
                </a:r>
                <a:r>
                  <a:rPr lang="en-US" sz="1600" i="1" dirty="0">
                    <a:latin typeface="NewCaledonia"/>
                  </a:rPr>
                  <a:t>tray</a:t>
                </a:r>
                <a:r>
                  <a:rPr lang="es-ES" sz="1600" dirty="0">
                    <a:latin typeface="NewCaledonia"/>
                  </a:rPr>
                  <a:t>)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líquido en el conducto de bajada (</a:t>
                </a:r>
                <a:r>
                  <a:rPr lang="en-US" sz="1600" i="1" dirty="0">
                    <a:latin typeface="NewCaledonia"/>
                  </a:rPr>
                  <a:t>downcomer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Pérdida de carga por expansión (</a:t>
                </a:r>
                <a:r>
                  <a:rPr lang="en-US" sz="1600" i="1" dirty="0">
                    <a:latin typeface="NewCaledonia"/>
                  </a:rPr>
                  <a:t>downcomer aperture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h𝑔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gradiente hidráulico (</a:t>
                </a:r>
                <a:r>
                  <a:rPr lang="en-US" sz="1600" i="1" dirty="0">
                    <a:latin typeface="NewCaledonia"/>
                  </a:rPr>
                  <a:t>hydraulic gradient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del vertedero </a:t>
                </a:r>
                <a:r>
                  <a:rPr lang="en-US" sz="1600" dirty="0">
                    <a:latin typeface="NewCaledonia"/>
                  </a:rPr>
                  <a:t>(</a:t>
                </a:r>
                <a:r>
                  <a:rPr lang="en-US" sz="1600" i="1" dirty="0">
                    <a:latin typeface="NewCaledonia"/>
                  </a:rPr>
                  <a:t>weir</a:t>
                </a:r>
                <a:r>
                  <a:rPr lang="en-US" sz="1600" dirty="0">
                    <a:latin typeface="NewCaledonia"/>
                  </a:rPr>
                  <a:t>)</a:t>
                </a:r>
                <a:endParaRPr lang="en-U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la cresta sobre el vertedero </a:t>
                </a:r>
                <a:r>
                  <a:rPr lang="en-US" sz="1600" dirty="0">
                    <a:latin typeface="NewCaledonia"/>
                  </a:rPr>
                  <a:t>(</a:t>
                </a:r>
                <a:r>
                  <a:rPr lang="en-US" sz="1600" i="1" dirty="0">
                    <a:latin typeface="NewCaledonia"/>
                  </a:rPr>
                  <a:t>over weir</a:t>
                </a:r>
                <a:r>
                  <a:rPr lang="en-US" sz="1600" dirty="0">
                    <a:latin typeface="NewCaledonia"/>
                  </a:rPr>
                  <a:t>)</a:t>
                </a:r>
                <a:endParaRPr lang="en-US" sz="1600" i="1" dirty="0">
                  <a:latin typeface="NewCaledonia"/>
                </a:endParaRPr>
              </a:p>
            </p:txBody>
          </p:sp>
        </mc:Choice>
        <mc:Fallback>
          <p:sp>
            <p:nvSpPr>
              <p:cNvPr id="59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50" y="2400898"/>
                <a:ext cx="6374433" cy="2343334"/>
              </a:xfrm>
              <a:prstGeom prst="rect">
                <a:avLst/>
              </a:prstGeom>
              <a:blipFill>
                <a:blip r:embed="rId18"/>
                <a:stretch>
                  <a:fillRect l="-382" b="-7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Marcador de contenido 2"/>
          <p:cNvSpPr txBox="1">
            <a:spLocks/>
          </p:cNvSpPr>
          <p:nvPr/>
        </p:nvSpPr>
        <p:spPr>
          <a:xfrm>
            <a:off x="5376672" y="204541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Nomenclatura y simbología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0EFEA68-302B-8817-C92B-5B42999E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F498AF-DAD7-026F-EFFA-E6A83CC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EF1DB1-C29C-05C0-0DC6-4E9BF46C1642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142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Inundación por Bajante</a:t>
            </a:r>
          </a:p>
          <a:p>
            <a:r>
              <a:rPr lang="es-419" sz="2800" dirty="0"/>
              <a:t>Balance de Presiones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1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/>
      <p:bldP spid="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288512" y="1154617"/>
                <a:ext cx="6464988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45720" indent="0" algn="just" defTabSz="9144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None/>
                  <a:defRPr b="1" u="sng"/>
                </a:lvl1pPr>
                <a:lvl2pPr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>
                    <a:solidFill>
                      <a:schemeClr val="accent1"/>
                    </a:solidFill>
                  </a:defRPr>
                </a:lvl2pPr>
                <a:lvl3pPr marL="73152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>
                    <a:solidFill>
                      <a:schemeClr val="accent1"/>
                    </a:solidFill>
                  </a:defRPr>
                </a:lvl3pPr>
                <a:lvl4pPr marL="100584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4pPr>
                <a:lvl5pPr marL="128016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5pPr>
                <a:lvl6pPr marL="16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6pPr>
                <a:lvl7pPr marL="19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7pPr>
                <a:lvl8pPr marL="22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8pPr>
                <a:lvl9pPr marL="2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9pPr>
              </a:lstStyle>
              <a:p>
                <a:r>
                  <a:rPr lang="es-ES" dirty="0"/>
                  <a:t>Análisis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12" y="1154617"/>
                <a:ext cx="6464988" cy="369332"/>
              </a:xfrm>
              <a:prstGeom prst="rect">
                <a:avLst/>
              </a:prstGeom>
              <a:blipFill>
                <a:blip r:embed="rId17"/>
                <a:stretch>
                  <a:fillRect l="-94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/>
              <p:nvPr/>
            </p:nvSpPr>
            <p:spPr>
              <a:xfrm>
                <a:off x="5524172" y="2334663"/>
                <a:ext cx="63430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en el plato (</a:t>
                </a:r>
                <a:r>
                  <a:rPr lang="en-US" sz="1400" i="1" dirty="0">
                    <a:latin typeface="NewCaledonia"/>
                  </a:rPr>
                  <a:t>tray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en el plato seco (</a:t>
                </a:r>
                <a:r>
                  <a:rPr lang="en-US" sz="1400" i="1" dirty="0">
                    <a:latin typeface="NewCaledonia"/>
                  </a:rPr>
                  <a:t>dry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" sz="1400" dirty="0">
                    <a:latin typeface="NewCaledonia"/>
                  </a:rPr>
                  <a:t>: Pérdida de carga en la masa de líquido (</a:t>
                </a:r>
                <a:r>
                  <a:rPr lang="en-US" sz="1400" i="1" dirty="0">
                    <a:latin typeface="NewCaledonia"/>
                  </a:rPr>
                  <a:t>liquid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>
          <p:sp>
            <p:nvSpPr>
              <p:cNvPr id="52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72" y="2334663"/>
                <a:ext cx="6343011" cy="1061829"/>
              </a:xfrm>
              <a:prstGeom prst="rect">
                <a:avLst/>
              </a:prstGeom>
              <a:blipFill>
                <a:blip r:embed="rId18"/>
                <a:stretch>
                  <a:fillRect l="-96" b="-17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4805271" y="3232144"/>
            <a:ext cx="483241" cy="36512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11945E43-2785-434F-8FD9-8154FAA3C1C4}"/>
                  </a:ext>
                </a:extLst>
              </p:cNvPr>
              <p:cNvSpPr/>
              <p:nvPr/>
            </p:nvSpPr>
            <p:spPr>
              <a:xfrm>
                <a:off x="6699249" y="1554575"/>
                <a:ext cx="2929885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11945E43-2785-434F-8FD9-8154FAA3C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9" y="1554575"/>
                <a:ext cx="2929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77278" y="3480283"/>
                <a:ext cx="5652722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3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78" y="3480283"/>
                <a:ext cx="5652722" cy="6455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51">
                <a:extLst>
                  <a:ext uri="{FF2B5EF4-FFF2-40B4-BE49-F238E27FC236}">
                    <a16:creationId xmlns:a16="http://schemas.microsoft.com/office/drawing/2014/main" id="{2E277AC6-7171-4B6C-A4F8-DBFBA6CABCF7}"/>
                  </a:ext>
                </a:extLst>
              </p:cNvPr>
              <p:cNvSpPr txBox="1"/>
              <p:nvPr/>
            </p:nvSpPr>
            <p:spPr>
              <a:xfrm>
                <a:off x="5524172" y="4490840"/>
                <a:ext cx="6464988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por el sello hidráulico </a:t>
                </a:r>
                <a:r>
                  <a:rPr lang="en-US" sz="1400" dirty="0">
                    <a:latin typeface="NewCaledonia"/>
                  </a:rPr>
                  <a:t>(</a:t>
                </a:r>
                <a:r>
                  <a:rPr lang="en-US" sz="1400" i="1" dirty="0">
                    <a:latin typeface="NewCaledonia"/>
                  </a:rPr>
                  <a:t>hydraulic seal</a:t>
                </a:r>
                <a:r>
                  <a:rPr lang="en-US" sz="1400" dirty="0">
                    <a:latin typeface="NewCaledonia"/>
                  </a:rPr>
                  <a:t>)</a:t>
                </a:r>
                <a:endParaRPr lang="en-U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" sz="1400" dirty="0">
                    <a:latin typeface="NewCaledonia"/>
                  </a:rPr>
                  <a:t>: Factor de aireación.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>
          <p:sp>
            <p:nvSpPr>
              <p:cNvPr id="65" name="TextBox 51">
                <a:extLst>
                  <a:ext uri="{FF2B5EF4-FFF2-40B4-BE49-F238E27FC236}">
                    <a16:creationId xmlns:a16="http://schemas.microsoft.com/office/drawing/2014/main" id="{2E277AC6-7171-4B6C-A4F8-DBFBA6CA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72" y="4490840"/>
                <a:ext cx="6464988" cy="704680"/>
              </a:xfrm>
              <a:prstGeom prst="rect">
                <a:avLst/>
              </a:prstGeom>
              <a:blipFill>
                <a:blip r:embed="rId21"/>
                <a:stretch>
                  <a:fillRect l="-94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Marcador de contenido 2"/>
          <p:cNvSpPr txBox="1">
            <a:spLocks/>
          </p:cNvSpPr>
          <p:nvPr/>
        </p:nvSpPr>
        <p:spPr>
          <a:xfrm>
            <a:off x="5376672" y="1952954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79" name="Marcador de contenido 2"/>
          <p:cNvSpPr txBox="1">
            <a:spLocks/>
          </p:cNvSpPr>
          <p:nvPr/>
        </p:nvSpPr>
        <p:spPr>
          <a:xfrm>
            <a:off x="5376672" y="4213415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80" name="Título 1"/>
          <p:cNvSpPr txBox="1">
            <a:spLocks/>
          </p:cNvSpPr>
          <p:nvPr/>
        </p:nvSpPr>
        <p:spPr>
          <a:xfrm>
            <a:off x="438912" y="250026"/>
            <a:ext cx="9875520" cy="102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81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3C960F7-D5D4-D3BE-25A5-6FEAE303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6178DC-3D6A-6829-55C0-08B887D3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458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uiExpand="1" build="p"/>
      <p:bldP spid="55" grpId="0" animBg="1"/>
      <p:bldP spid="62" grpId="0" animBg="1"/>
      <p:bldP spid="63" grpId="0" animBg="1"/>
      <p:bldP spid="65" grpId="0" build="p"/>
      <p:bldP spid="70" grpId="0" build="p"/>
      <p:bldP spid="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438912" y="250026"/>
            <a:ext cx="9875520" cy="102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7" name="Tab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03310"/>
              </p:ext>
            </p:extLst>
          </p:nvPr>
        </p:nvGraphicFramePr>
        <p:xfrm>
          <a:off x="6382511" y="3697254"/>
          <a:ext cx="5034434" cy="138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889">
                  <a:extLst>
                    <a:ext uri="{9D8B030D-6E8A-4147-A177-3AD203B41FA5}">
                      <a16:colId xmlns:a16="http://schemas.microsoft.com/office/drawing/2014/main" val="591654227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1628079108"/>
                    </a:ext>
                  </a:extLst>
                </a:gridCol>
                <a:gridCol w="860889">
                  <a:extLst>
                    <a:ext uri="{9D8B030D-6E8A-4147-A177-3AD203B41FA5}">
                      <a16:colId xmlns:a16="http://schemas.microsoft.com/office/drawing/2014/main" val="132149851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2997219265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1425929125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2658278475"/>
                    </a:ext>
                  </a:extLst>
                </a:gridCol>
              </a:tblGrid>
              <a:tr h="2561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Válvula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 (mm)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32646"/>
                  </a:ext>
                </a:extLst>
              </a:tr>
              <a:tr h="23927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1,88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2,67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3,4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6,35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947715"/>
                  </a:ext>
                </a:extLst>
              </a:tr>
              <a:tr h="34224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2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34948"/>
                  </a:ext>
                </a:extLst>
              </a:tr>
              <a:tr h="2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1,05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0,92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2881923"/>
                  </a:ext>
                </a:extLst>
              </a:tr>
              <a:tr h="27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V4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0,1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0,39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0,3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8818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5247728" y="2198356"/>
                <a:ext cx="6637121" cy="12320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latin typeface="NewCaledonia"/>
                  </a:rPr>
                  <a:t>Como dato del proveedor se sabe que: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Válvula parcialmente abierta: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1400" b="0" i="1">
                        <a:latin typeface="Cambria Math" panose="02040503050406030204" pitchFamily="18" charset="0"/>
                      </a:rPr>
                      <m:t>=1,35</m:t>
                    </m:r>
                    <m:r>
                      <a:rPr lang="es-AR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419" sz="14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272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>
                        <a:latin typeface="Cambria Math" panose="02040503050406030204" pitchFamily="18" charset="0"/>
                      </a:rPr>
                      <m:t>[=] 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AR" sz="1400" dirty="0">
                  <a:latin typeface="NewCaledonia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AR" sz="1400" dirty="0">
                    <a:latin typeface="NewCaledonia"/>
                  </a:rPr>
                  <a:t>Válvula está totalmente abierta: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1400" b="0" i="1">
                        <a:latin typeface="Cambria Math" panose="02040503050406030204" pitchFamily="18" charset="0"/>
                      </a:rPr>
                      <m:t>=272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>
                        <a:latin typeface="Cambria Math" panose="02040503050406030204" pitchFamily="18" charset="0"/>
                      </a:rPr>
                      <m:t>[=] 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AR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28" y="2198356"/>
                <a:ext cx="6637121" cy="1232069"/>
              </a:xfrm>
              <a:prstGeom prst="rect">
                <a:avLst/>
              </a:prstGeom>
              <a:blipFill>
                <a:blip r:embed="rId17"/>
                <a:stretch>
                  <a:fillRect l="-275" t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698B7FF8-5F4B-4766-B0F1-2319380AB913}"/>
                  </a:ext>
                </a:extLst>
              </p:cNvPr>
              <p:cNvSpPr txBox="1"/>
              <p:nvPr/>
            </p:nvSpPr>
            <p:spPr>
              <a:xfrm>
                <a:off x="5233022" y="5100352"/>
                <a:ext cx="6634161" cy="10690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Elegimos la válvula de mayor DP para tener idea de órdenes de magnitud.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recomienda </a:t>
                </a:r>
                <a14:m>
                  <m:oMath xmlns:m="http://schemas.openxmlformats.org/officeDocument/2006/math">
                    <m:r>
                      <a:rPr lang="es-ES" sz="1400" b="0" i="0" smtClean="0">
                        <a:latin typeface="Cambria Math" panose="02040503050406030204" pitchFamily="18" charset="0"/>
                      </a:rPr>
                      <m:t>0,4&lt;</m:t>
                    </m:r>
                    <m:f>
                      <m:fPr>
                        <m:type m:val="lin"/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&lt;0,7</m:t>
                    </m:r>
                  </m:oMath>
                </a14:m>
                <a:r>
                  <a:rPr lang="es-ES" sz="1400" dirty="0">
                    <a:latin typeface="NewCaledonia"/>
                  </a:rPr>
                  <a:t>. Lo más cerca, sería tomar </a:t>
                </a:r>
                <a14:m>
                  <m:oMath xmlns:m="http://schemas.openxmlformats.org/officeDocument/2006/math">
                    <m:r>
                      <a:rPr lang="es-419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=6,35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S" sz="1400" dirty="0">
                    <a:latin typeface="NewCaledoni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=7850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698B7FF8-5F4B-4766-B0F1-2319380AB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22" y="5100352"/>
                <a:ext cx="6634161" cy="1069075"/>
              </a:xfrm>
              <a:prstGeom prst="rect">
                <a:avLst/>
              </a:prstGeom>
              <a:blipFill>
                <a:blip r:embed="rId18"/>
                <a:stretch>
                  <a:fillRect l="-92" b="-10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56">
            <a:extLst>
              <a:ext uri="{FF2B5EF4-FFF2-40B4-BE49-F238E27FC236}">
                <a16:creationId xmlns:a16="http://schemas.microsoft.com/office/drawing/2014/main" id="{33DF6D00-2CB2-41B3-BA8A-9B80C60950EE}"/>
              </a:ext>
            </a:extLst>
          </p:cNvPr>
          <p:cNvSpPr/>
          <p:nvPr/>
        </p:nvSpPr>
        <p:spPr>
          <a:xfrm>
            <a:off x="10806528" y="3815829"/>
            <a:ext cx="483241" cy="53610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Oval 58">
            <a:extLst>
              <a:ext uri="{FF2B5EF4-FFF2-40B4-BE49-F238E27FC236}">
                <a16:creationId xmlns:a16="http://schemas.microsoft.com/office/drawing/2014/main" id="{0420F4F0-CB78-4357-9B7F-C05E6F948EDE}"/>
              </a:ext>
            </a:extLst>
          </p:cNvPr>
          <p:cNvSpPr/>
          <p:nvPr/>
        </p:nvSpPr>
        <p:spPr>
          <a:xfrm>
            <a:off x="6074967" y="4506385"/>
            <a:ext cx="5677830" cy="33057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9">
                <a:extLst>
                  <a:ext uri="{FF2B5EF4-FFF2-40B4-BE49-F238E27FC236}">
                    <a16:creationId xmlns:a16="http://schemas.microsoft.com/office/drawing/2014/main" id="{E53A2CA1-7409-4F35-80E8-CA560298C1B2}"/>
                  </a:ext>
                </a:extLst>
              </p:cNvPr>
              <p:cNvSpPr/>
              <p:nvPr/>
            </p:nvSpPr>
            <p:spPr>
              <a:xfrm>
                <a:off x="8010185" y="5881225"/>
                <a:ext cx="1437893" cy="30777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82" name="Rectangle 9">
                <a:extLst>
                  <a:ext uri="{FF2B5EF4-FFF2-40B4-BE49-F238E27FC236}">
                    <a16:creationId xmlns:a16="http://schemas.microsoft.com/office/drawing/2014/main" id="{E53A2CA1-7409-4F35-80E8-CA560298C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85" y="5881225"/>
                <a:ext cx="143789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Marcador de contenido 2"/>
          <p:cNvSpPr txBox="1">
            <a:spLocks/>
          </p:cNvSpPr>
          <p:nvPr/>
        </p:nvSpPr>
        <p:spPr>
          <a:xfrm>
            <a:off x="5204302" y="1926584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Pérdida de carga en el plato seco: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419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4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460689" y="1306838"/>
            <a:ext cx="48324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" name="TextBox 52">
            <a:extLst>
              <a:ext uri="{FF2B5EF4-FFF2-40B4-BE49-F238E27FC236}">
                <a16:creationId xmlns:a16="http://schemas.microsoft.com/office/drawing/2014/main" id="{E1DC13E4-6B8D-4A3E-9C32-50425E1EEE30}"/>
              </a:ext>
            </a:extLst>
          </p:cNvPr>
          <p:cNvSpPr txBox="1"/>
          <p:nvPr/>
        </p:nvSpPr>
        <p:spPr>
          <a:xfrm>
            <a:off x="5312227" y="3332605"/>
            <a:ext cx="66371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400" dirty="0">
                <a:latin typeface="NewCaledonia"/>
              </a:rPr>
              <a:t>Se deberá elegir entre dos válvulas:</a:t>
            </a:r>
            <a:endParaRPr lang="es-AR" sz="1400" dirty="0">
              <a:latin typeface="NewCaledonia"/>
            </a:endParaRPr>
          </a:p>
        </p:txBody>
      </p:sp>
      <p:sp>
        <p:nvSpPr>
          <p:cNvPr id="87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11DCC48-5EEB-62BD-8B70-B5F39B70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D7176-6292-07A3-DAD8-6F50D24D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6533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0" grpId="0" uiExpand="1" build="p"/>
      <p:bldP spid="80" grpId="0" animBg="1"/>
      <p:bldP spid="81" grpId="0" animBg="1"/>
      <p:bldP spid="82" grpId="0" animBg="1"/>
      <p:bldP spid="83" grpId="0" build="p"/>
      <p:bldP spid="85" grpId="0" animBg="1"/>
      <p:bldP spid="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5486398" y="2170915"/>
                <a:ext cx="6465085" cy="7853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Responde a la presencia de gas en el líquido.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La velocidad debe tomarse respecto del área de agujeros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8" y="2170915"/>
                <a:ext cx="6465085" cy="785343"/>
              </a:xfrm>
              <a:prstGeom prst="rect">
                <a:avLst/>
              </a:prstGeom>
              <a:blipFill>
                <a:blip r:embed="rId3"/>
                <a:stretch>
                  <a:fillRect l="-377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29555E81-72D7-4B57-9E38-E2DD1741E13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" y="1513576"/>
            <a:ext cx="5021767" cy="414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2A995-C200-4343-B100-0CA15CF9339C}"/>
                  </a:ext>
                </a:extLst>
              </p:cNvPr>
              <p:cNvSpPr txBox="1"/>
              <p:nvPr/>
            </p:nvSpPr>
            <p:spPr>
              <a:xfrm rot="1220581">
                <a:off x="3549613" y="2246670"/>
                <a:ext cx="9323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2A995-C200-4343-B100-0CA15CF93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0581">
                <a:off x="3549613" y="2246670"/>
                <a:ext cx="9323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2315482" y="1727284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9BEA5-1255-4CFB-8221-66E1B2605EDD}"/>
              </a:ext>
            </a:extLst>
          </p:cNvPr>
          <p:cNvSpPr txBox="1"/>
          <p:nvPr/>
        </p:nvSpPr>
        <p:spPr>
          <a:xfrm>
            <a:off x="6850812" y="3089038"/>
            <a:ext cx="3736258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Usaremos otro gráfico para poder obtener el factor de aireación, pues este no es para platos con válvulas</a:t>
            </a:r>
          </a:p>
        </p:txBody>
      </p:sp>
      <p:pic>
        <p:nvPicPr>
          <p:cNvPr id="10" name="Graphic 9" descr="Arrow Rotate left">
            <a:extLst>
              <a:ext uri="{FF2B5EF4-FFF2-40B4-BE49-F238E27FC236}">
                <a16:creationId xmlns:a16="http://schemas.microsoft.com/office/drawing/2014/main" id="{4B2B20A4-AFE7-4802-9E85-1A92415FA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261742" y="41535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54CC-2AE6-4087-B6B5-FA5746FD0216}"/>
                  </a:ext>
                </a:extLst>
              </p:cNvPr>
              <p:cNvSpPr txBox="1"/>
              <p:nvPr/>
            </p:nvSpPr>
            <p:spPr>
              <a:xfrm rot="1220581">
                <a:off x="3057663" y="2806902"/>
                <a:ext cx="1152747" cy="560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𝑤𝑒𝑖𝑟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54CC-2AE6-4087-B6B5-FA5746FD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0581">
                <a:off x="3057663" y="2806902"/>
                <a:ext cx="1152747" cy="5609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5393242" y="1921706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aireación: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853881" y="1315422"/>
            <a:ext cx="48324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7672104" y="1329439"/>
            <a:ext cx="293176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BD10780-0DC5-461F-2E0C-184EB0C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5BE0544A-E555-29DC-DE2E-381EF36A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7250B7B-EDD2-6C2D-BCC6-4359031E8B42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102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</p:spTree>
    <p:extLst>
      <p:ext uri="{BB962C8B-B14F-4D97-AF65-F5344CB8AC3E}">
        <p14:creationId xmlns:p14="http://schemas.microsoft.com/office/powerpoint/2010/main" val="8114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4" grpId="0" animBg="1"/>
      <p:bldP spid="15" grpId="0" animBg="1"/>
      <p:bldP spid="16" grpId="0" animBg="1"/>
      <p:bldP spid="19" grpId="0" animBg="1"/>
      <p:bldP spid="23" grpId="0"/>
      <p:bldP spid="24" grpId="0" build="p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7B0A2-702E-4BA9-B721-BEE954F0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428575"/>
            <a:ext cx="5640946" cy="2829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/>
              <p:nvPr/>
            </p:nvSpPr>
            <p:spPr>
              <a:xfrm>
                <a:off x="8379672" y="3101150"/>
                <a:ext cx="1934760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72" y="3101150"/>
                <a:ext cx="1934760" cy="797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6764C0-80CD-4B91-9481-23AE5F7B3ADF}"/>
              </a:ext>
            </a:extLst>
          </p:cNvPr>
          <p:cNvCxnSpPr/>
          <p:nvPr/>
        </p:nvCxnSpPr>
        <p:spPr>
          <a:xfrm flipV="1">
            <a:off x="779103" y="1672060"/>
            <a:ext cx="0" cy="212344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0E5F18-0897-4421-B921-5D95FAB18798}"/>
              </a:ext>
            </a:extLst>
          </p:cNvPr>
          <p:cNvCxnSpPr>
            <a:cxnSpLocks/>
          </p:cNvCxnSpPr>
          <p:nvPr/>
        </p:nvCxnSpPr>
        <p:spPr>
          <a:xfrm flipH="1">
            <a:off x="666750" y="1672060"/>
            <a:ext cx="112353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3074772" y="1561886"/>
            <a:ext cx="26371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CON VÁLVULAS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86C7A0-DE82-4527-A610-C3B0A139596B}"/>
              </a:ext>
            </a:extLst>
          </p:cNvPr>
          <p:cNvSpPr txBox="1"/>
          <p:nvPr/>
        </p:nvSpPr>
        <p:spPr>
          <a:xfrm>
            <a:off x="6124774" y="4333088"/>
            <a:ext cx="5771904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 altura de la cresta sobre el rebosadero se calcula con una ecuación y un gráfico: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F3CC28-1D32-46CF-AFB4-AACC302D6F7F}"/>
                  </a:ext>
                </a:extLst>
              </p:cNvPr>
              <p:cNvSpPr/>
              <p:nvPr/>
            </p:nvSpPr>
            <p:spPr>
              <a:xfrm>
                <a:off x="8272073" y="4523845"/>
                <a:ext cx="2170851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=664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F3CC28-1D32-46CF-AFB4-AACC302D6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073" y="4523845"/>
                <a:ext cx="2170851" cy="66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FF33E04C-E89E-4331-A427-4CBBA8BD4E5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6750" y="4267524"/>
            <a:ext cx="5345671" cy="209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C85C63-9E6C-4B02-A342-6B275C4240FA}"/>
                  </a:ext>
                </a:extLst>
              </p:cNvPr>
              <p:cNvSpPr/>
              <p:nvPr/>
            </p:nvSpPr>
            <p:spPr>
              <a:xfrm>
                <a:off x="10209068" y="4698719"/>
                <a:ext cx="15431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s-ES" sz="12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s-ES" sz="12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419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ES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s-419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C85C63-9E6C-4B02-A342-6B275C424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068" y="4698719"/>
                <a:ext cx="154314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6F56CB-1E2B-43EB-BF18-C60C50C0057E}"/>
                  </a:ext>
                </a:extLst>
              </p:cNvPr>
              <p:cNvSpPr txBox="1"/>
              <p:nvPr/>
            </p:nvSpPr>
            <p:spPr>
              <a:xfrm rot="19217046">
                <a:off x="2666587" y="4735601"/>
                <a:ext cx="9323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6F56CB-1E2B-43EB-BF18-C60C50C0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17046">
                <a:off x="2666587" y="4735601"/>
                <a:ext cx="9323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1094B5-0CA2-47CF-8B7B-6E739712C6AE}"/>
                  </a:ext>
                </a:extLst>
              </p:cNvPr>
              <p:cNvSpPr/>
              <p:nvPr/>
            </p:nvSpPr>
            <p:spPr>
              <a:xfrm>
                <a:off x="8424488" y="5244362"/>
                <a:ext cx="1521507" cy="30777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25,59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1094B5-0CA2-47CF-8B7B-6E739712C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88" y="5244362"/>
                <a:ext cx="152150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8FC7DE-4CF3-46CF-9931-5526866275FB}"/>
              </a:ext>
            </a:extLst>
          </p:cNvPr>
          <p:cNvCxnSpPr>
            <a:cxnSpLocks/>
          </p:cNvCxnSpPr>
          <p:nvPr/>
        </p:nvCxnSpPr>
        <p:spPr>
          <a:xfrm flipV="1">
            <a:off x="2534161" y="5810865"/>
            <a:ext cx="0" cy="200618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DCCDE5-82E1-43E9-AD61-A02FBBBF082F}"/>
              </a:ext>
            </a:extLst>
          </p:cNvPr>
          <p:cNvCxnSpPr>
            <a:cxnSpLocks/>
          </p:cNvCxnSpPr>
          <p:nvPr/>
        </p:nvCxnSpPr>
        <p:spPr>
          <a:xfrm flipH="1">
            <a:off x="1082040" y="5837236"/>
            <a:ext cx="1452121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24774" y="2088619"/>
                <a:ext cx="5826709" cy="1061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Responde a la presencia de gas en el líquido.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velocidad debe tomarse respecto del Área Activa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419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419" sz="1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1400" dirty="0">
                    <a:latin typeface="NewCaledonia"/>
                  </a:rPr>
                  <a:t> e</a:t>
                </a:r>
                <a:r>
                  <a:rPr lang="es-AR" sz="1400" dirty="0">
                    <a:latin typeface="NewCaledonia"/>
                  </a:rPr>
                  <a:t>l subíndice B indica que es por la zona de burbujeo (</a:t>
                </a:r>
                <a:r>
                  <a:rPr lang="es-AR" sz="1400" dirty="0" err="1">
                    <a:latin typeface="NewCaledonia"/>
                  </a:rPr>
                  <a:t>bubbling</a:t>
                </a:r>
                <a:r>
                  <a:rPr lang="es-AR" sz="1400" dirty="0">
                    <a:latin typeface="NewCaledonia"/>
                  </a:rPr>
                  <a:t>). </a:t>
                </a:r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35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74" y="2088619"/>
                <a:ext cx="5826709" cy="1061829"/>
              </a:xfrm>
              <a:prstGeom prst="rect">
                <a:avLst/>
              </a:prstGeom>
              <a:blipFill>
                <a:blip r:embed="rId15"/>
                <a:stretch>
                  <a:fillRect l="-209"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6269236" y="1161656"/>
                <a:ext cx="5482980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36" y="1161656"/>
                <a:ext cx="548298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38" name="Marcador de contenido 2"/>
          <p:cNvSpPr txBox="1">
            <a:spLocks/>
          </p:cNvSpPr>
          <p:nvPr/>
        </p:nvSpPr>
        <p:spPr>
          <a:xfrm>
            <a:off x="6012421" y="187239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aireación: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24774" y="3996294"/>
                <a:ext cx="5826709" cy="4154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altura del vertedero es dato: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ES" sz="1400" i="1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3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74" y="3996294"/>
                <a:ext cx="5826709" cy="415498"/>
              </a:xfrm>
              <a:prstGeom prst="rect">
                <a:avLst/>
              </a:prstGeom>
              <a:blipFill>
                <a:blip r:embed="rId17"/>
                <a:stretch>
                  <a:fillRect l="-209" b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arcador de contenido 2"/>
          <p:cNvSpPr txBox="1">
            <a:spLocks/>
          </p:cNvSpPr>
          <p:nvPr/>
        </p:nvSpPr>
        <p:spPr>
          <a:xfrm>
            <a:off x="6012421" y="378727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Sello hidráulico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LS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218881" y="1314900"/>
            <a:ext cx="232799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566935" y="1287901"/>
            <a:ext cx="24162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540888" y="1293895"/>
            <a:ext cx="347080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03620" y="5567410"/>
                <a:ext cx="5826709" cy="759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pérdida de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h𝑔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 es nula para platos con orificios.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Como no tenemos información para estas válvulas, vamos a considerar que es desestimable frente a los otros factores</a:t>
                </a:r>
              </a:p>
            </p:txBody>
          </p:sp>
        </mc:Choice>
        <mc:Fallback xmlns="">
          <p:sp>
            <p:nvSpPr>
              <p:cNvPr id="44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20" y="5567410"/>
                <a:ext cx="5826709" cy="759054"/>
              </a:xfrm>
              <a:prstGeom prst="rect">
                <a:avLst/>
              </a:prstGeom>
              <a:blipFill>
                <a:blip r:embed="rId18"/>
                <a:stretch>
                  <a:fillRect l="-105" b="-7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916473" y="1285482"/>
            <a:ext cx="1613391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3298B18-234C-9017-72F7-5842CEE3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D7F31-0BF0-93B4-8D6A-41C32133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4434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6" grpId="0" animBg="1"/>
      <p:bldP spid="20" grpId="0"/>
      <p:bldP spid="29" grpId="0"/>
      <p:bldP spid="30" grpId="0" animBg="1"/>
      <p:bldP spid="31" grpId="0" animBg="1"/>
      <p:bldP spid="35" grpId="0" uiExpand="1" build="p"/>
      <p:bldP spid="38" grpId="0" build="p"/>
      <p:bldP spid="39" grpId="0" uiExpand="1" build="p"/>
      <p:bldP spid="40" grpId="0" build="p"/>
      <p:bldP spid="43" grpId="0" animBg="1"/>
      <p:bldP spid="44" grpId="0" uiExpand="1" build="p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889226" y="1063207"/>
            <a:ext cx="64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/>
              <a:t>Balance de Presión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765152" y="1456940"/>
                <a:ext cx="3549280" cy="35856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152" y="1456940"/>
                <a:ext cx="3549280" cy="358560"/>
              </a:xfrm>
              <a:prstGeom prst="rect">
                <a:avLst/>
              </a:prstGeom>
              <a:blipFill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978816A-47E8-4D26-A040-579839936D5C}"/>
              </a:ext>
            </a:extLst>
          </p:cNvPr>
          <p:cNvSpPr txBox="1"/>
          <p:nvPr/>
        </p:nvSpPr>
        <p:spPr>
          <a:xfrm>
            <a:off x="5040931" y="2145119"/>
            <a:ext cx="6826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Pérdida de carga del líquido para pasar a través de la luz entre la proyección del vertedero y el plato inferior:</a:t>
            </a:r>
            <a:r>
              <a:rPr lang="es-ES" sz="1400" i="1" dirty="0">
                <a:latin typeface="NewCaledonia"/>
              </a:rPr>
              <a:t> </a:t>
            </a:r>
          </a:p>
        </p:txBody>
      </p:sp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4460618" y="3220448"/>
            <a:ext cx="437445" cy="437445"/>
          </a:xfrm>
          <a:prstGeom prst="rect">
            <a:avLst/>
          </a:prstGeom>
        </p:spPr>
      </p:pic>
      <p:pic>
        <p:nvPicPr>
          <p:cNvPr id="54" name="Graphic 53" descr="Checkmark">
            <a:extLst>
              <a:ext uri="{FF2B5EF4-FFF2-40B4-BE49-F238E27FC236}">
                <a16:creationId xmlns:a16="http://schemas.microsoft.com/office/drawing/2014/main" id="{D0F68377-8BF0-4FD4-8421-E171A1D30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5654" y="5308468"/>
            <a:ext cx="437445" cy="437445"/>
          </a:xfrm>
          <a:prstGeom prst="rect">
            <a:avLst/>
          </a:prstGeom>
        </p:spPr>
      </p:pic>
      <p:pic>
        <p:nvPicPr>
          <p:cNvPr id="55" name="Graphic 54" descr="Checkmark">
            <a:extLst>
              <a:ext uri="{FF2B5EF4-FFF2-40B4-BE49-F238E27FC236}">
                <a16:creationId xmlns:a16="http://schemas.microsoft.com/office/drawing/2014/main" id="{24937F9F-EAD8-4665-BDAE-7FDDAEAEE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335" y="4436834"/>
            <a:ext cx="437445" cy="437445"/>
          </a:xfrm>
          <a:prstGeom prst="rect">
            <a:avLst/>
          </a:prstGeom>
        </p:spPr>
      </p:pic>
      <p:pic>
        <p:nvPicPr>
          <p:cNvPr id="57" name="Graphic 56" descr="Checkmark">
            <a:extLst>
              <a:ext uri="{FF2B5EF4-FFF2-40B4-BE49-F238E27FC236}">
                <a16:creationId xmlns:a16="http://schemas.microsoft.com/office/drawing/2014/main" id="{85D589B0-4A5E-4361-A534-964DE54A0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403" y="3945226"/>
            <a:ext cx="437445" cy="437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F39302-805C-4C37-A0D1-1A58960D6811}"/>
                  </a:ext>
                </a:extLst>
              </p:cNvPr>
              <p:cNvSpPr/>
              <p:nvPr/>
            </p:nvSpPr>
            <p:spPr>
              <a:xfrm>
                <a:off x="7278117" y="2686961"/>
                <a:ext cx="1873270" cy="623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=165,2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𝑑𝑎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F39302-805C-4C37-A0D1-1A58960D6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17" y="2686961"/>
                <a:ext cx="1873270" cy="623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B560C5-2516-4CBC-848B-A0330F29877A}"/>
                  </a:ext>
                </a:extLst>
              </p:cNvPr>
              <p:cNvSpPr/>
              <p:nvPr/>
            </p:nvSpPr>
            <p:spPr>
              <a:xfrm>
                <a:off x="6497614" y="3240247"/>
                <a:ext cx="33331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B560C5-2516-4CBC-848B-A0330F298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614" y="3240247"/>
                <a:ext cx="3333157" cy="307777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474F2C-A8C4-4E02-B6DB-0EC72CC096D3}"/>
                  </a:ext>
                </a:extLst>
              </p:cNvPr>
              <p:cNvSpPr/>
              <p:nvPr/>
            </p:nvSpPr>
            <p:spPr>
              <a:xfrm>
                <a:off x="6444857" y="3562067"/>
                <a:ext cx="3541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−5 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 15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158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474F2C-A8C4-4E02-B6DB-0EC72CC09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57" y="3562067"/>
                <a:ext cx="3541739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62117DFD-C1F1-4AAE-8770-3C581E98BD86}"/>
              </a:ext>
            </a:extLst>
          </p:cNvPr>
          <p:cNvSpPr/>
          <p:nvPr/>
        </p:nvSpPr>
        <p:spPr>
          <a:xfrm>
            <a:off x="8178593" y="3583660"/>
            <a:ext cx="303365" cy="293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0A6D53B-63DE-44E7-91EA-ED59F76BD19F}"/>
                  </a:ext>
                </a:extLst>
              </p:cNvPr>
              <p:cNvSpPr/>
              <p:nvPr/>
            </p:nvSpPr>
            <p:spPr>
              <a:xfrm>
                <a:off x="7528984" y="3982490"/>
                <a:ext cx="1402756" cy="30777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5,80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0A6D53B-63DE-44E7-91EA-ED59F76BD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984" y="3982490"/>
                <a:ext cx="140275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/>
              <p:nvPr/>
            </p:nvSpPr>
            <p:spPr>
              <a:xfrm>
                <a:off x="5250582" y="4709653"/>
                <a:ext cx="670228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𝑜𝑤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h𝑔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2" y="4709653"/>
                <a:ext cx="6702284" cy="57637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32988E7-516F-4A01-9AC4-DBFA36CCC359}"/>
                  </a:ext>
                </a:extLst>
              </p:cNvPr>
              <p:cNvSpPr/>
              <p:nvPr/>
            </p:nvSpPr>
            <p:spPr>
              <a:xfrm>
                <a:off x="7586739" y="5793210"/>
                <a:ext cx="1487074" cy="30777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274,</m:t>
                      </m:r>
                      <m:r>
                        <a:rPr lang="es-419" sz="1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32988E7-516F-4A01-9AC4-DBFA36CCC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39" y="5793210"/>
                <a:ext cx="148707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Imagen 7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77" name="Marcador de contenido 2"/>
          <p:cNvSpPr txBox="1">
            <a:spLocks/>
          </p:cNvSpPr>
          <p:nvPr/>
        </p:nvSpPr>
        <p:spPr>
          <a:xfrm>
            <a:off x="438912" y="1248313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8" name="Marcador de contenido 2"/>
          <p:cNvSpPr txBox="1">
            <a:spLocks/>
          </p:cNvSpPr>
          <p:nvPr/>
        </p:nvSpPr>
        <p:spPr>
          <a:xfrm>
            <a:off x="4924252" y="189741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Expansión brusca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da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7364310" y="1416432"/>
            <a:ext cx="444859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0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7102081" y="1482188"/>
            <a:ext cx="163646" cy="163646"/>
          </a:xfrm>
          <a:prstGeom prst="rect">
            <a:avLst/>
          </a:prstGeom>
        </p:spPr>
      </p:pic>
      <p:pic>
        <p:nvPicPr>
          <p:cNvPr id="81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8175416" y="1444412"/>
            <a:ext cx="163646" cy="163646"/>
          </a:xfrm>
          <a:prstGeom prst="rect">
            <a:avLst/>
          </a:prstGeom>
        </p:spPr>
      </p:pic>
      <p:pic>
        <p:nvPicPr>
          <p:cNvPr id="82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8743185" y="1452506"/>
            <a:ext cx="163646" cy="163646"/>
          </a:xfrm>
          <a:prstGeom prst="rect">
            <a:avLst/>
          </a:prstGeom>
        </p:spPr>
      </p:pic>
      <p:pic>
        <p:nvPicPr>
          <p:cNvPr id="83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9361733" y="1441252"/>
            <a:ext cx="163646" cy="163646"/>
          </a:xfrm>
          <a:prstGeom prst="rect">
            <a:avLst/>
          </a:prstGeom>
        </p:spPr>
      </p:pic>
      <p:sp>
        <p:nvSpPr>
          <p:cNvPr id="84" name="Marcador de contenido 2"/>
          <p:cNvSpPr txBox="1">
            <a:spLocks/>
          </p:cNvSpPr>
          <p:nvPr/>
        </p:nvSpPr>
        <p:spPr>
          <a:xfrm>
            <a:off x="4945681" y="4382636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Altura del </a:t>
            </a:r>
            <a:r>
              <a:rPr lang="es-ES" sz="1600" b="1" u="sng" dirty="0" err="1">
                <a:solidFill>
                  <a:schemeClr val="tx1"/>
                </a:solidFill>
              </a:rPr>
              <a:t>downcomer</a:t>
            </a:r>
            <a:r>
              <a:rPr lang="es-ES" sz="1600" b="1" u="sng" dirty="0">
                <a:solidFill>
                  <a:schemeClr val="tx1"/>
                </a:solidFill>
              </a:rPr>
              <a:t>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dc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652845" y="1421100"/>
            <a:ext cx="488828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6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1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26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2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27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5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92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2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28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9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0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2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29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15" name="Grupo 114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16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upo 11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118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4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31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6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32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28" name="Grupo 127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2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33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Grupo 129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131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/>
              <p:nvPr/>
            </p:nvSpPr>
            <p:spPr>
              <a:xfrm>
                <a:off x="5485884" y="5237610"/>
                <a:ext cx="6461962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125,4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  <m:d>
                            <m:d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25,6</m:t>
                              </m:r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.0</m:t>
                              </m:r>
                            </m:e>
                          </m:d>
                        </m:e>
                      </m:d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5,8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25,6</m:t>
                          </m:r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=(125,4+68,04)+5,8+(50+25,6)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84" y="5237610"/>
                <a:ext cx="6461962" cy="50731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33253B0-E5F0-0D58-5D37-0FEA60FC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BD32A79-3807-6823-E792-C6DF5F43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6214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/>
      <p:bldP spid="59" grpId="0"/>
      <p:bldP spid="12" grpId="0"/>
      <p:bldP spid="16" grpId="0" animBg="1"/>
      <p:bldP spid="60" grpId="0" animBg="1"/>
      <p:bldP spid="17" grpId="0"/>
      <p:bldP spid="73" grpId="0" animBg="1"/>
      <p:bldP spid="78" grpId="0" build="p"/>
      <p:bldP spid="79" grpId="0" animBg="1"/>
      <p:bldP spid="84" grpId="0" build="p"/>
      <p:bldP spid="85" grpId="0" animBg="1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8A21BE52-AE6A-4AD0-BF70-C4D28747E99D}"/>
              </a:ext>
            </a:extLst>
          </p:cNvPr>
          <p:cNvSpPr txBox="1"/>
          <p:nvPr/>
        </p:nvSpPr>
        <p:spPr>
          <a:xfrm>
            <a:off x="5276850" y="2126645"/>
            <a:ext cx="6506227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Aumento de nivel del </a:t>
            </a:r>
            <a:r>
              <a:rPr lang="es-ES" sz="1400" dirty="0" err="1">
                <a:latin typeface="NewCaledonia"/>
              </a:rPr>
              <a:t>downcomer</a:t>
            </a:r>
            <a:r>
              <a:rPr lang="es-ES" sz="1400" dirty="0">
                <a:latin typeface="NewCaledonia"/>
              </a:rPr>
              <a:t> debido a la presencia de espuma.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Es uno de los factores que más impacta en el cálculo de alturas. Se debe tener cuidado a la hora de evaluarlo.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 velocidad del gas está basada en el área activa (</a:t>
            </a:r>
            <a:r>
              <a:rPr lang="es-ES" sz="1400" dirty="0" err="1">
                <a:latin typeface="NewCaledonia"/>
              </a:rPr>
              <a:t>Aa</a:t>
            </a:r>
            <a:r>
              <a:rPr lang="es-ES" sz="1400" dirty="0">
                <a:latin typeface="NewCaledonia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Las unidades son: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746EF4-56C0-4524-9F22-2A7555C9F110}"/>
              </a:ext>
            </a:extLst>
          </p:cNvPr>
          <p:cNvSpPr txBox="1"/>
          <p:nvPr/>
        </p:nvSpPr>
        <p:spPr>
          <a:xfrm>
            <a:off x="6296064" y="4359468"/>
            <a:ext cx="3736258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Usaremos otro gráfico para poder obtener el factor de espuma, pues este no es para platos con válvulas</a:t>
            </a:r>
          </a:p>
        </p:txBody>
      </p:sp>
      <p:pic>
        <p:nvPicPr>
          <p:cNvPr id="76" name="Graphic 75" descr="Arrow Rotate left">
            <a:extLst>
              <a:ext uri="{FF2B5EF4-FFF2-40B4-BE49-F238E27FC236}">
                <a16:creationId xmlns:a16="http://schemas.microsoft.com/office/drawing/2014/main" id="{69502341-60B9-47F6-9178-71A6D56BF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816729" y="5282798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0534D-E5A8-4EA1-ADEB-FA6704D66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1560150"/>
            <a:ext cx="4837938" cy="400214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6F9E9CA-75B8-4FD9-8F4B-2FAFC21013FC}"/>
              </a:ext>
            </a:extLst>
          </p:cNvPr>
          <p:cNvSpPr txBox="1"/>
          <p:nvPr/>
        </p:nvSpPr>
        <p:spPr>
          <a:xfrm>
            <a:off x="2094456" y="1915560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84301-613E-43AD-8987-D82EBA1CA67A}"/>
              </a:ext>
            </a:extLst>
          </p:cNvPr>
          <p:cNvSpPr/>
          <p:nvPr/>
        </p:nvSpPr>
        <p:spPr>
          <a:xfrm>
            <a:off x="504825" y="5523631"/>
            <a:ext cx="4772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  <a:latin typeface="Lucida Grande"/>
              </a:rPr>
              <a:t>Aeration factor for sieve and bubble-cap trays. {Part a from B. D. Smith, Design of Equilibrium Stage Processes, Copyright © 1963, by McGraw-Hill. Inc.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2F3775-A304-487A-B400-C0DAEC8987BC}"/>
                  </a:ext>
                </a:extLst>
              </p:cNvPr>
              <p:cNvSpPr/>
              <p:nvPr/>
            </p:nvSpPr>
            <p:spPr>
              <a:xfrm>
                <a:off x="6606069" y="3876414"/>
                <a:ext cx="33357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lb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2F3775-A304-487A-B400-C0DAEC898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69" y="3876414"/>
                <a:ext cx="3335721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5071531" y="1837480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espuma </a:t>
            </a:r>
            <a:r>
              <a:rPr lang="az-Cyrl-AZ" sz="1600" b="1" u="sng" dirty="0">
                <a:solidFill>
                  <a:schemeClr val="tx1"/>
                </a:solidFill>
              </a:rPr>
              <a:t>Ф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5568A68-2F52-E797-AC8D-2DCD2D88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C26208-4AAD-878A-3E93-DF82AEEA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9924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63" grpId="0" uiExpand="1" build="p"/>
      <p:bldP spid="75" grpId="0" animBg="1"/>
      <p:bldP spid="77" grpId="0" animBg="1"/>
      <p:bldP spid="9" grpId="0"/>
      <p:bldP spid="80" grpId="0"/>
      <p:bldP spid="22" grpId="0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79585" y="2146517"/>
                <a:ext cx="5771904" cy="1384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Aumento de nivel del </a:t>
                </a:r>
                <a:r>
                  <a:rPr lang="es-ES" sz="1400" dirty="0" err="1">
                    <a:latin typeface="NewCaledonia"/>
                  </a:rPr>
                  <a:t>downcomer</a:t>
                </a:r>
                <a:r>
                  <a:rPr lang="es-ES" sz="1400" dirty="0">
                    <a:latin typeface="NewCaledonia"/>
                  </a:rPr>
                  <a:t> debido a la presencia de espuma.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velocidad debe tomarse respecto del Área Activa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. El subíndice </a:t>
                </a:r>
                <a:r>
                  <a:rPr lang="es-ES" sz="1400" i="1" dirty="0">
                    <a:latin typeface="NewCaledonia"/>
                  </a:rPr>
                  <a:t>B </a:t>
                </a:r>
                <a:r>
                  <a:rPr lang="es-ES" sz="1400" dirty="0">
                    <a:latin typeface="NewCaledonia"/>
                  </a:rPr>
                  <a:t>indica que es por la zona de burbujeo (</a:t>
                </a:r>
                <a:r>
                  <a:rPr lang="es-ES" sz="1400" i="1" dirty="0" err="1">
                    <a:latin typeface="NewCaledonia"/>
                  </a:rPr>
                  <a:t>bubbling</a:t>
                </a:r>
                <a:r>
                  <a:rPr lang="es-ES" sz="1400" i="1" dirty="0">
                    <a:latin typeface="NewCaledonia"/>
                  </a:rPr>
                  <a:t>)</a:t>
                </a:r>
                <a:r>
                  <a:rPr lang="es-ES" sz="1400" dirty="0">
                    <a:latin typeface="NewCaledonia"/>
                  </a:rPr>
                  <a:t>. 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85" y="2146517"/>
                <a:ext cx="5771904" cy="1384995"/>
              </a:xfrm>
              <a:prstGeom prst="rect">
                <a:avLst/>
              </a:prstGeom>
              <a:blipFill>
                <a:blip r:embed="rId4"/>
                <a:stretch>
                  <a:fillRect l="-211" b="-1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277B0A2-702E-4BA9-B721-BEE954F09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428575"/>
            <a:ext cx="5640946" cy="2829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/>
              <p:nvPr/>
            </p:nvSpPr>
            <p:spPr>
              <a:xfrm>
                <a:off x="8098151" y="3594437"/>
                <a:ext cx="1934760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51" y="3594437"/>
                <a:ext cx="1934760" cy="797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6764C0-80CD-4B91-9481-23AE5F7B3ADF}"/>
              </a:ext>
            </a:extLst>
          </p:cNvPr>
          <p:cNvCxnSpPr>
            <a:cxnSpLocks/>
          </p:cNvCxnSpPr>
          <p:nvPr/>
        </p:nvCxnSpPr>
        <p:spPr>
          <a:xfrm flipV="1">
            <a:off x="779103" y="1918022"/>
            <a:ext cx="0" cy="1877478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0E5F18-0897-4421-B921-5D95FAB18798}"/>
              </a:ext>
            </a:extLst>
          </p:cNvPr>
          <p:cNvCxnSpPr>
            <a:cxnSpLocks/>
          </p:cNvCxnSpPr>
          <p:nvPr/>
        </p:nvCxnSpPr>
        <p:spPr>
          <a:xfrm flipH="1">
            <a:off x="666750" y="1956145"/>
            <a:ext cx="112353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3275254" y="1696013"/>
            <a:ext cx="26371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CON VÁLVULAS</a:t>
            </a:r>
            <a:endParaRPr lang="es-ES" sz="14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BA63AF-C089-441C-947A-190379917885}"/>
                  </a:ext>
                </a:extLst>
              </p:cNvPr>
              <p:cNvSpPr/>
              <p:nvPr/>
            </p:nvSpPr>
            <p:spPr>
              <a:xfrm>
                <a:off x="7754329" y="4535484"/>
                <a:ext cx="2622404" cy="5376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343,</m:t>
                      </m:r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BA63AF-C089-441C-947A-190379917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329" y="4535484"/>
                <a:ext cx="2622404" cy="537648"/>
              </a:xfrm>
              <a:prstGeom prst="rect">
                <a:avLst/>
              </a:prstGeom>
              <a:blipFill>
                <a:blip r:embed="rId7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103620" y="1874460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espuma </a:t>
            </a:r>
            <a:r>
              <a:rPr lang="az-Cyrl-AZ" sz="1600" b="1" u="sng" dirty="0">
                <a:solidFill>
                  <a:schemeClr val="tx1"/>
                </a:solidFill>
              </a:rPr>
              <a:t>Ф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9FBA63AF-C089-441C-947A-190379917885}"/>
              </a:ext>
            </a:extLst>
          </p:cNvPr>
          <p:cNvSpPr/>
          <p:nvPr/>
        </p:nvSpPr>
        <p:spPr>
          <a:xfrm>
            <a:off x="8321040" y="5216460"/>
            <a:ext cx="3304594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/>
              <a:t>VERIFICA! (con más de un 20% de margen)</a:t>
            </a: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FEEBA42-3103-832B-3F6E-505CF044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157406-2188-AD8B-AC00-C3203A33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2100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11" grpId="0"/>
      <p:bldP spid="15" grpId="0" animBg="1"/>
      <p:bldP spid="27" grpId="0" animBg="1"/>
      <p:bldP spid="24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" y="2119024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191013" y="5231780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13" y="5231780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52696" y="4120466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11977" y="3403949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2117417" y="4441127"/>
            <a:ext cx="144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2468884" y="4748904"/>
            <a:ext cx="1401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1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Lagrimeo</a:t>
            </a:r>
            <a:endParaRPr lang="en-US" dirty="0"/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948381" y="96975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11977" y="3629814"/>
            <a:ext cx="13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NewCaledonia"/>
              </a:rPr>
              <a:t>Downcomer flooding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434742" y="1252128"/>
            <a:ext cx="6432441" cy="490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Existe lagrimeo cuando el líquido desciende al plato inferior a través de los orificios, cortocircuitando la zona de contacto. Baja la eficiencia de la torre.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Existe un balance de cantidad de movimiento entre el nivel de líquido en el plato y el flujo convectivo del gas que sube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</a:t>
            </a:r>
            <a:r>
              <a:rPr lang="es-ES" sz="1400" dirty="0">
                <a:latin typeface="NewCaledonia"/>
              </a:rPr>
              <a:t>el lagrimeo ocurre cuando el flujo a través de los orificios no es suficiente para soportar la altura estática del líquido y espuma en el plato.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</a:t>
            </a:r>
            <a:r>
              <a:rPr lang="es-ES" sz="1400" b="1" dirty="0">
                <a:latin typeface="NewCaledonia"/>
              </a:rPr>
              <a:t>etapa de diseño</a:t>
            </a:r>
            <a:r>
              <a:rPr lang="es-ES" sz="1400" dirty="0">
                <a:latin typeface="NewCaledonia"/>
              </a:rPr>
              <a:t>, el principal factor que afecta el lagrimeo es el Área de agujeros (A</a:t>
            </a:r>
            <a:r>
              <a:rPr lang="es-ES" sz="1400" baseline="-25000" dirty="0">
                <a:latin typeface="NewCaledonia"/>
              </a:rPr>
              <a:t>h</a:t>
            </a:r>
            <a:r>
              <a:rPr lang="es-ES" sz="1400" dirty="0">
                <a:latin typeface="NewCaledonia"/>
              </a:rPr>
              <a:t>)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Cuanto mayor es, menor es el DP del gas a través del plato (</a:t>
            </a:r>
            <a:r>
              <a:rPr lang="es-ES" sz="1400" dirty="0" err="1">
                <a:latin typeface="NewCaledonia"/>
                <a:sym typeface="Wingdings" panose="05000000000000000000" pitchFamily="2" charset="2"/>
              </a:rPr>
              <a:t>h</a:t>
            </a:r>
            <a:r>
              <a:rPr lang="es-ES" sz="1400" baseline="-25000" dirty="0" err="1">
                <a:latin typeface="NewCaledonia"/>
                <a:sym typeface="Wingdings" panose="05000000000000000000" pitchFamily="2" charset="2"/>
              </a:rPr>
              <a:t>t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), y por lo tanto </a:t>
            </a:r>
            <a:r>
              <a:rPr lang="es-ES" sz="1400" dirty="0">
                <a:latin typeface="NewCaledonia"/>
              </a:rPr>
              <a:t>menor la altura de líquido que puede soportar.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El punto de lagrimeo se considera como el límite inferior de diseño para el caudal de gas. 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</a:t>
            </a:r>
            <a:r>
              <a:rPr lang="es-ES" sz="1400" b="1" dirty="0">
                <a:latin typeface="NewCaledonia"/>
              </a:rPr>
              <a:t>etapa operativa</a:t>
            </a:r>
            <a:r>
              <a:rPr lang="es-ES" sz="1400" dirty="0">
                <a:latin typeface="NewCaledonia"/>
              </a:rPr>
              <a:t>, mayores caudales de líquido y mayores niveles en los platos aumentan el riesgo de lagrimeo.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Se dice que siempre hay algo de lagrimeo debido a oscilaciones en el caudal de líquido circulante, aunque esto no tiene gran impacto en la eficiencia del plato.</a:t>
            </a:r>
            <a:endParaRPr lang="es-AR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07CB2AC-57F8-35EA-A8DD-DD912A19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21F8EAD7-6708-726B-F8F1-DBDE4050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5897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24" grpId="0" build="p"/>
      <p:bldP spid="25" grpId="0" build="p"/>
      <p:bldP spid="16" grpId="0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" y="2119024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77550" y="5188581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50" y="5188581"/>
                <a:ext cx="891334" cy="818366"/>
              </a:xfrm>
              <a:prstGeom prst="rect">
                <a:avLst/>
              </a:prstGeom>
              <a:blipFill>
                <a:blip r:embed="rId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52696" y="4120466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11977" y="3403949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Online Media 11" title="Weeping in a Distillation Column">
            <a:hlinkClick r:id="" action="ppaction://media"/>
            <a:extLst>
              <a:ext uri="{FF2B5EF4-FFF2-40B4-BE49-F238E27FC236}">
                <a16:creationId xmlns:a16="http://schemas.microsoft.com/office/drawing/2014/main" id="{EE8E284B-F429-4D8B-BDD1-8E602EDCED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14801" y="2037959"/>
            <a:ext cx="5536734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49C9B8-4168-490F-9F9F-627D3A28EE9F}"/>
              </a:ext>
            </a:extLst>
          </p:cNvPr>
          <p:cNvSpPr/>
          <p:nvPr/>
        </p:nvSpPr>
        <p:spPr>
          <a:xfrm>
            <a:off x="6573789" y="5556791"/>
            <a:ext cx="5018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dirty="0">
                <a:latin typeface="NewCaledonia"/>
              </a:rPr>
              <a:t>https://www.youtube.com/watch?v=6Olr_IliW-k</a:t>
            </a:r>
          </a:p>
        </p:txBody>
      </p:sp>
      <p:pic>
        <p:nvPicPr>
          <p:cNvPr id="23" name="Imagen 2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arcador de contenido 2"/>
          <p:cNvSpPr txBox="1">
            <a:spLocks/>
          </p:cNvSpPr>
          <p:nvPr/>
        </p:nvSpPr>
        <p:spPr>
          <a:xfrm>
            <a:off x="438912" y="144520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235010" y="1434773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Video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2117417" y="4441127"/>
            <a:ext cx="144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2468884" y="4748904"/>
            <a:ext cx="1401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10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30593" y="3673274"/>
            <a:ext cx="122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err="1">
                <a:latin typeface="NewCaledonia"/>
              </a:rPr>
              <a:t>Downcomer</a:t>
            </a:r>
            <a:r>
              <a:rPr lang="es-ES" sz="1400" b="1" dirty="0">
                <a:latin typeface="NewCaledonia"/>
              </a:rPr>
              <a:t> </a:t>
            </a:r>
            <a:r>
              <a:rPr lang="es-ES" sz="1400" b="1" dirty="0" err="1">
                <a:latin typeface="NewCaledonia"/>
              </a:rPr>
              <a:t>flooding</a:t>
            </a:r>
            <a:endParaRPr lang="es-AR" sz="1400" b="1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5BDA02A1-9821-33F4-FAF4-00CFEF45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21F080-A414-341D-964C-311D0F1E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89640B-9170-AD39-CA97-E4F984D22C17}"/>
              </a:ext>
            </a:extLst>
          </p:cNvPr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Lagrimeo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3E3FF-18D1-4106-A091-349E3EE79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22" t="3397"/>
          <a:stretch/>
        </p:blipFill>
        <p:spPr>
          <a:xfrm>
            <a:off x="479004" y="3919941"/>
            <a:ext cx="3563974" cy="2394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Régimen de espuma (o “mixto”)</a:t>
            </a:r>
            <a:endParaRPr lang="es-AR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1872845" y="2303851"/>
            <a:ext cx="603681" cy="53266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042977" y="1577900"/>
            <a:ext cx="5334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Régimen más común con la fase líquida continua.</a:t>
            </a:r>
          </a:p>
          <a:p>
            <a:pPr marL="285750" indent="-196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En cada orificio se forman burbujas que viajan rápidamente en el líquido.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Tienen diversas formas, tamaños y velocidades.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0557D-3610-4FA5-A2D6-737973112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952" r="71639"/>
          <a:stretch/>
        </p:blipFill>
        <p:spPr>
          <a:xfrm>
            <a:off x="9476603" y="1151672"/>
            <a:ext cx="2291725" cy="21805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042978" y="3310192"/>
            <a:ext cx="78242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La superficie de la espuma es móvil y no forma un nivel parejo. Suele estar cubierta de gotas.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 medida que la carga de gas se incrementa, el fenómeno de </a:t>
            </a:r>
            <a:r>
              <a:rPr lang="es-AR" i="1" dirty="0" err="1">
                <a:latin typeface="Calibri" panose="020F0502020204030204" pitchFamily="34" charset="0"/>
                <a:cs typeface="Calibri" panose="020F0502020204030204" pitchFamily="34" charset="0"/>
              </a:rPr>
              <a:t>jetting</a:t>
            </a:r>
            <a:r>
              <a:rPr lang="es-AR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chorro, eyección) reemplaza el burbujeo en algunos orificios.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Generalmente, cuando el fenómeno se alcanza entre el 45% y el 70% de los orificios, el régimen cambia a </a:t>
            </a:r>
            <a:r>
              <a:rPr lang="es-A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spray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(disperso)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Imagen 1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990236" y="1805748"/>
            <a:ext cx="603681" cy="532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D1BA0E6-8E8D-013D-FB00-0D60A5F6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s-AR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5E95DFD5-E7F4-ED1F-46D0-F9ADECA1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29144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uiExpand="1" build="p"/>
      <p:bldP spid="20" grpId="0" build="p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328917" y="1530061"/>
                <a:ext cx="6538266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Abscisas</a:t>
                </a:r>
                <a:r>
                  <a:rPr lang="es-ES" sz="1400" dirty="0">
                    <a:latin typeface="NewCaledonia"/>
                  </a:rPr>
                  <a:t>: Los valores ya fueron calculados anteriormente.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Ordenadas</a:t>
                </a:r>
                <a:r>
                  <a:rPr lang="es-ES" sz="1400" dirty="0">
                    <a:latin typeface="NewCaledonia"/>
                  </a:rPr>
                  <a:t>: se requiere conocer: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S" sz="1400" dirty="0">
                    <a:latin typeface="NewCaledonia"/>
                  </a:rPr>
                  <a:t>la pérdida de carga en el plato seco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419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NewCaledonia"/>
                  </a:rPr>
                  <a:t>: ya calculada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AR" sz="1400" dirty="0">
                    <a:latin typeface="NewCaledonia"/>
                  </a:rPr>
                  <a:t>la pérdida de carga que debe vencer la superficie de la gota que se forma en los agujeros del plato para caer. Se calcula según: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7" y="1530061"/>
                <a:ext cx="6538266" cy="1708160"/>
              </a:xfrm>
              <a:prstGeom prst="rect">
                <a:avLst/>
              </a:prstGeom>
              <a:blipFill>
                <a:blip r:embed="rId3"/>
                <a:stretch>
                  <a:fillRect l="-93" r="-186" b="-7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B9D0F77-8B93-49C2-8707-6E6229A3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03" y="1530061"/>
            <a:ext cx="4497140" cy="2573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A7A83-5C66-474F-9B8C-BF8B5147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03" y="4077473"/>
            <a:ext cx="4497140" cy="2269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068BBA-262F-4389-B508-25DB4560D35F}"/>
                  </a:ext>
                </a:extLst>
              </p:cNvPr>
              <p:cNvSpPr txBox="1"/>
              <p:nvPr/>
            </p:nvSpPr>
            <p:spPr>
              <a:xfrm>
                <a:off x="8071285" y="3254677"/>
                <a:ext cx="1681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=409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068BBA-262F-4389-B508-25DB4560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85" y="3254677"/>
                <a:ext cx="1681229" cy="484043"/>
              </a:xfrm>
              <a:prstGeom prst="rect">
                <a:avLst/>
              </a:prstGeom>
              <a:blipFill>
                <a:blip r:embed="rId6"/>
                <a:stretch>
                  <a:fillRect l="-2174" b="-75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6D225B-7CD9-4C3A-A054-4FA7722100A5}"/>
                  </a:ext>
                </a:extLst>
              </p:cNvPr>
              <p:cNvSpPr/>
              <p:nvPr/>
            </p:nvSpPr>
            <p:spPr>
              <a:xfrm>
                <a:off x="6598820" y="3892579"/>
                <a:ext cx="43939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6D225B-7CD9-4C3A-A054-4FA772210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20" y="3892579"/>
                <a:ext cx="4393982" cy="307777"/>
              </a:xfrm>
              <a:prstGeom prst="rect">
                <a:avLst/>
              </a:prstGeom>
              <a:blipFill>
                <a:blip r:embed="rId7"/>
                <a:stretch>
                  <a:fillRect t="-96000" r="-832" b="-15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2FDCD6-83E9-486E-B912-E076221E59CB}"/>
                  </a:ext>
                </a:extLst>
              </p:cNvPr>
              <p:cNvSpPr txBox="1"/>
              <p:nvPr/>
            </p:nvSpPr>
            <p:spPr>
              <a:xfrm>
                <a:off x="5328917" y="4324800"/>
                <a:ext cx="6538266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Con la abscisa y la ordenada se entra al gráfico y se obtiene un punto.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Si queda por encima de la línea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dirty="0">
                    <a:latin typeface="NewCaledonia"/>
                  </a:rPr>
                  <a:t> </a:t>
                </a:r>
                <a:r>
                  <a:rPr lang="en-US" sz="1400" dirty="0">
                    <a:latin typeface="NewCaledonia"/>
                    <a:sym typeface="Wingdings" panose="05000000000000000000" pitchFamily="2" charset="2"/>
                  </a:rPr>
                  <a:t> </a:t>
                </a:r>
                <a:r>
                  <a:rPr lang="es-AR" sz="1400" dirty="0">
                    <a:latin typeface="NewCaledonia"/>
                    <a:sym typeface="Wingdings" panose="05000000000000000000" pitchFamily="2" charset="2"/>
                  </a:rPr>
                  <a:t>No lagrimea (apreciablemente)</a:t>
                </a:r>
                <a:endParaRPr lang="es-AR" sz="1400" dirty="0">
                  <a:latin typeface="NewCaledonia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2FDCD6-83E9-486E-B912-E076221E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7" y="4324800"/>
                <a:ext cx="6538266" cy="703911"/>
              </a:xfrm>
              <a:prstGeom prst="rect">
                <a:avLst/>
              </a:prstGeom>
              <a:blipFill>
                <a:blip r:embed="rId8"/>
                <a:stretch>
                  <a:fillRect l="-93" b="-86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C66F39B-7576-4713-9B1D-CAB2181D4695}"/>
              </a:ext>
            </a:extLst>
          </p:cNvPr>
          <p:cNvSpPr txBox="1"/>
          <p:nvPr/>
        </p:nvSpPr>
        <p:spPr>
          <a:xfrm>
            <a:off x="2359613" y="1741410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D4CE5-8AFB-41C8-A23A-F0256490DDD1}"/>
              </a:ext>
            </a:extLst>
          </p:cNvPr>
          <p:cNvSpPr txBox="1"/>
          <p:nvPr/>
        </p:nvSpPr>
        <p:spPr>
          <a:xfrm>
            <a:off x="5773656" y="5063464"/>
            <a:ext cx="5497259" cy="124649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El lagrimeo se debe verificar para platos perforados. </a:t>
            </a:r>
            <a:r>
              <a:rPr lang="es-ES" sz="1600" b="1" dirty="0"/>
              <a:t>Nuestro ejercicio cuenta con plato de válvulas </a:t>
            </a:r>
            <a:r>
              <a:rPr lang="es-ES" sz="1600" b="1" dirty="0">
                <a:sym typeface="Wingdings" panose="05000000000000000000" pitchFamily="2" charset="2"/>
              </a:rPr>
              <a:t> 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sym typeface="Wingdings" panose="05000000000000000000" pitchFamily="2" charset="2"/>
              </a:rPr>
              <a:t>no se realiza esta verificación (se considera que no lagrimea)</a:t>
            </a:r>
            <a:endParaRPr lang="es-ES" b="1" dirty="0"/>
          </a:p>
        </p:txBody>
      </p:sp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438912" y="25002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Lagrimeo – Verificación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06216" y="1146236"/>
            <a:ext cx="646498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" indent="0" algn="just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b="1" u="sng"/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 dirty="0"/>
              <a:t>Procedimiento</a:t>
            </a: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3AFF23A-0FC9-B02C-3259-A8AE8241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8F3035B9-ED12-DD5E-AF78-BE2CD1B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9930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21" grpId="0"/>
      <p:bldP spid="23" grpId="0" build="p"/>
      <p:bldP spid="24" grpId="0" animBg="1"/>
      <p:bldP spid="25" grpId="0" animBg="1"/>
      <p:bldP spid="22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8F4736-76D8-469B-9510-1E8B3CCA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7" y="1886797"/>
            <a:ext cx="5909154" cy="340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477997" y="4983157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97" y="4983157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928811" y="3319511"/>
            <a:ext cx="144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Arrastre fraccionario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947887" y="3780729"/>
            <a:ext cx="1085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2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15" name="Imagen 1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Arrastre Fraccionario</a:t>
            </a:r>
            <a:endParaRPr lang="en-US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5705129" y="975801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5082032" y="3090108"/>
            <a:ext cx="12055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936516" y="3807095"/>
            <a:ext cx="13338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5003136" y="3508493"/>
            <a:ext cx="13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NewCaledonia"/>
              </a:rPr>
              <a:t>Downcomer flooding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916732" y="1304326"/>
            <a:ext cx="5909154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Arrastre de pequeñas gotas de líquido hacia el plato superior, mezclando dos líquidos con composiciones distintas. 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Empeora la transferencia, bajando la eficiencia de los platos.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sistemas de baja presión, la velocidad del gas no tiene impacto apreciable en el arrastre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má</a:t>
            </a:r>
            <a:r>
              <a:rPr lang="es-ES" sz="1400" dirty="0">
                <a:latin typeface="NewCaledonia"/>
              </a:rPr>
              <a:t>s difícil de “controlar”.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Si a caudal constante de gas, se aumenta el caudal de líquido: el arrastre primero disminuye debido a que se dificulta más la generación de gotas. Si se aumenta demasiado el líquido el arrastre comienza a ser más importante, ya que se disminuye la distancia efectiva entre los platos.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El arrastre disminuye: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latin typeface="NewCaledonia"/>
              </a:rPr>
              <a:t>A mayor espaciado entre platos (más distancia para que las gotas puedan caer)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latin typeface="NewCaledonia"/>
              </a:rPr>
              <a:t>A mayor tamaño de orificios</a:t>
            </a:r>
            <a:endParaRPr lang="es-AR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5A873FE-E868-8DF9-8077-78D725D9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DACBE44E-834E-7E4C-0A51-C7ECA24E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3127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16" grpId="0" build="p"/>
      <p:bldP spid="19" grpId="0" build="p"/>
      <p:bldP spid="22" grpId="0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257800" y="1291145"/>
                <a:ext cx="66936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Abscisas</a:t>
                </a:r>
                <a:r>
                  <a:rPr lang="es-ES" sz="1400" dirty="0">
                    <a:latin typeface="NewCaledonia"/>
                  </a:rPr>
                  <a:t>: los valores ya fueron calculados anteriormente.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AR" sz="1400" i="1" dirty="0">
                    <a:latin typeface="NewCaledonia"/>
                  </a:rPr>
                  <a:t>Ordenadas:</a:t>
                </a:r>
                <a:r>
                  <a:rPr lang="es-AR" sz="1400" dirty="0">
                    <a:latin typeface="NewCaledonia"/>
                  </a:rPr>
                  <a:t> El valor de </a:t>
                </a:r>
                <a14:m>
                  <m:oMath xmlns:m="http://schemas.openxmlformats.org/officeDocument/2006/math">
                    <m:r>
                      <a:rPr lang="es-A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>
                    <a:latin typeface="NewCaledonia"/>
                  </a:rPr>
                  <a:t> se define </a:t>
                </a:r>
                <a:r>
                  <a:rPr lang="en-US" sz="1400" dirty="0" err="1">
                    <a:latin typeface="NewCaledonia"/>
                  </a:rPr>
                  <a:t>como</a:t>
                </a:r>
                <a:r>
                  <a:rPr lang="en-US" sz="1400" dirty="0">
                    <a:latin typeface="NewCaledonia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91145"/>
                <a:ext cx="6693689" cy="738664"/>
              </a:xfrm>
              <a:prstGeom prst="rect">
                <a:avLst/>
              </a:prstGeom>
              <a:blipFill>
                <a:blip r:embed="rId3"/>
                <a:stretch>
                  <a:fillRect l="-182" b="-24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6D4CE5-8AFB-41C8-A23A-F0256490DDD1}"/>
                  </a:ext>
                </a:extLst>
              </p:cNvPr>
              <p:cNvSpPr txBox="1"/>
              <p:nvPr/>
            </p:nvSpPr>
            <p:spPr>
              <a:xfrm>
                <a:off x="5257800" y="5192068"/>
                <a:ext cx="6510528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/>
                  <a:t>No se recomienda trabajar con valores de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s-ES" b="1" dirty="0"/>
                  <a:t> &gt; 0,1</a:t>
                </a:r>
              </a:p>
              <a:p>
                <a:pPr algn="ctr"/>
                <a:r>
                  <a:rPr lang="es-ES" sz="1400" b="1" dirty="0"/>
                  <a:t>(implica mucho arrastre y por lo tanto una operación con baja eficiencia del plato)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6D4CE5-8AFB-41C8-A23A-F0256490D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192068"/>
                <a:ext cx="6510528" cy="584775"/>
              </a:xfrm>
              <a:prstGeom prst="rect">
                <a:avLst/>
              </a:prstGeom>
              <a:blipFill>
                <a:blip r:embed="rId4"/>
                <a:stretch>
                  <a:fillRect t="-6250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1FCA97-B849-4B3F-882A-5BDEB8E8D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2" y="1239910"/>
            <a:ext cx="3919138" cy="5070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33764-8FE6-4345-97AA-6964CF4039F8}"/>
                  </a:ext>
                </a:extLst>
              </p:cNvPr>
              <p:cNvSpPr txBox="1"/>
              <p:nvPr/>
            </p:nvSpPr>
            <p:spPr>
              <a:xfrm>
                <a:off x="8086681" y="2019789"/>
                <a:ext cx="1130471" cy="47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33764-8FE6-4345-97AA-6964CF403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81" y="2019789"/>
                <a:ext cx="1130471" cy="478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039042-ECE0-41BA-A2F2-8B1D8EBD1409}"/>
                  </a:ext>
                </a:extLst>
              </p:cNvPr>
              <p:cNvSpPr txBox="1"/>
              <p:nvPr/>
            </p:nvSpPr>
            <p:spPr>
              <a:xfrm>
                <a:off x="5257801" y="2722776"/>
                <a:ext cx="5961430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𝑐𝑎𝑢𝑑𝑎𝑙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𝑞𝑢𝑖𝑑𝑜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𝑎𝑟𝑟𝑎𝑠𝑡𝑟𝑎𝑑𝑜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  <m:t>𝑡𝑖𝑒𝑚𝑝𝑜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039042-ECE0-41BA-A2F2-8B1D8EBD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2722776"/>
                <a:ext cx="5961430" cy="414985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EA27F3-F6AC-4B2C-A929-9187A4871DCA}"/>
                  </a:ext>
                </a:extLst>
              </p:cNvPr>
              <p:cNvSpPr txBox="1"/>
              <p:nvPr/>
            </p:nvSpPr>
            <p:spPr>
              <a:xfrm>
                <a:off x="6739128" y="3313149"/>
                <a:ext cx="3145536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𝐶𝑎𝑢𝑑𝑎𝑙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𝑞𝑢𝑖𝑑𝑜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𝑏𝑎𝑗𝑎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𝑝𝑜𝑟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𝑡𝑜𝑟𝑟𝑒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𝑐𝑜𝑛𝑠𝑖𝑑𝑒𝑟𝑎𝑟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𝑎𝑟𝑟𝑎𝑠𝑡𝑟𝑒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A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num>
                          <m:den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𝑡𝑖𝑒𝑚𝑝𝑜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12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EA27F3-F6AC-4B2C-A929-9187A4871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8" y="3313149"/>
                <a:ext cx="3145536" cy="472565"/>
              </a:xfrm>
              <a:prstGeom prst="rect">
                <a:avLst/>
              </a:prstGeom>
              <a:blipFill>
                <a:blip r:embed="rId8"/>
                <a:stretch>
                  <a:fillRect l="-1744" b="-102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A82C9-8F29-4E0D-B5E1-E12BD1E8CC34}"/>
                  </a:ext>
                </a:extLst>
              </p:cNvPr>
              <p:cNvSpPr txBox="1"/>
              <p:nvPr/>
            </p:nvSpPr>
            <p:spPr>
              <a:xfrm>
                <a:off x="5257800" y="3785714"/>
                <a:ext cx="66093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El porcentaje de inundación se definió previamente en la etapa de diseño por inundación por arrastre.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entra con el valor de abscisas hasta la curva de inundación, y se lee el valor de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>
                    <a:latin typeface="NewCaledonia"/>
                  </a:rPr>
                  <a:t> en </a:t>
                </a:r>
                <a:r>
                  <a:rPr lang="en-US" sz="1400" dirty="0" err="1">
                    <a:latin typeface="NewCaledonia"/>
                  </a:rPr>
                  <a:t>ordenadas</a:t>
                </a:r>
                <a:r>
                  <a:rPr lang="en-US" sz="14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A82C9-8F29-4E0D-B5E1-E12BD1E8C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785714"/>
                <a:ext cx="6609383" cy="1384995"/>
              </a:xfrm>
              <a:prstGeom prst="rect">
                <a:avLst/>
              </a:prstGeom>
              <a:blipFill>
                <a:blip r:embed="rId9"/>
                <a:stretch>
                  <a:fillRect l="-185" r="-185" b="-13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Arrastre Fraccionario – Verificación</a:t>
            </a:r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029540" y="921435"/>
            <a:ext cx="646498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" indent="0" algn="just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b="1" u="sng"/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 dirty="0"/>
              <a:t>Procedimiento</a:t>
            </a: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51293" y="977655"/>
            <a:ext cx="3286870" cy="4235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799FB82-11DD-911A-969F-6665BD42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8E30A240-F79E-BDF3-0ADD-57E9BB4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42678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10" grpId="0"/>
      <p:bldP spid="12" grpId="0"/>
      <p:bldP spid="16" grpId="0"/>
      <p:bldP spid="22" grpId="0" build="p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3" name="Imagen 2" descr="Nueva marca difusion - web">
            <a:extLst>
              <a:ext uri="{FF2B5EF4-FFF2-40B4-BE49-F238E27FC236}">
                <a16:creationId xmlns:a16="http://schemas.microsoft.com/office/drawing/2014/main" id="{4846162B-A555-595D-587F-D27B5BB18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990236" y="1805748"/>
            <a:ext cx="603681" cy="532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205337" y="1572131"/>
            <a:ext cx="54277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altura de líquido en el plato es pequeña y es fácilmente atomizada por el gas que circula a alta velocidad.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dispersión se convierte en una nube de gotas de varios tamaños.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205337" y="3606406"/>
            <a:ext cx="7447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Las gotas se mantienen “elevadas” por encima del plato siguiendo trayectorias libres: algunas pueden alcanzar el plato superior, mientras que otras vuelven al seno del líquido.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Régimen con gas como fase continua y el líquido en fase dispersa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825AD1-8044-48C4-BA98-8C37B3800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322" r="73267"/>
          <a:stretch/>
        </p:blipFill>
        <p:spPr>
          <a:xfrm>
            <a:off x="9633061" y="1221641"/>
            <a:ext cx="2234122" cy="2254983"/>
          </a:xfrm>
          <a:prstGeom prst="rect">
            <a:avLst/>
          </a:prstGeom>
        </p:spPr>
      </p:pic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Régimen </a:t>
            </a:r>
            <a:r>
              <a:rPr lang="es-ES" b="1" i="1" dirty="0">
                <a:solidFill>
                  <a:srgbClr val="FF0000"/>
                </a:solidFill>
              </a:rPr>
              <a:t>spray</a:t>
            </a:r>
            <a:r>
              <a:rPr lang="es-ES" b="1" dirty="0">
                <a:solidFill>
                  <a:srgbClr val="FF0000"/>
                </a:solidFill>
              </a:rPr>
              <a:t> (o “de gotas”)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3AFCEC-1E11-4DD9-AC84-794F4B59F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8"/>
          <a:stretch/>
        </p:blipFill>
        <p:spPr>
          <a:xfrm>
            <a:off x="572380" y="3949396"/>
            <a:ext cx="3632957" cy="2358471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EFB58349-1AB8-3F3C-6C8A-743011D3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r>
              <a:rPr lang="es-AR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EF414648-426A-3615-2CFF-771A6AF1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6229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/>
      <p:bldP spid="20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2757471" y="2822758"/>
            <a:ext cx="705057" cy="5326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252845" y="1637397"/>
            <a:ext cx="561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Elevada velocidad del líquido que rompe el “enjambre” de burbujas que sale de los orificios.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mayor parte del gas se</a:t>
            </a:r>
            <a:r>
              <a:rPr lang="es-AR" i="1" dirty="0">
                <a:latin typeface="NewCaledonia"/>
              </a:rPr>
              <a:t> </a:t>
            </a:r>
            <a:r>
              <a:rPr lang="es-AR" i="1" dirty="0" err="1">
                <a:latin typeface="NewCaledonia"/>
              </a:rPr>
              <a:t>emulsifica</a:t>
            </a:r>
            <a:r>
              <a:rPr lang="es-AR" i="1" dirty="0">
                <a:latin typeface="NewCaledonia"/>
              </a:rPr>
              <a:t> </a:t>
            </a:r>
            <a:r>
              <a:rPr lang="es-AR" dirty="0">
                <a:latin typeface="NewCaledonia"/>
              </a:rPr>
              <a:t>como pequeñas burbujas dentro del líquido.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252844" y="3312282"/>
            <a:ext cx="751548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NewCaledonia"/>
              </a:rPr>
              <a:t>La mezcla  se comporta como un fluido uniforme bifásico. </a:t>
            </a:r>
          </a:p>
          <a:p>
            <a:pPr marL="285750" indent="-1968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NewCaledonia"/>
              </a:rPr>
              <a:t>En la práctica industrial, este régimen es el más común en operaciones de alta presión y alta carga de líquido.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9EBDD-B7A6-46CB-8156-B7555E660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3"/>
          <a:stretch/>
        </p:blipFill>
        <p:spPr>
          <a:xfrm>
            <a:off x="794037" y="3970397"/>
            <a:ext cx="3458807" cy="2357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54C7D3-A416-4418-BB8B-8D6BAB48C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" t="42436" r="72077" b="3748"/>
          <a:stretch/>
        </p:blipFill>
        <p:spPr>
          <a:xfrm>
            <a:off x="9867900" y="1293383"/>
            <a:ext cx="1999283" cy="1968417"/>
          </a:xfrm>
          <a:prstGeom prst="rect">
            <a:avLst/>
          </a:prstGeom>
        </p:spPr>
      </p:pic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Régimen </a:t>
            </a:r>
            <a:r>
              <a:rPr lang="es-ES" b="1" i="1" dirty="0">
                <a:solidFill>
                  <a:srgbClr val="00B050"/>
                </a:solidFill>
              </a:rPr>
              <a:t>emulsión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8B863EC-7590-EF05-6F05-8E443614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r>
              <a:rPr lang="es-AR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2899D435-ADD4-4DB0-12FD-75594629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38358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20" grpId="0" build="p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F7982-FBA4-4CAB-8DCE-27F5EF94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6" y="1584001"/>
            <a:ext cx="5017101" cy="4167904"/>
          </a:xfrm>
          <a:prstGeom prst="rect">
            <a:avLst/>
          </a:prstGeom>
        </p:spPr>
      </p:pic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65693000-3989-4F56-BAEB-C78D0580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40" y="1584001"/>
            <a:ext cx="4712009" cy="42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FBF42481-435B-5824-C447-A01BD7E9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r>
              <a:rPr lang="es-AR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6B9227-3454-3A08-F291-80F00C08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8023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6A5BF-9AC5-411F-98AF-BF765458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92" y="1480175"/>
            <a:ext cx="6226235" cy="4897517"/>
          </a:xfrm>
          <a:prstGeom prst="rect">
            <a:avLst/>
          </a:prstGeom>
        </p:spPr>
      </p:pic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68976669-D218-65AD-1E6D-5B5B36B8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28CA463E-B0A5-8CB2-9E8F-695935C5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25288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8" y="1626728"/>
            <a:ext cx="7115303" cy="3973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4028993" y="5321586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93" y="5321586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826EA6D-75FB-4EB4-983A-AB56290FA5CA}"/>
              </a:ext>
            </a:extLst>
          </p:cNvPr>
          <p:cNvSpPr/>
          <p:nvPr/>
        </p:nvSpPr>
        <p:spPr>
          <a:xfrm>
            <a:off x="8954535" y="3540713"/>
            <a:ext cx="1359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6814617" y="2237301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E8476-EEDB-4233-A352-1AEDBB8B85C3}"/>
              </a:ext>
            </a:extLst>
          </p:cNvPr>
          <p:cNvSpPr/>
          <p:nvPr/>
        </p:nvSpPr>
        <p:spPr>
          <a:xfrm>
            <a:off x="5331482" y="4340095"/>
            <a:ext cx="114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DC3A3-9685-4D0E-BE8E-04AC0E5B49AF}"/>
              </a:ext>
            </a:extLst>
          </p:cNvPr>
          <p:cNvSpPr txBox="1"/>
          <p:nvPr/>
        </p:nvSpPr>
        <p:spPr>
          <a:xfrm rot="16722048">
            <a:off x="2970701" y="2744677"/>
            <a:ext cx="11520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/>
                </a:solidFill>
              </a:rPr>
              <a:t>Arrastre fraccionario</a:t>
            </a:r>
          </a:p>
          <a:p>
            <a:pPr algn="ctr"/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7239370" y="2523542"/>
            <a:ext cx="2415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200" b="1" dirty="0">
              <a:solidFill>
                <a:srgbClr val="FF0000"/>
              </a:solidFill>
              <a:latin typeface="NewCaledoni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0E7718-2ABE-40DD-93FF-AE1F978463F2}"/>
              </a:ext>
            </a:extLst>
          </p:cNvPr>
          <p:cNvSpPr/>
          <p:nvPr/>
        </p:nvSpPr>
        <p:spPr>
          <a:xfrm>
            <a:off x="8954535" y="4030704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</a:t>
            </a:r>
            <a:r>
              <a:rPr lang="es-ES" sz="14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400" b="1" dirty="0">
                <a:latin typeface="NewCaledonia"/>
              </a:rPr>
              <a:t>y</a:t>
            </a:r>
            <a:r>
              <a:rPr lang="es-ES" sz="14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1F2F4-6EA2-41C4-A3F1-6782D4C73B6B}"/>
              </a:ext>
            </a:extLst>
          </p:cNvPr>
          <p:cNvSpPr/>
          <p:nvPr/>
        </p:nvSpPr>
        <p:spPr>
          <a:xfrm>
            <a:off x="5331482" y="4564494"/>
            <a:ext cx="1048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A8104-8C5E-4A2E-99D6-3AFE0413EE44}"/>
              </a:ext>
            </a:extLst>
          </p:cNvPr>
          <p:cNvSpPr/>
          <p:nvPr/>
        </p:nvSpPr>
        <p:spPr>
          <a:xfrm rot="16722211">
            <a:off x="3137903" y="2971578"/>
            <a:ext cx="1251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dirty="0"/>
          </a:p>
        </p:txBody>
      </p:sp>
      <p:pic>
        <p:nvPicPr>
          <p:cNvPr id="25" name="Imagen 2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Marcador de contenido 2"/>
          <p:cNvSpPr>
            <a:spLocks noGrp="1"/>
          </p:cNvSpPr>
          <p:nvPr>
            <p:ph idx="1"/>
          </p:nvPr>
        </p:nvSpPr>
        <p:spPr>
          <a:xfrm>
            <a:off x="438913" y="1051449"/>
            <a:ext cx="1380744" cy="5752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365928" y="4001142"/>
            <a:ext cx="1588607" cy="304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615939" y="3101733"/>
            <a:ext cx="154921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400" b="1" dirty="0">
              <a:latin typeface="NewCaledonia"/>
            </a:endParaRPr>
          </a:p>
          <a:p>
            <a:pPr algn="just"/>
            <a:endParaRPr lang="es-AR" sz="1400" b="1" dirty="0"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591939" y="3540631"/>
            <a:ext cx="135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NewCaledonia"/>
              </a:rPr>
              <a:t>Downcomer flooding</a:t>
            </a: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86F3A7BB-7581-0A1D-81FC-4137CE3A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7DAF4D-3864-72AD-7600-CB5A1703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5838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2" grpId="0" animBg="1"/>
      <p:bldP spid="21" grpId="0"/>
      <p:bldP spid="22" grpId="0"/>
      <p:bldP spid="20" grpId="0"/>
      <p:bldP spid="2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denkolonne im Betrieb - Distillation Column">
            <a:hlinkClick r:id="" action="ppaction://media"/>
            <a:extLst>
              <a:ext uri="{FF2B5EF4-FFF2-40B4-BE49-F238E27FC236}">
                <a16:creationId xmlns:a16="http://schemas.microsoft.com/office/drawing/2014/main" id="{1CEF5E9C-BBF9-4985-B99F-4A896EEEC4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4892" y="1656942"/>
            <a:ext cx="7211736" cy="40566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BAEEB1-3B3C-4E05-B6E9-93AC6C577B26}"/>
              </a:ext>
            </a:extLst>
          </p:cNvPr>
          <p:cNvSpPr/>
          <p:nvPr/>
        </p:nvSpPr>
        <p:spPr>
          <a:xfrm>
            <a:off x="3226045" y="5788837"/>
            <a:ext cx="575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https://www.youtube.com/watch?v=D0H9FWsk_Ck</a:t>
            </a:r>
          </a:p>
        </p:txBody>
      </p:sp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6A6E79B-31B4-EA1C-97BC-F1198E1F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EF2DBED8-E832-5CA8-846D-F0144881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1° Cuatrimestre 2025</a:t>
            </a:r>
          </a:p>
        </p:txBody>
      </p:sp>
    </p:spTree>
    <p:extLst>
      <p:ext uri="{BB962C8B-B14F-4D97-AF65-F5344CB8AC3E}">
        <p14:creationId xmlns:p14="http://schemas.microsoft.com/office/powerpoint/2010/main" val="9883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2041</TotalTime>
  <Words>3781</Words>
  <Application>Microsoft Office PowerPoint</Application>
  <PresentationFormat>Panorámica</PresentationFormat>
  <Paragraphs>521</Paragraphs>
  <Slides>33</Slides>
  <Notes>31</Notes>
  <HiddenSlides>0</HiddenSlides>
  <MMClips>4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Corbel</vt:lpstr>
      <vt:lpstr>Lucida Grande</vt:lpstr>
      <vt:lpstr>NewCaledonia</vt:lpstr>
      <vt:lpstr>Trebuchet MS</vt:lpstr>
      <vt:lpstr>Wingdings</vt:lpstr>
      <vt:lpstr>Wingdings 3</vt:lpstr>
      <vt:lpstr>Faceta</vt:lpstr>
      <vt:lpstr>Base</vt:lpstr>
      <vt:lpstr>GUÍA 3 – Fluidodinámica Problema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MEDINA Julieta         TECHINT</cp:lastModifiedBy>
  <cp:revision>474</cp:revision>
  <dcterms:created xsi:type="dcterms:W3CDTF">2020-04-06T19:11:16Z</dcterms:created>
  <dcterms:modified xsi:type="dcterms:W3CDTF">2025-04-05T23:47:00Z</dcterms:modified>
</cp:coreProperties>
</file>