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5" r:id="rId1"/>
    <p:sldMasterId id="2147483762" r:id="rId2"/>
  </p:sldMasterIdLst>
  <p:notesMasterIdLst>
    <p:notesMasterId r:id="rId22"/>
  </p:notesMasterIdLst>
  <p:sldIdLst>
    <p:sldId id="256" r:id="rId3"/>
    <p:sldId id="257" r:id="rId4"/>
    <p:sldId id="311" r:id="rId5"/>
    <p:sldId id="312" r:id="rId6"/>
    <p:sldId id="313" r:id="rId7"/>
    <p:sldId id="314" r:id="rId8"/>
    <p:sldId id="315" r:id="rId9"/>
    <p:sldId id="316" r:id="rId10"/>
    <p:sldId id="317" r:id="rId11"/>
    <p:sldId id="325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6" r:id="rId20"/>
    <p:sldId id="261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6553D9D-A2F9-4E12-A5E6-5010AD877496}">
          <p14:sldIdLst>
            <p14:sldId id="256"/>
          </p14:sldIdLst>
        </p14:section>
        <p14:section name="Sección sin título" id="{E6FABFE3-746D-4540-BB1B-B719696DDD2D}">
          <p14:sldIdLst>
            <p14:sldId id="257"/>
            <p14:sldId id="311"/>
            <p14:sldId id="312"/>
            <p14:sldId id="313"/>
            <p14:sldId id="314"/>
            <p14:sldId id="315"/>
            <p14:sldId id="316"/>
            <p14:sldId id="317"/>
            <p14:sldId id="325"/>
            <p14:sldId id="318"/>
            <p14:sldId id="319"/>
            <p14:sldId id="320"/>
            <p14:sldId id="321"/>
            <p14:sldId id="322"/>
            <p14:sldId id="323"/>
            <p14:sldId id="324"/>
            <p14:sldId id="326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52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5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ropbox\Operaciones%20Unitarias%20de%20transferencia%20de%20Masa\2-%20Gestion%20del%20conocimiento\Gu&#237;a%204%20-%20Absorci&#243;n\G4%20-%20Prob%209\G4%20-%20Prob%209%20-%2030-03-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ropbox\Operaciones%20Unitarias%20de%20transferencia%20de%20Masa\2-%20Gestion%20del%20conocimiento\Gu&#237;a%204%20-%20Absorci&#243;n\G4%20-%20Prob%209\G4%20-%20Prob%209%20-%2030-03-20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ropbox\Operaciones%20Unitarias%20de%20transferencia%20de%20Masa\2-%20Gestion%20del%20conocimiento\Gu&#237;a%204%20-%20Absorci&#243;n\G4%20-%20Prob%209\G4%20-%20Prob%209%20-%2030-03-20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ropbox\Operaciones%20Unitarias%20de%20transferencia%20de%20Masa\2-%20Gestion%20del%20conocimiento\Gu&#237;a%204%20-%20Absorci&#243;n\G4%20-%20Prob%209\G4%20-%20Prob%209%20-%2030-03-2020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s-AR" sz="1800" b="1">
                <a:latin typeface="Calibri" panose="020F0502020204030204" pitchFamily="34" charset="0"/>
                <a:cs typeface="Calibri" panose="020F0502020204030204" pitchFamily="34" charset="0"/>
              </a:rPr>
              <a:t>Correlación m=f(T)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s-A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28575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0.17335682791891247"/>
                  <c:y val="6.1747228472339911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es-AR"/>
                </a:p>
              </c:txPr>
            </c:trendlineLbl>
          </c:trendline>
          <c:xVal>
            <c:numRef>
              <c:f>Ejercicio!$B$17:$B$22</c:f>
              <c:numCache>
                <c:formatCode>General</c:formatCode>
                <c:ptCount val="6"/>
                <c:pt idx="0">
                  <c:v>32</c:v>
                </c:pt>
                <c:pt idx="1">
                  <c:v>38</c:v>
                </c:pt>
                <c:pt idx="2">
                  <c:v>43</c:v>
                </c:pt>
                <c:pt idx="3">
                  <c:v>52</c:v>
                </c:pt>
              </c:numCache>
            </c:numRef>
          </c:xVal>
          <c:yVal>
            <c:numRef>
              <c:f>Ejercicio!$D$17:$D$22</c:f>
              <c:numCache>
                <c:formatCode>General</c:formatCode>
                <c:ptCount val="6"/>
                <c:pt idx="0">
                  <c:v>0.95</c:v>
                </c:pt>
                <c:pt idx="1">
                  <c:v>1</c:v>
                </c:pt>
                <c:pt idx="2">
                  <c:v>1.05</c:v>
                </c:pt>
                <c:pt idx="3">
                  <c:v>1.1000000000000001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A1F-4348-BAE5-D768A3F15A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17427935"/>
        <c:axId val="821001759"/>
      </c:scatterChart>
      <c:valAx>
        <c:axId val="10174279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 sz="1400"/>
                  <a:t>Temperatura (ºC)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s-AR"/>
          </a:p>
        </c:txPr>
        <c:crossAx val="821001759"/>
        <c:crosses val="autoZero"/>
        <c:crossBetween val="midCat"/>
      </c:valAx>
      <c:valAx>
        <c:axId val="8210017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 sz="1400"/>
                  <a:t>m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s-AR"/>
          </a:p>
        </c:txPr>
        <c:crossAx val="101742793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AR" b="1"/>
              <a:t>Perfiles de temperatura</a:t>
            </a:r>
          </a:p>
        </c:rich>
      </c:tx>
      <c:layout>
        <c:manualLayout>
          <c:xMode val="edge"/>
          <c:yMode val="edge"/>
          <c:x val="4.6368269202614588E-2"/>
          <c:y val="7.18672323617581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Líquido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Ejercicio!$D$32:$D$35</c:f>
              <c:numCache>
                <c:formatCode>General</c:formatCode>
                <c:ptCount val="4"/>
                <c:pt idx="0">
                  <c:v>49.237763851054382</c:v>
                </c:pt>
                <c:pt idx="1">
                  <c:v>42.724699867805533</c:v>
                </c:pt>
                <c:pt idx="2">
                  <c:v>39.140483670904004</c:v>
                </c:pt>
                <c:pt idx="3">
                  <c:v>37.985760036037149</c:v>
                </c:pt>
              </c:numCache>
            </c:numRef>
          </c:xVal>
          <c:yVal>
            <c:numRef>
              <c:f>Ejercicio!$A$32:$A$35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2F3-4C4E-913A-2984093CD7B8}"/>
            </c:ext>
          </c:extLst>
        </c:ser>
        <c:ser>
          <c:idx val="1"/>
          <c:order val="1"/>
          <c:tx>
            <c:v>Gas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Ejercicio!$F$32:$F$35</c:f>
              <c:numCache>
                <c:formatCode>General</c:formatCode>
                <c:ptCount val="4"/>
                <c:pt idx="0">
                  <c:v>16</c:v>
                </c:pt>
                <c:pt idx="1">
                  <c:v>49.237763851054382</c:v>
                </c:pt>
                <c:pt idx="2">
                  <c:v>42.724699867805533</c:v>
                </c:pt>
                <c:pt idx="3">
                  <c:v>39.140483670904004</c:v>
                </c:pt>
              </c:numCache>
            </c:numRef>
          </c:xVal>
          <c:yVal>
            <c:numRef>
              <c:f>Ejercicio!$A$32:$A$35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2F3-4C4E-913A-2984093CD7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17427935"/>
        <c:axId val="821001759"/>
      </c:scatterChart>
      <c:valAx>
        <c:axId val="1017427935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Temperatura (ºC)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821001759"/>
        <c:crosses val="autoZero"/>
        <c:crossBetween val="midCat"/>
      </c:valAx>
      <c:valAx>
        <c:axId val="821001759"/>
        <c:scaling>
          <c:orientation val="maxMin"/>
          <c:max val="4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Plato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017427935"/>
        <c:crosses val="autoZero"/>
        <c:crossBetween val="midCat"/>
        <c:majorUnit val="1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AR" b="1" dirty="0"/>
              <a:t>Perfiles de concentración</a:t>
            </a:r>
          </a:p>
        </c:rich>
      </c:tx>
      <c:layout>
        <c:manualLayout>
          <c:xMode val="edge"/>
          <c:yMode val="edge"/>
          <c:x val="4.3211659518282292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Líquido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Ejercicio!$C$32:$C$35</c:f>
              <c:numCache>
                <c:formatCode>General</c:formatCode>
                <c:ptCount val="4"/>
                <c:pt idx="0">
                  <c:v>0.1764</c:v>
                </c:pt>
                <c:pt idx="1">
                  <c:v>4.9644681731659084E-2</c:v>
                </c:pt>
                <c:pt idx="2">
                  <c:v>1.1747543691956606E-2</c:v>
                </c:pt>
                <c:pt idx="3">
                  <c:v>5.315119063685524E-5</c:v>
                </c:pt>
              </c:numCache>
            </c:numRef>
          </c:xVal>
          <c:yVal>
            <c:numRef>
              <c:f>Ejercicio!$A$32:$A$35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D2F-4CFC-AF0D-1EB2A2A67D0E}"/>
            </c:ext>
          </c:extLst>
        </c:ser>
        <c:ser>
          <c:idx val="1"/>
          <c:order val="1"/>
          <c:tx>
            <c:v>Gas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Ejercicio!$E$32:$E$35</c:f>
              <c:numCache>
                <c:formatCode>General</c:formatCode>
                <c:ptCount val="4"/>
                <c:pt idx="0">
                  <c:v>0.4285714285714286</c:v>
                </c:pt>
                <c:pt idx="1">
                  <c:v>0.12677305174204545</c:v>
                </c:pt>
                <c:pt idx="2">
                  <c:v>3.6541770695134791E-2</c:v>
                </c:pt>
                <c:pt idx="3">
                  <c:v>8.6979790253258575E-3</c:v>
                </c:pt>
              </c:numCache>
            </c:numRef>
          </c:xVal>
          <c:yVal>
            <c:numRef>
              <c:f>Ejercicio!$A$32:$A$35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D2F-4CFC-AF0D-1EB2A2A67D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17427935"/>
        <c:axId val="821001759"/>
      </c:scatterChart>
      <c:valAx>
        <c:axId val="1017427935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 dirty="0"/>
                  <a:t>Concentración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821001759"/>
        <c:crosses val="autoZero"/>
        <c:crossBetween val="midCat"/>
      </c:valAx>
      <c:valAx>
        <c:axId val="821001759"/>
        <c:scaling>
          <c:orientation val="maxMin"/>
          <c:max val="4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Plato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017427935"/>
        <c:crosses val="autoZero"/>
        <c:crossBetween val="midCat"/>
        <c:majorUnit val="1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AR" b="1"/>
              <a:t>Perfiles de concentración</a:t>
            </a:r>
          </a:p>
        </c:rich>
      </c:tx>
      <c:layout>
        <c:manualLayout>
          <c:xMode val="edge"/>
          <c:yMode val="edge"/>
          <c:x val="5.1839242204919006E-2"/>
          <c:y val="1.08256935476309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Líquido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Ejercicio!$C$32:$C$35</c:f>
              <c:numCache>
                <c:formatCode>General</c:formatCode>
                <c:ptCount val="4"/>
                <c:pt idx="0">
                  <c:v>0.1764</c:v>
                </c:pt>
                <c:pt idx="1">
                  <c:v>4.9644681731659084E-2</c:v>
                </c:pt>
                <c:pt idx="2">
                  <c:v>1.1747543691956606E-2</c:v>
                </c:pt>
                <c:pt idx="3">
                  <c:v>5.315119063685524E-5</c:v>
                </c:pt>
              </c:numCache>
            </c:numRef>
          </c:xVal>
          <c:yVal>
            <c:numRef>
              <c:f>Ejercicio!$A$32:$A$35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DDF-4E53-A7BE-E9C82BF2C01D}"/>
            </c:ext>
          </c:extLst>
        </c:ser>
        <c:ser>
          <c:idx val="1"/>
          <c:order val="1"/>
          <c:tx>
            <c:v>Gas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Ejercicio!$E$32:$E$35</c:f>
              <c:numCache>
                <c:formatCode>General</c:formatCode>
                <c:ptCount val="4"/>
                <c:pt idx="0">
                  <c:v>0.4285714285714286</c:v>
                </c:pt>
                <c:pt idx="1">
                  <c:v>0.12677305174204545</c:v>
                </c:pt>
                <c:pt idx="2">
                  <c:v>3.6541770695134791E-2</c:v>
                </c:pt>
                <c:pt idx="3">
                  <c:v>8.6979790253258575E-3</c:v>
                </c:pt>
              </c:numCache>
            </c:numRef>
          </c:xVal>
          <c:yVal>
            <c:numRef>
              <c:f>Ejercicio!$A$32:$A$35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DDF-4E53-A7BE-E9C82BF2C0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17427935"/>
        <c:axId val="821001759"/>
      </c:scatterChart>
      <c:valAx>
        <c:axId val="1017427935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Temperatura (ºC)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821001759"/>
        <c:crosses val="autoZero"/>
        <c:crossBetween val="midCat"/>
      </c:valAx>
      <c:valAx>
        <c:axId val="821001759"/>
        <c:scaling>
          <c:orientation val="maxMin"/>
          <c:max val="4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Plato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017427935"/>
        <c:crosses val="autoZero"/>
        <c:crossBetween val="midCat"/>
        <c:majorUnit val="1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F8C93-C798-40B1-846D-A29B2F69C377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52E68-9455-4137-A792-1A89056F89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45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0591C-5A7D-496D-8777-803ADE4E6FAE}" type="datetime1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04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F6E3-7CCA-44C0-8CBE-0A2D9568AF48}" type="datetime1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5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B2739-E92F-46EB-BB25-6C7BEA5646CF}" type="datetime1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258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1A9F-DE29-4F79-93E5-7183F2E21D10}" type="datetime1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10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82034-E732-40CC-B0D3-4028FD3D06F2}" type="datetime1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7996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CF9D-79F4-428F-99E7-B36473F2C8FA}" type="datetime1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1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280E-7FA8-4E1C-A38F-BE679A3D5CD7}" type="datetime1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15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CCE5-C7FD-42D7-B4E7-C117216282EC}" type="datetime1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20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BD0AF9-D4A0-4EBB-8177-79E77DFB9821}" type="datetime1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5611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87699-8556-4973-8AD3-BE4ADF4830EF}" type="datetime1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19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A3E51-8DAC-439A-865A-730B71066F36}" type="datetime1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91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6F9EB-24FE-4FBE-A169-697F6615E775}" type="datetime1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23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0911-951A-4098-AABC-BB1D1211462D}" type="datetime1">
              <a:rPr lang="en-US" smtClean="0"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017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22A0-FECA-4326-AE03-A37C726FCF81}" type="datetime1">
              <a:rPr lang="en-US" smtClean="0"/>
              <a:t>4/5/2025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5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39E2B-539C-4FDA-BBAF-A9DC3EDDC89C}" type="datetime1">
              <a:rPr lang="en-US" smtClean="0"/>
              <a:t>4/5/2025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704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9ABDB-DB38-4D94-9094-925B4C7B2B2A}" type="datetime1">
              <a:rPr lang="en-US" smtClean="0"/>
              <a:t>4/5/2025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137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1D47-3CC4-4CE4-BBFA-FCB6A8116312}" type="datetime1">
              <a:rPr lang="en-US" smtClean="0"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1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881F-E27A-4CFD-8E47-CAD18995415D}" type="datetime1">
              <a:rPr lang="en-US" smtClean="0"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672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AEEC-CB6D-492E-913E-906885578E8B}" type="datetime1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133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BF6CA-2F21-4C5C-B1C8-C0F2B9193C50}" type="datetime1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8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8230-317E-4235-8E11-664F576CEB98}" type="datetime1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6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9E3F9-E4B9-4529-ADA9-D244D127FB40}" type="datetime1">
              <a:rPr lang="en-US" smtClean="0"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22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763EC-BC90-43CC-B701-C7841A34B8AF}" type="datetime1">
              <a:rPr lang="en-US" smtClean="0"/>
              <a:t>4/5/2025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6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0023-1922-4EB2-8BDB-119908C4F81F}" type="datetime1">
              <a:rPr lang="en-US" smtClean="0"/>
              <a:t>4/5/2025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85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1BD4-7FA0-4DD3-9686-B87B49DC0F5D}" type="datetime1">
              <a:rPr lang="en-US" smtClean="0"/>
              <a:t>4/5/2025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1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112B-703C-4991-A2B9-CC5C4F517C96}" type="datetime1">
              <a:rPr lang="en-US" smtClean="0"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94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8FF52-2CF5-4807-AAEE-1C4E16A7B2FF}" type="datetime1">
              <a:rPr lang="en-US" smtClean="0"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8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BBBB6-8349-4DDF-8B78-EBC732C20719}" type="datetime1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9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381243B2-B79F-427A-9A69-D6931700652B}" type="datetime1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/>
              <a:t>76.52/76.05 - Operaciones Unitarias de Transferencia de Masa / Operaciones Unitarias III               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66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7" Type="http://schemas.openxmlformats.org/officeDocument/2006/relationships/image" Target="../media/image54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5.png"/><Relationship Id="rId5" Type="http://schemas.openxmlformats.org/officeDocument/2006/relationships/image" Target="../media/image52.png"/><Relationship Id="rId4" Type="http://schemas.openxmlformats.org/officeDocument/2006/relationships/image" Target="../media/image53.png"/><Relationship Id="rId9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14.png"/><Relationship Id="rId18" Type="http://schemas.openxmlformats.org/officeDocument/2006/relationships/image" Target="../media/image1.jpeg"/><Relationship Id="rId3" Type="http://schemas.openxmlformats.org/officeDocument/2006/relationships/image" Target="../media/image9.png"/><Relationship Id="rId7" Type="http://schemas.openxmlformats.org/officeDocument/2006/relationships/image" Target="../media/image40.png"/><Relationship Id="rId12" Type="http://schemas.openxmlformats.org/officeDocument/2006/relationships/image" Target="../media/image13.png"/><Relationship Id="rId17" Type="http://schemas.openxmlformats.org/officeDocument/2006/relationships/image" Target="../media/image53.jpe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6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5" Type="http://schemas.openxmlformats.org/officeDocument/2006/relationships/image" Target="../media/image16.png"/><Relationship Id="rId10" Type="http://schemas.openxmlformats.org/officeDocument/2006/relationships/image" Target="../media/image31.png"/><Relationship Id="rId4" Type="http://schemas.openxmlformats.org/officeDocument/2006/relationships/image" Target="../media/image10.png"/><Relationship Id="rId9" Type="http://schemas.openxmlformats.org/officeDocument/2006/relationships/image" Target="../media/image25.png"/><Relationship Id="rId1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14.png"/><Relationship Id="rId18" Type="http://schemas.openxmlformats.org/officeDocument/2006/relationships/image" Target="../media/image57.png"/><Relationship Id="rId3" Type="http://schemas.openxmlformats.org/officeDocument/2006/relationships/image" Target="../media/image9.png"/><Relationship Id="rId7" Type="http://schemas.openxmlformats.org/officeDocument/2006/relationships/image" Target="../media/image40.png"/><Relationship Id="rId12" Type="http://schemas.openxmlformats.org/officeDocument/2006/relationships/image" Target="../media/image13.png"/><Relationship Id="rId17" Type="http://schemas.openxmlformats.org/officeDocument/2006/relationships/image" Target="../media/image58.png"/><Relationship Id="rId16" Type="http://schemas.openxmlformats.org/officeDocument/2006/relationships/image" Target="../media/image17.png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6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5" Type="http://schemas.openxmlformats.org/officeDocument/2006/relationships/image" Target="../media/image16.png"/><Relationship Id="rId10" Type="http://schemas.openxmlformats.org/officeDocument/2006/relationships/image" Target="../media/image31.png"/><Relationship Id="rId19" Type="http://schemas.openxmlformats.org/officeDocument/2006/relationships/image" Target="../media/image59.png"/><Relationship Id="rId4" Type="http://schemas.openxmlformats.org/officeDocument/2006/relationships/image" Target="../media/image10.png"/><Relationship Id="rId9" Type="http://schemas.openxmlformats.org/officeDocument/2006/relationships/image" Target="../media/image25.png"/><Relationship Id="rId1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14.png"/><Relationship Id="rId18" Type="http://schemas.openxmlformats.org/officeDocument/2006/relationships/image" Target="../media/image67.png"/><Relationship Id="rId26" Type="http://schemas.openxmlformats.org/officeDocument/2006/relationships/image" Target="../media/image75.png"/><Relationship Id="rId3" Type="http://schemas.openxmlformats.org/officeDocument/2006/relationships/image" Target="../media/image9.png"/><Relationship Id="rId21" Type="http://schemas.openxmlformats.org/officeDocument/2006/relationships/image" Target="../media/image70.png"/><Relationship Id="rId7" Type="http://schemas.openxmlformats.org/officeDocument/2006/relationships/image" Target="../media/image40.png"/><Relationship Id="rId12" Type="http://schemas.openxmlformats.org/officeDocument/2006/relationships/image" Target="../media/image13.png"/><Relationship Id="rId17" Type="http://schemas.openxmlformats.org/officeDocument/2006/relationships/image" Target="../media/image54.emf"/><Relationship Id="rId25" Type="http://schemas.openxmlformats.org/officeDocument/2006/relationships/image" Target="../media/image74.png"/><Relationship Id="rId16" Type="http://schemas.openxmlformats.org/officeDocument/2006/relationships/image" Target="../media/image65.png"/><Relationship Id="rId20" Type="http://schemas.openxmlformats.org/officeDocument/2006/relationships/image" Target="../media/image69.png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6.png"/><Relationship Id="rId11" Type="http://schemas.openxmlformats.org/officeDocument/2006/relationships/image" Target="../media/image32.png"/><Relationship Id="rId24" Type="http://schemas.openxmlformats.org/officeDocument/2006/relationships/image" Target="../media/image73.png"/><Relationship Id="rId5" Type="http://schemas.openxmlformats.org/officeDocument/2006/relationships/image" Target="../media/image26.png"/><Relationship Id="rId15" Type="http://schemas.openxmlformats.org/officeDocument/2006/relationships/image" Target="../media/image64.png"/><Relationship Id="rId23" Type="http://schemas.openxmlformats.org/officeDocument/2006/relationships/image" Target="../media/image72.png"/><Relationship Id="rId28" Type="http://schemas.openxmlformats.org/officeDocument/2006/relationships/image" Target="../media/image77.png"/><Relationship Id="rId10" Type="http://schemas.openxmlformats.org/officeDocument/2006/relationships/image" Target="../media/image31.png"/><Relationship Id="rId19" Type="http://schemas.openxmlformats.org/officeDocument/2006/relationships/image" Target="../media/image68.png"/><Relationship Id="rId4" Type="http://schemas.openxmlformats.org/officeDocument/2006/relationships/image" Target="../media/image10.png"/><Relationship Id="rId9" Type="http://schemas.openxmlformats.org/officeDocument/2006/relationships/image" Target="../media/image25.png"/><Relationship Id="rId14" Type="http://schemas.openxmlformats.org/officeDocument/2006/relationships/image" Target="../media/image15.png"/><Relationship Id="rId22" Type="http://schemas.openxmlformats.org/officeDocument/2006/relationships/image" Target="../media/image71.png"/><Relationship Id="rId27" Type="http://schemas.openxmlformats.org/officeDocument/2006/relationships/image" Target="../media/image7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13" Type="http://schemas.openxmlformats.org/officeDocument/2006/relationships/image" Target="../media/image87.png"/><Relationship Id="rId18" Type="http://schemas.openxmlformats.org/officeDocument/2006/relationships/image" Target="../media/image92.png"/><Relationship Id="rId7" Type="http://schemas.openxmlformats.org/officeDocument/2006/relationships/image" Target="../media/image81.png"/><Relationship Id="rId12" Type="http://schemas.openxmlformats.org/officeDocument/2006/relationships/image" Target="../media/image86.png"/><Relationship Id="rId17" Type="http://schemas.openxmlformats.org/officeDocument/2006/relationships/image" Target="../media/image62.png"/><Relationship Id="rId2" Type="http://schemas.openxmlformats.org/officeDocument/2006/relationships/image" Target="../media/image54.emf"/><Relationship Id="rId16" Type="http://schemas.openxmlformats.org/officeDocument/2006/relationships/image" Target="../media/image61.png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0.png"/><Relationship Id="rId11" Type="http://schemas.openxmlformats.org/officeDocument/2006/relationships/image" Target="../media/image85.png"/><Relationship Id="rId5" Type="http://schemas.openxmlformats.org/officeDocument/2006/relationships/image" Target="../media/image79.png"/><Relationship Id="rId15" Type="http://schemas.openxmlformats.org/officeDocument/2006/relationships/image" Target="../media/image66.png"/><Relationship Id="rId10" Type="http://schemas.openxmlformats.org/officeDocument/2006/relationships/image" Target="../media/image84.png"/><Relationship Id="rId19" Type="http://schemas.openxmlformats.org/officeDocument/2006/relationships/image" Target="../media/image620.png"/><Relationship Id="rId4" Type="http://schemas.openxmlformats.org/officeDocument/2006/relationships/image" Target="../media/image78.png"/><Relationship Id="rId9" Type="http://schemas.openxmlformats.org/officeDocument/2006/relationships/image" Target="../media/image83.png"/><Relationship Id="rId14" Type="http://schemas.openxmlformats.org/officeDocument/2006/relationships/image" Target="../media/image8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png"/><Relationship Id="rId13" Type="http://schemas.openxmlformats.org/officeDocument/2006/relationships/image" Target="../media/image101.png"/><Relationship Id="rId7" Type="http://schemas.openxmlformats.org/officeDocument/2006/relationships/image" Target="../media/image95.png"/><Relationship Id="rId12" Type="http://schemas.openxmlformats.org/officeDocument/2006/relationships/image" Target="../media/image100.png"/><Relationship Id="rId2" Type="http://schemas.openxmlformats.org/officeDocument/2006/relationships/image" Target="../media/image54.emf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2.png"/><Relationship Id="rId11" Type="http://schemas.openxmlformats.org/officeDocument/2006/relationships/image" Target="../media/image99.png"/><Relationship Id="rId5" Type="http://schemas.openxmlformats.org/officeDocument/2006/relationships/image" Target="../media/image81.png"/><Relationship Id="rId15" Type="http://schemas.openxmlformats.org/officeDocument/2006/relationships/image" Target="../media/image63.png"/><Relationship Id="rId10" Type="http://schemas.openxmlformats.org/officeDocument/2006/relationships/image" Target="../media/image98.png"/><Relationship Id="rId4" Type="http://schemas.openxmlformats.org/officeDocument/2006/relationships/image" Target="../media/image94.png"/><Relationship Id="rId9" Type="http://schemas.openxmlformats.org/officeDocument/2006/relationships/image" Target="../media/image97.png"/><Relationship Id="rId14" Type="http://schemas.openxmlformats.org/officeDocument/2006/relationships/image" Target="../media/image10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7" Type="http://schemas.openxmlformats.org/officeDocument/2006/relationships/image" Target="../media/image1.jpeg"/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05.png"/><Relationship Id="rId5" Type="http://schemas.openxmlformats.org/officeDocument/2006/relationships/image" Target="../media/image104.png"/><Relationship Id="rId4" Type="http://schemas.openxmlformats.org/officeDocument/2006/relationships/chart" Target="../charts/char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svg"/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" Type="http://schemas.openxmlformats.org/officeDocument/2006/relationships/image" Target="../media/image9.png"/><Relationship Id="rId21" Type="http://schemas.openxmlformats.org/officeDocument/2006/relationships/image" Target="../media/image1.jpeg"/><Relationship Id="rId7" Type="http://schemas.openxmlformats.org/officeDocument/2006/relationships/image" Target="../media/image23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16" Type="http://schemas.openxmlformats.org/officeDocument/2006/relationships/image" Target="../media/image17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5" Type="http://schemas.openxmlformats.org/officeDocument/2006/relationships/image" Target="../media/image16.png"/><Relationship Id="rId10" Type="http://schemas.openxmlformats.org/officeDocument/2006/relationships/image" Target="../media/image12.png"/><Relationship Id="rId19" Type="http://schemas.openxmlformats.org/officeDocument/2006/relationships/image" Target="../media/image20.png"/><Relationship Id="rId4" Type="http://schemas.openxmlformats.org/officeDocument/2006/relationships/image" Target="../media/image10.png"/><Relationship Id="rId9" Type="http://schemas.openxmlformats.org/officeDocument/2006/relationships/image" Target="../media/image25.png"/><Relationship Id="rId1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14.png"/><Relationship Id="rId18" Type="http://schemas.openxmlformats.org/officeDocument/2006/relationships/image" Target="../media/image34.png"/><Relationship Id="rId3" Type="http://schemas.openxmlformats.org/officeDocument/2006/relationships/image" Target="../media/image9.png"/><Relationship Id="rId7" Type="http://schemas.openxmlformats.org/officeDocument/2006/relationships/image" Target="../media/image29.png"/><Relationship Id="rId12" Type="http://schemas.openxmlformats.org/officeDocument/2006/relationships/image" Target="../media/image13.png"/><Relationship Id="rId17" Type="http://schemas.openxmlformats.org/officeDocument/2006/relationships/image" Target="../media/image33.png"/><Relationship Id="rId16" Type="http://schemas.openxmlformats.org/officeDocument/2006/relationships/image" Target="../media/image17.png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8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5" Type="http://schemas.openxmlformats.org/officeDocument/2006/relationships/image" Target="../media/image16.png"/><Relationship Id="rId10" Type="http://schemas.openxmlformats.org/officeDocument/2006/relationships/image" Target="../media/image31.png"/><Relationship Id="rId19" Type="http://schemas.openxmlformats.org/officeDocument/2006/relationships/image" Target="../media/image35.png"/><Relationship Id="rId4" Type="http://schemas.openxmlformats.org/officeDocument/2006/relationships/image" Target="../media/image10.png"/><Relationship Id="rId9" Type="http://schemas.openxmlformats.org/officeDocument/2006/relationships/image" Target="../media/image25.png"/><Relationship Id="rId1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14.png"/><Relationship Id="rId18" Type="http://schemas.openxmlformats.org/officeDocument/2006/relationships/image" Target="../media/image38.png"/><Relationship Id="rId3" Type="http://schemas.openxmlformats.org/officeDocument/2006/relationships/image" Target="../media/image9.png"/><Relationship Id="rId7" Type="http://schemas.openxmlformats.org/officeDocument/2006/relationships/image" Target="../media/image29.png"/><Relationship Id="rId12" Type="http://schemas.openxmlformats.org/officeDocument/2006/relationships/image" Target="../media/image13.png"/><Relationship Id="rId17" Type="http://schemas.openxmlformats.org/officeDocument/2006/relationships/image" Target="../media/image37.png"/><Relationship Id="rId16" Type="http://schemas.openxmlformats.org/officeDocument/2006/relationships/image" Target="../media/image17.png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6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5" Type="http://schemas.openxmlformats.org/officeDocument/2006/relationships/image" Target="../media/image16.png"/><Relationship Id="rId10" Type="http://schemas.openxmlformats.org/officeDocument/2006/relationships/image" Target="../media/image31.png"/><Relationship Id="rId19" Type="http://schemas.openxmlformats.org/officeDocument/2006/relationships/image" Target="../media/image39.png"/><Relationship Id="rId4" Type="http://schemas.openxmlformats.org/officeDocument/2006/relationships/image" Target="../media/image10.png"/><Relationship Id="rId9" Type="http://schemas.openxmlformats.org/officeDocument/2006/relationships/image" Target="../media/image25.png"/><Relationship Id="rId1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14.png"/><Relationship Id="rId18" Type="http://schemas.openxmlformats.org/officeDocument/2006/relationships/image" Target="../media/image42.png"/><Relationship Id="rId3" Type="http://schemas.openxmlformats.org/officeDocument/2006/relationships/image" Target="../media/image9.png"/><Relationship Id="rId21" Type="http://schemas.openxmlformats.org/officeDocument/2006/relationships/image" Target="../media/image45.png"/><Relationship Id="rId7" Type="http://schemas.openxmlformats.org/officeDocument/2006/relationships/image" Target="../media/image40.png"/><Relationship Id="rId12" Type="http://schemas.openxmlformats.org/officeDocument/2006/relationships/image" Target="../media/image13.png"/><Relationship Id="rId17" Type="http://schemas.openxmlformats.org/officeDocument/2006/relationships/image" Target="../media/image41.png"/><Relationship Id="rId2" Type="http://schemas.openxmlformats.org/officeDocument/2006/relationships/image" Target="../media/image2.jpeg"/><Relationship Id="rId16" Type="http://schemas.openxmlformats.org/officeDocument/2006/relationships/image" Target="../media/image17.png"/><Relationship Id="rId20" Type="http://schemas.openxmlformats.org/officeDocument/2006/relationships/image" Target="../media/image4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6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5" Type="http://schemas.openxmlformats.org/officeDocument/2006/relationships/image" Target="../media/image16.png"/><Relationship Id="rId23" Type="http://schemas.openxmlformats.org/officeDocument/2006/relationships/image" Target="../media/image46.png"/><Relationship Id="rId10" Type="http://schemas.openxmlformats.org/officeDocument/2006/relationships/image" Target="../media/image31.png"/><Relationship Id="rId19" Type="http://schemas.openxmlformats.org/officeDocument/2006/relationships/image" Target="../media/image43.png"/><Relationship Id="rId4" Type="http://schemas.openxmlformats.org/officeDocument/2006/relationships/image" Target="../media/image10.png"/><Relationship Id="rId9" Type="http://schemas.openxmlformats.org/officeDocument/2006/relationships/image" Target="../media/image25.png"/><Relationship Id="rId14" Type="http://schemas.openxmlformats.org/officeDocument/2006/relationships/image" Target="../media/image15.png"/><Relationship Id="rId2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14.png"/><Relationship Id="rId18" Type="http://schemas.openxmlformats.org/officeDocument/2006/relationships/image" Target="../media/image47.png"/><Relationship Id="rId3" Type="http://schemas.openxmlformats.org/officeDocument/2006/relationships/image" Target="../media/image9.png"/><Relationship Id="rId7" Type="http://schemas.openxmlformats.org/officeDocument/2006/relationships/image" Target="../media/image40.png"/><Relationship Id="rId12" Type="http://schemas.openxmlformats.org/officeDocument/2006/relationships/image" Target="../media/image13.png"/><Relationship Id="rId17" Type="http://schemas.openxmlformats.org/officeDocument/2006/relationships/image" Target="../media/image460.png"/><Relationship Id="rId16" Type="http://schemas.openxmlformats.org/officeDocument/2006/relationships/image" Target="../media/image17.png"/><Relationship Id="rId20" Type="http://schemas.openxmlformats.org/officeDocument/2006/relationships/image" Target="../media/image410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6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5" Type="http://schemas.openxmlformats.org/officeDocument/2006/relationships/image" Target="../media/image16.png"/><Relationship Id="rId10" Type="http://schemas.openxmlformats.org/officeDocument/2006/relationships/image" Target="../media/image31.png"/><Relationship Id="rId19" Type="http://schemas.openxmlformats.org/officeDocument/2006/relationships/image" Target="../media/image1.jpeg"/><Relationship Id="rId4" Type="http://schemas.openxmlformats.org/officeDocument/2006/relationships/image" Target="../media/image10.png"/><Relationship Id="rId9" Type="http://schemas.openxmlformats.org/officeDocument/2006/relationships/image" Target="../media/image25.png"/><Relationship Id="rId1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14.png"/><Relationship Id="rId18" Type="http://schemas.openxmlformats.org/officeDocument/2006/relationships/image" Target="../media/image48.png"/><Relationship Id="rId3" Type="http://schemas.openxmlformats.org/officeDocument/2006/relationships/image" Target="../media/image9.png"/><Relationship Id="rId7" Type="http://schemas.openxmlformats.org/officeDocument/2006/relationships/image" Target="../media/image40.png"/><Relationship Id="rId12" Type="http://schemas.openxmlformats.org/officeDocument/2006/relationships/image" Target="../media/image13.png"/><Relationship Id="rId17" Type="http://schemas.openxmlformats.org/officeDocument/2006/relationships/image" Target="../media/image49.png"/><Relationship Id="rId16" Type="http://schemas.openxmlformats.org/officeDocument/2006/relationships/image" Target="../media/image17.png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6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5" Type="http://schemas.openxmlformats.org/officeDocument/2006/relationships/image" Target="../media/image16.png"/><Relationship Id="rId10" Type="http://schemas.openxmlformats.org/officeDocument/2006/relationships/image" Target="../media/image31.png"/><Relationship Id="rId19" Type="http://schemas.openxmlformats.org/officeDocument/2006/relationships/image" Target="../media/image50.png"/><Relationship Id="rId4" Type="http://schemas.openxmlformats.org/officeDocument/2006/relationships/image" Target="../media/image10.png"/><Relationship Id="rId9" Type="http://schemas.openxmlformats.org/officeDocument/2006/relationships/image" Target="../media/image25.png"/><Relationship Id="rId1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86869" y="2551176"/>
            <a:ext cx="9207332" cy="1755648"/>
          </a:xfrm>
        </p:spPr>
        <p:txBody>
          <a:bodyPr anchor="ctr"/>
          <a:lstStyle/>
          <a:p>
            <a:pPr algn="ctr"/>
            <a:r>
              <a:rPr lang="x-none" dirty="0"/>
              <a:t>GUÍA </a:t>
            </a:r>
            <a:r>
              <a:rPr lang="es-AR" dirty="0"/>
              <a:t>4</a:t>
            </a:r>
            <a:r>
              <a:rPr lang="x-none" dirty="0"/>
              <a:t> – </a:t>
            </a:r>
            <a:r>
              <a:rPr lang="es-AR" dirty="0"/>
              <a:t>Absorción/Desorción</a:t>
            </a:r>
            <a:br>
              <a:rPr lang="x-none" dirty="0"/>
            </a:br>
            <a:r>
              <a:rPr lang="x-none" dirty="0"/>
              <a:t>Problema </a:t>
            </a:r>
            <a:r>
              <a:rPr lang="es-AR" dirty="0"/>
              <a:t>9</a:t>
            </a:r>
            <a:endParaRPr lang="en-US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507067" y="5678424"/>
            <a:ext cx="7766936" cy="4191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AR" b="1" dirty="0"/>
              <a:t>1</a:t>
            </a:r>
            <a:r>
              <a:rPr lang="x-none" b="1" dirty="0"/>
              <a:t>° Cuatrimestre - 202</a:t>
            </a:r>
            <a:r>
              <a:rPr lang="es-AR" b="1" dirty="0"/>
              <a:t>5</a:t>
            </a:r>
            <a:endParaRPr lang="en-US" b="1" dirty="0"/>
          </a:p>
        </p:txBody>
      </p:sp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53F4C68C-6C44-4718-9A02-32D4DE20D01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085" y="6097604"/>
            <a:ext cx="2120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0697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Marcador de contenido 2">
            <a:extLst>
              <a:ext uri="{FF2B5EF4-FFF2-40B4-BE49-F238E27FC236}">
                <a16:creationId xmlns:a16="http://schemas.microsoft.com/office/drawing/2014/main" id="{E8EF6A06-2E75-46B3-A945-CC79931FD440}"/>
              </a:ext>
            </a:extLst>
          </p:cNvPr>
          <p:cNvSpPr txBox="1">
            <a:spLocks/>
          </p:cNvSpPr>
          <p:nvPr/>
        </p:nvSpPr>
        <p:spPr>
          <a:xfrm>
            <a:off x="423671" y="1058852"/>
            <a:ext cx="5266944" cy="810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Corbel" pitchFamily="34" charset="0"/>
              <a:buNone/>
            </a:pPr>
            <a:r>
              <a:rPr lang="es-AR" sz="19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¿Y qué hago con el m?</a:t>
            </a:r>
          </a:p>
        </p:txBody>
      </p:sp>
      <p:graphicFrame>
        <p:nvGraphicFramePr>
          <p:cNvPr id="47" name="Chart 46">
            <a:extLst>
              <a:ext uri="{FF2B5EF4-FFF2-40B4-BE49-F238E27FC236}">
                <a16:creationId xmlns:a16="http://schemas.microsoft.com/office/drawing/2014/main" id="{BCAA0522-EA23-4709-BCAC-51766733B2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2268172"/>
              </p:ext>
            </p:extLst>
          </p:nvPr>
        </p:nvGraphicFramePr>
        <p:xfrm>
          <a:off x="4951554" y="1618028"/>
          <a:ext cx="6665933" cy="4336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138B1A80-08CA-4EC3-A789-3FEFA1ECC5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253" y="3094958"/>
            <a:ext cx="3179678" cy="2859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2" descr="Nueva marca difusion - web">
            <a:extLst>
              <a:ext uri="{FF2B5EF4-FFF2-40B4-BE49-F238E27FC236}">
                <a16:creationId xmlns:a16="http://schemas.microsoft.com/office/drawing/2014/main" id="{A7A55C45-2D04-4DA1-880F-2469A02EE1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14">
            <a:extLst>
              <a:ext uri="{FF2B5EF4-FFF2-40B4-BE49-F238E27FC236}">
                <a16:creationId xmlns:a16="http://schemas.microsoft.com/office/drawing/2014/main" id="{B29C99E4-103D-4883-2939-CD1577FE5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s-AR" sz="1600" b="1" dirty="0"/>
              <a:t>-</a:t>
            </a:r>
            <a:fld id="{69D94FCB-83B5-4144-BDC1-7118612766F0}" type="slidenum">
              <a:rPr lang="es-AR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fld>
            <a:r>
              <a:rPr lang="es-AR" sz="1600" b="1" dirty="0"/>
              <a:t>-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A3CC41A-786B-B569-3497-022232473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671" y="272873"/>
            <a:ext cx="9875520" cy="919940"/>
          </a:xfrm>
        </p:spPr>
        <p:txBody>
          <a:bodyPr/>
          <a:lstStyle/>
          <a:p>
            <a:r>
              <a:rPr lang="es-AR" dirty="0"/>
              <a:t>Paréntesis</a:t>
            </a:r>
            <a:endParaRPr lang="en-US" dirty="0"/>
          </a:p>
        </p:txBody>
      </p:sp>
      <p:graphicFrame>
        <p:nvGraphicFramePr>
          <p:cNvPr id="2" name="Table 18">
            <a:extLst>
              <a:ext uri="{FF2B5EF4-FFF2-40B4-BE49-F238E27FC236}">
                <a16:creationId xmlns:a16="http://schemas.microsoft.com/office/drawing/2014/main" id="{A29F70B0-1AF7-EF5D-343A-2CBC944E01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2053292"/>
              </p:ext>
            </p:extLst>
          </p:nvPr>
        </p:nvGraphicFramePr>
        <p:xfrm>
          <a:off x="574513" y="1618028"/>
          <a:ext cx="4226199" cy="10376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7461">
                  <a:extLst>
                    <a:ext uri="{9D8B030D-6E8A-4147-A177-3AD203B41FA5}">
                      <a16:colId xmlns:a16="http://schemas.microsoft.com/office/drawing/2014/main" val="2494508789"/>
                    </a:ext>
                  </a:extLst>
                </a:gridCol>
                <a:gridCol w="668215">
                  <a:extLst>
                    <a:ext uri="{9D8B030D-6E8A-4147-A177-3AD203B41FA5}">
                      <a16:colId xmlns:a16="http://schemas.microsoft.com/office/drawing/2014/main" val="2289913472"/>
                    </a:ext>
                  </a:extLst>
                </a:gridCol>
                <a:gridCol w="562708">
                  <a:extLst>
                    <a:ext uri="{9D8B030D-6E8A-4147-A177-3AD203B41FA5}">
                      <a16:colId xmlns:a16="http://schemas.microsoft.com/office/drawing/2014/main" val="3583684274"/>
                    </a:ext>
                  </a:extLst>
                </a:gridCol>
                <a:gridCol w="633046">
                  <a:extLst>
                    <a:ext uri="{9D8B030D-6E8A-4147-A177-3AD203B41FA5}">
                      <a16:colId xmlns:a16="http://schemas.microsoft.com/office/drawing/2014/main" val="2196859308"/>
                    </a:ext>
                  </a:extLst>
                </a:gridCol>
                <a:gridCol w="644769">
                  <a:extLst>
                    <a:ext uri="{9D8B030D-6E8A-4147-A177-3AD203B41FA5}">
                      <a16:colId xmlns:a16="http://schemas.microsoft.com/office/drawing/2014/main" val="1981460576"/>
                    </a:ext>
                  </a:extLst>
                </a:gridCol>
              </a:tblGrid>
              <a:tr h="3458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 </a:t>
                      </a:r>
                      <a:r>
                        <a:rPr lang="es-AR" sz="1600" b="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</a:t>
                      </a:r>
                      <a:r>
                        <a:rPr lang="es-AR" sz="1600" b="0" i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ºC</a:t>
                      </a:r>
                      <a:r>
                        <a:rPr lang="es-AR" sz="1600" b="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es-AR" sz="1600" b="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  <a:endParaRPr lang="es-A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  <a:endParaRPr lang="es-AR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  <a:endParaRPr lang="es-AR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  <a:endParaRPr lang="es-AR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21616481"/>
                  </a:ext>
                </a:extLst>
              </a:tr>
              <a:tr h="3458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lang="es-AR" sz="1600" baseline="-25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vapor</a:t>
                      </a: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AR" sz="1600" b="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</a:t>
                      </a:r>
                      <a:r>
                        <a:rPr lang="es-AR" sz="1600" b="0" i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mmHg</a:t>
                      </a:r>
                      <a:r>
                        <a:rPr lang="es-AR" sz="1600" b="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es-AR" sz="1600" b="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722</a:t>
                      </a:r>
                      <a:endParaRPr lang="es-A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760</a:t>
                      </a:r>
                      <a:endParaRPr lang="es-A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798</a:t>
                      </a:r>
                      <a:endParaRPr lang="es-A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836</a:t>
                      </a:r>
                      <a:endParaRPr lang="es-A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24432044"/>
                  </a:ext>
                </a:extLst>
              </a:tr>
              <a:tr h="3458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endParaRPr lang="es-AR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0,95</a:t>
                      </a:r>
                      <a:endParaRPr lang="es-A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A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1,05</a:t>
                      </a:r>
                      <a:endParaRPr lang="es-A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</a:t>
                      </a:r>
                      <a:endParaRPr lang="es-A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52876617"/>
                  </a:ext>
                </a:extLst>
              </a:tr>
            </a:tbl>
          </a:graphicData>
        </a:graphic>
      </p:graphicFrame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AD6CE1C4-422F-E1F2-4E95-B5AD67FA6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2025</a:t>
            </a:r>
          </a:p>
        </p:txBody>
      </p:sp>
    </p:spTree>
    <p:extLst>
      <p:ext uri="{BB962C8B-B14F-4D97-AF65-F5344CB8AC3E}">
        <p14:creationId xmlns:p14="http://schemas.microsoft.com/office/powerpoint/2010/main" val="170393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7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6F92316-8808-4AA3-ABAB-B5AF819C97A5}"/>
                  </a:ext>
                </a:extLst>
              </p:cNvPr>
              <p:cNvSpPr txBox="1"/>
              <p:nvPr/>
            </p:nvSpPr>
            <p:spPr>
              <a:xfrm>
                <a:off x="4084346" y="4412626"/>
                <a:ext cx="2101601" cy="6046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(1−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6F92316-8808-4AA3-ABAB-B5AF819C97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4346" y="4412626"/>
                <a:ext cx="2101601" cy="6046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8DBF6F8-A1E1-4691-8D45-23C17ED36EBD}"/>
                  </a:ext>
                </a:extLst>
              </p:cNvPr>
              <p:cNvSpPr txBox="1"/>
              <p:nvPr/>
            </p:nvSpPr>
            <p:spPr>
              <a:xfrm>
                <a:off x="4698103" y="5397605"/>
                <a:ext cx="705770" cy="2993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8DBF6F8-A1E1-4691-8D45-23C17ED36E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8103" y="5397605"/>
                <a:ext cx="705770" cy="299313"/>
              </a:xfrm>
              <a:prstGeom prst="rect">
                <a:avLst/>
              </a:prstGeom>
              <a:blipFill>
                <a:blip r:embed="rId4"/>
                <a:stretch>
                  <a:fillRect l="-7826" r="-5217" b="-24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5" name="Picture 44">
            <a:extLst>
              <a:ext uri="{FF2B5EF4-FFF2-40B4-BE49-F238E27FC236}">
                <a16:creationId xmlns:a16="http://schemas.microsoft.com/office/drawing/2014/main" id="{CD645412-981B-443E-B834-DCEED15B2E09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7834630" y="2160221"/>
            <a:ext cx="3183890" cy="2857500"/>
          </a:xfrm>
          <a:prstGeom prst="rect">
            <a:avLst/>
          </a:prstGeom>
        </p:spPr>
      </p:pic>
      <p:sp>
        <p:nvSpPr>
          <p:cNvPr id="46" name="Marcador de contenido 2">
            <a:extLst>
              <a:ext uri="{FF2B5EF4-FFF2-40B4-BE49-F238E27FC236}">
                <a16:creationId xmlns:a16="http://schemas.microsoft.com/office/drawing/2014/main" id="{0C62CBC6-9DF0-41BC-99CE-C3714901D956}"/>
              </a:ext>
            </a:extLst>
          </p:cNvPr>
          <p:cNvSpPr txBox="1">
            <a:spLocks/>
          </p:cNvSpPr>
          <p:nvPr/>
        </p:nvSpPr>
        <p:spPr>
          <a:xfrm>
            <a:off x="774751" y="1460395"/>
            <a:ext cx="2546563" cy="427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Corbel" pitchFamily="34" charset="0"/>
              <a:buNone/>
            </a:pPr>
            <a:r>
              <a:rPr lang="es-AR" sz="19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Resumiendo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3EF1BBFA-FD9B-4AE2-B721-E4D4C995CF5A}"/>
                  </a:ext>
                </a:extLst>
              </p:cNvPr>
              <p:cNvSpPr txBox="1"/>
              <p:nvPr/>
            </p:nvSpPr>
            <p:spPr>
              <a:xfrm>
                <a:off x="4297897" y="2153739"/>
                <a:ext cx="1506182" cy="6046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3EF1BBFA-FD9B-4AE2-B721-E4D4C995CF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7897" y="2153739"/>
                <a:ext cx="1506182" cy="6046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Marcador de contenido 2">
            <a:extLst>
              <a:ext uri="{FF2B5EF4-FFF2-40B4-BE49-F238E27FC236}">
                <a16:creationId xmlns:a16="http://schemas.microsoft.com/office/drawing/2014/main" id="{9B667097-C2E4-46BA-9979-9BB6D01785FF}"/>
              </a:ext>
            </a:extLst>
          </p:cNvPr>
          <p:cNvSpPr txBox="1">
            <a:spLocks/>
          </p:cNvSpPr>
          <p:nvPr/>
        </p:nvSpPr>
        <p:spPr>
          <a:xfrm>
            <a:off x="774751" y="2245376"/>
            <a:ext cx="2580862" cy="451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Balance de masa</a:t>
            </a:r>
          </a:p>
        </p:txBody>
      </p:sp>
      <p:sp>
        <p:nvSpPr>
          <p:cNvPr id="49" name="Marcador de contenido 2">
            <a:extLst>
              <a:ext uri="{FF2B5EF4-FFF2-40B4-BE49-F238E27FC236}">
                <a16:creationId xmlns:a16="http://schemas.microsoft.com/office/drawing/2014/main" id="{FD375E13-6792-472D-A60D-C98E550A3515}"/>
              </a:ext>
            </a:extLst>
          </p:cNvPr>
          <p:cNvSpPr txBox="1">
            <a:spLocks/>
          </p:cNvSpPr>
          <p:nvPr/>
        </p:nvSpPr>
        <p:spPr>
          <a:xfrm>
            <a:off x="774751" y="3378375"/>
            <a:ext cx="2580862" cy="451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Balance de energía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9279FBCE-5D35-47C9-B0DA-60A7437CC610}"/>
                  </a:ext>
                </a:extLst>
              </p:cNvPr>
              <p:cNvSpPr txBox="1"/>
              <p:nvPr/>
            </p:nvSpPr>
            <p:spPr>
              <a:xfrm>
                <a:off x="3408584" y="3216216"/>
                <a:ext cx="3595921" cy="3291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p>
                      </m:sSubSup>
                      <m:d>
                        <m:dPr>
                          <m:ctrlPr>
                            <a:rPr lang="es-AR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s-AR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s-AR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</m:e>
                      </m:d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  <m:sup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d>
                        <m:dPr>
                          <m:ctrlPr>
                            <a:rPr lang="es-AR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s-AR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s-AR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AR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p>
                      </m:sSubSup>
                      <m:d>
                        <m:dPr>
                          <m:ctrlPr>
                            <a:rPr lang="es-AR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s-AR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9279FBCE-5D35-47C9-B0DA-60A7437CC6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8584" y="3216216"/>
                <a:ext cx="3595921" cy="329193"/>
              </a:xfrm>
              <a:prstGeom prst="rect">
                <a:avLst/>
              </a:prstGeom>
              <a:blipFill>
                <a:blip r:embed="rId7"/>
                <a:stretch>
                  <a:fillRect l="-1017" b="-2407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7DE69BB-7F0A-42DB-994A-5CDD98E7050B}"/>
                  </a:ext>
                </a:extLst>
              </p:cNvPr>
              <p:cNvSpPr/>
              <p:nvPr/>
            </p:nvSpPr>
            <p:spPr>
              <a:xfrm>
                <a:off x="3321314" y="3635524"/>
                <a:ext cx="3212098" cy="4191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s-AR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s-AR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s-AR" i="1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s-AR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AR"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s-AR">
                              <a:latin typeface="Cambria Math" panose="02040503050406030204" pitchFamily="18" charset="0"/>
                            </a:rPr>
                            <m:t>S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λ</m:t>
                      </m:r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e>
                      </m:d>
                      <m:r>
                        <a:rPr lang="es-AR" i="1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7DE69BB-7F0A-42DB-994A-5CDD98E705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1314" y="3635524"/>
                <a:ext cx="3212098" cy="419154"/>
              </a:xfrm>
              <a:prstGeom prst="rect">
                <a:avLst/>
              </a:prstGeom>
              <a:blipFill>
                <a:blip r:embed="rId8"/>
                <a:stretch>
                  <a:fillRect b="-724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Marcador de contenido 2">
            <a:extLst>
              <a:ext uri="{FF2B5EF4-FFF2-40B4-BE49-F238E27FC236}">
                <a16:creationId xmlns:a16="http://schemas.microsoft.com/office/drawing/2014/main" id="{CEC7F8BC-4883-431D-86E3-339B0EA2446C}"/>
              </a:ext>
            </a:extLst>
          </p:cNvPr>
          <p:cNvSpPr txBox="1">
            <a:spLocks/>
          </p:cNvSpPr>
          <p:nvPr/>
        </p:nvSpPr>
        <p:spPr>
          <a:xfrm>
            <a:off x="774751" y="4470343"/>
            <a:ext cx="2580862" cy="451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Equilibrio químico</a:t>
            </a:r>
          </a:p>
        </p:txBody>
      </p:sp>
      <p:sp>
        <p:nvSpPr>
          <p:cNvPr id="52" name="Marcador de contenido 2">
            <a:extLst>
              <a:ext uri="{FF2B5EF4-FFF2-40B4-BE49-F238E27FC236}">
                <a16:creationId xmlns:a16="http://schemas.microsoft.com/office/drawing/2014/main" id="{66851BD8-BAAB-44E3-AC4B-3A9B27B423FE}"/>
              </a:ext>
            </a:extLst>
          </p:cNvPr>
          <p:cNvSpPr txBox="1">
            <a:spLocks/>
          </p:cNvSpPr>
          <p:nvPr/>
        </p:nvSpPr>
        <p:spPr>
          <a:xfrm>
            <a:off x="774751" y="5343685"/>
            <a:ext cx="2580862" cy="451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Equilibrio térmico</a:t>
            </a:r>
          </a:p>
        </p:txBody>
      </p:sp>
      <p:pic>
        <p:nvPicPr>
          <p:cNvPr id="5" name="Imagen 2" descr="Nueva marca difusion - web">
            <a:extLst>
              <a:ext uri="{FF2B5EF4-FFF2-40B4-BE49-F238E27FC236}">
                <a16:creationId xmlns:a16="http://schemas.microsoft.com/office/drawing/2014/main" id="{E6044478-B7E5-476B-9AF7-55BF859E94A9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14">
            <a:extLst>
              <a:ext uri="{FF2B5EF4-FFF2-40B4-BE49-F238E27FC236}">
                <a16:creationId xmlns:a16="http://schemas.microsoft.com/office/drawing/2014/main" id="{DABB57A1-C4E4-713D-3DFB-7946632B9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s-AR" sz="1600" b="1" dirty="0"/>
              <a:t>-</a:t>
            </a:r>
            <a:fld id="{69D94FCB-83B5-4144-BDC1-7118612766F0}" type="slidenum">
              <a:rPr lang="es-AR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11</a:t>
            </a:fld>
            <a:r>
              <a:rPr lang="es-AR" sz="1600" b="1" dirty="0"/>
              <a:t>-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9AE52527-C537-B693-E1F9-E2063EE56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671" y="272873"/>
            <a:ext cx="9875520" cy="919940"/>
          </a:xfrm>
        </p:spPr>
        <p:txBody>
          <a:bodyPr/>
          <a:lstStyle/>
          <a:p>
            <a:r>
              <a:rPr lang="es-AR" dirty="0"/>
              <a:t>Planteo – Método de Lewis</a:t>
            </a:r>
            <a:endParaRPr lang="en-US" dirty="0"/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AA9FDD3-9005-76F3-5919-6764A21B1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2025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CAFADDF8-FBC2-8B94-4674-DF4F911C3744}"/>
              </a:ext>
            </a:extLst>
          </p:cNvPr>
          <p:cNvCxnSpPr>
            <a:cxnSpLocks/>
          </p:cNvCxnSpPr>
          <p:nvPr/>
        </p:nvCxnSpPr>
        <p:spPr>
          <a:xfrm>
            <a:off x="8034289" y="3600012"/>
            <a:ext cx="3000652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0524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40" grpId="0"/>
      <p:bldP spid="47" grpId="0"/>
      <p:bldP spid="48" grpId="0"/>
      <p:bldP spid="49" grpId="0"/>
      <p:bldP spid="50" grpId="0"/>
      <p:bldP spid="4" grpId="0"/>
      <p:bldP spid="51" grpId="0"/>
      <p:bldP spid="5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4D370A35-285A-486E-96B3-C42BA575049E}"/>
              </a:ext>
            </a:extLst>
          </p:cNvPr>
          <p:cNvSpPr/>
          <p:nvPr/>
        </p:nvSpPr>
        <p:spPr>
          <a:xfrm>
            <a:off x="8096599" y="2317330"/>
            <a:ext cx="1079625" cy="6819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71054A2-346F-4F22-8993-C31453CD18C2}"/>
              </a:ext>
            </a:extLst>
          </p:cNvPr>
          <p:cNvSpPr/>
          <p:nvPr/>
        </p:nvSpPr>
        <p:spPr>
          <a:xfrm>
            <a:off x="8096599" y="4139021"/>
            <a:ext cx="1079625" cy="6819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D08BCF-2F50-4DBB-AA15-60E2698726A2}"/>
              </a:ext>
            </a:extLst>
          </p:cNvPr>
          <p:cNvSpPr/>
          <p:nvPr/>
        </p:nvSpPr>
        <p:spPr>
          <a:xfrm>
            <a:off x="8096599" y="2666683"/>
            <a:ext cx="1079625" cy="18133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13C7553-0E46-4457-8205-891431F6B06A}"/>
                  </a:ext>
                </a:extLst>
              </p:cNvPr>
              <p:cNvSpPr txBox="1"/>
              <p:nvPr/>
            </p:nvSpPr>
            <p:spPr>
              <a:xfrm>
                <a:off x="8096600" y="3396648"/>
                <a:ext cx="10796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sub>
                      </m:sSub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=¿?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13C7553-0E46-4457-8205-891431F6B0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6600" y="3396648"/>
                <a:ext cx="1079624" cy="369332"/>
              </a:xfrm>
              <a:prstGeom prst="rect">
                <a:avLst/>
              </a:prstGeom>
              <a:blipFill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Elbow Connector 17">
            <a:extLst>
              <a:ext uri="{FF2B5EF4-FFF2-40B4-BE49-F238E27FC236}">
                <a16:creationId xmlns:a16="http://schemas.microsoft.com/office/drawing/2014/main" id="{F020D824-B949-47B7-8446-40B1E1D657B7}"/>
              </a:ext>
            </a:extLst>
          </p:cNvPr>
          <p:cNvCxnSpPr>
            <a:endCxn id="9" idx="5"/>
          </p:cNvCxnSpPr>
          <p:nvPr/>
        </p:nvCxnSpPr>
        <p:spPr>
          <a:xfrm rot="10800000">
            <a:off x="9018118" y="4721080"/>
            <a:ext cx="1030777" cy="49569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Elbow Connector 19">
            <a:extLst>
              <a:ext uri="{FF2B5EF4-FFF2-40B4-BE49-F238E27FC236}">
                <a16:creationId xmlns:a16="http://schemas.microsoft.com/office/drawing/2014/main" id="{184DFB3F-C1D1-4C9B-A312-3665EEE89E7F}"/>
              </a:ext>
            </a:extLst>
          </p:cNvPr>
          <p:cNvCxnSpPr>
            <a:stCxn id="8" idx="7"/>
          </p:cNvCxnSpPr>
          <p:nvPr/>
        </p:nvCxnSpPr>
        <p:spPr>
          <a:xfrm rot="5400000" flipH="1" flipV="1">
            <a:off x="8664203" y="2063280"/>
            <a:ext cx="707830" cy="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Elbow Connector 23">
            <a:extLst>
              <a:ext uri="{FF2B5EF4-FFF2-40B4-BE49-F238E27FC236}">
                <a16:creationId xmlns:a16="http://schemas.microsoft.com/office/drawing/2014/main" id="{CC1E180C-3E13-4598-93E4-72968BFF9951}"/>
              </a:ext>
            </a:extLst>
          </p:cNvPr>
          <p:cNvCxnSpPr>
            <a:endCxn id="8" idx="1"/>
          </p:cNvCxnSpPr>
          <p:nvPr/>
        </p:nvCxnSpPr>
        <p:spPr>
          <a:xfrm>
            <a:off x="7610494" y="2063281"/>
            <a:ext cx="644212" cy="35391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Elbow Connector 27">
            <a:extLst>
              <a:ext uri="{FF2B5EF4-FFF2-40B4-BE49-F238E27FC236}">
                <a16:creationId xmlns:a16="http://schemas.microsoft.com/office/drawing/2014/main" id="{0388339F-6158-46AF-866D-D03BB07AE138}"/>
              </a:ext>
            </a:extLst>
          </p:cNvPr>
          <p:cNvCxnSpPr>
            <a:stCxn id="9" idx="3"/>
          </p:cNvCxnSpPr>
          <p:nvPr/>
        </p:nvCxnSpPr>
        <p:spPr>
          <a:xfrm rot="16200000" flipH="1">
            <a:off x="7832687" y="5143098"/>
            <a:ext cx="844039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2E87C8E-FE08-4C2D-8CF4-7BF97CA3881B}"/>
                  </a:ext>
                </a:extLst>
              </p:cNvPr>
              <p:cNvSpPr txBox="1"/>
              <p:nvPr/>
            </p:nvSpPr>
            <p:spPr>
              <a:xfrm>
                <a:off x="9807799" y="3180606"/>
                <a:ext cx="1393371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𝐷𝑎𝑡𝑜𝑠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𝑣𝑠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2E87C8E-FE08-4C2D-8CF4-7BF97CA388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7799" y="3180606"/>
                <a:ext cx="1393371" cy="369332"/>
              </a:xfrm>
              <a:prstGeom prst="rect">
                <a:avLst/>
              </a:prstGeom>
              <a:blipFill>
                <a:blip r:embed="rId4"/>
                <a:stretch>
                  <a:fillRect l="-5195" r="-129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320C911-3DA8-479D-927F-48607FD9F760}"/>
                  </a:ext>
                </a:extLst>
              </p:cNvPr>
              <p:cNvSpPr txBox="1"/>
              <p:nvPr/>
            </p:nvSpPr>
            <p:spPr>
              <a:xfrm>
                <a:off x="10052703" y="5142177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320C911-3DA8-479D-927F-48607FD9F7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2703" y="5142177"/>
                <a:ext cx="515621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14FB83-EE1B-4271-86A1-39DBEDE1ACA5}"/>
                  </a:ext>
                </a:extLst>
              </p:cNvPr>
              <p:cNvSpPr txBox="1"/>
              <p:nvPr/>
            </p:nvSpPr>
            <p:spPr>
              <a:xfrm>
                <a:off x="9199493" y="1640256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14FB83-EE1B-4271-86A1-39DBEDE1AC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9493" y="1640256"/>
                <a:ext cx="515621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A83A8-8AF5-451D-8C69-D9FC0BEF0EAA}"/>
                  </a:ext>
                </a:extLst>
              </p:cNvPr>
              <p:cNvSpPr txBox="1"/>
              <p:nvPr/>
            </p:nvSpPr>
            <p:spPr>
              <a:xfrm>
                <a:off x="7637520" y="5025954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A83A8-8AF5-451D-8C69-D9FC0BEF0E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7520" y="5025954"/>
                <a:ext cx="515621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6481A8-DF94-433E-BB00-16B11D448ECF}"/>
                  </a:ext>
                </a:extLst>
              </p:cNvPr>
              <p:cNvSpPr txBox="1"/>
              <p:nvPr/>
            </p:nvSpPr>
            <p:spPr>
              <a:xfrm>
                <a:off x="7413278" y="1645361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6481A8-DF94-433E-BB00-16B11D448E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278" y="1645361"/>
                <a:ext cx="515621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9E1156D-7B10-4009-BE29-C6264BED4E3F}"/>
                  </a:ext>
                </a:extLst>
              </p:cNvPr>
              <p:cNvSpPr txBox="1"/>
              <p:nvPr/>
            </p:nvSpPr>
            <p:spPr>
              <a:xfrm>
                <a:off x="9715114" y="2233953"/>
                <a:ext cx="1578742" cy="646331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s-AR" b="0" i="1" smtClean="0">
                          <a:latin typeface="Cambria Math"/>
                          <a:ea typeface="Cambria Math"/>
                        </a:rPr>
                        <m:t>⟶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/>
                        </a:rPr>
                        <m:t>𝐿</m:t>
                      </m:r>
                    </m:oMath>
                  </m:oMathPara>
                </a14:m>
                <a:endParaRPr lang="en-US" dirty="0"/>
              </a:p>
              <a:p>
                <a:pPr algn="ctr"/>
                <a:r>
                  <a:rPr lang="es-AR" dirty="0"/>
                  <a:t>Absorción</a:t>
                </a:r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9E1156D-7B10-4009-BE29-C6264BED4E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114" y="2233953"/>
                <a:ext cx="1578742" cy="646331"/>
              </a:xfrm>
              <a:prstGeom prst="rect">
                <a:avLst/>
              </a:prstGeom>
              <a:blipFill>
                <a:blip r:embed="rId9"/>
                <a:stretch>
                  <a:fillRect b="-119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DBFF183-A579-4000-A18A-1404AE125641}"/>
                  </a:ext>
                </a:extLst>
              </p:cNvPr>
              <p:cNvSpPr txBox="1"/>
              <p:nvPr/>
            </p:nvSpPr>
            <p:spPr>
              <a:xfrm>
                <a:off x="10052702" y="4769714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DBFF183-A579-4000-A18A-1404AE1256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2702" y="4769714"/>
                <a:ext cx="515621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5E34937-85CF-44D9-AF85-2D72841B13FE}"/>
                  </a:ext>
                </a:extLst>
              </p:cNvPr>
              <p:cNvSpPr txBox="1"/>
              <p:nvPr/>
            </p:nvSpPr>
            <p:spPr>
              <a:xfrm>
                <a:off x="7957886" y="1645361"/>
                <a:ext cx="4393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5E34937-85CF-44D9-AF85-2D72841B13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7886" y="1645361"/>
                <a:ext cx="439385" cy="369332"/>
              </a:xfrm>
              <a:prstGeom prst="rect">
                <a:avLst/>
              </a:prstGeom>
              <a:blipFill>
                <a:blip r:embed="rId11"/>
                <a:stretch>
                  <a:fillRect l="-274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BB10530-8AC2-4B1E-8F5C-0B9442070B77}"/>
                  </a:ext>
                </a:extLst>
              </p:cNvPr>
              <p:cNvSpPr txBox="1"/>
              <p:nvPr/>
            </p:nvSpPr>
            <p:spPr>
              <a:xfrm>
                <a:off x="9368318" y="3842822"/>
                <a:ext cx="240001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𝑅𝑒𝑐𝑢𝑝𝑒𝑟𝑎𝑐𝑖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=98%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BB10530-8AC2-4B1E-8F5C-0B9442070B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8318" y="3842822"/>
                <a:ext cx="2400010" cy="369332"/>
              </a:xfrm>
              <a:prstGeom prst="rect">
                <a:avLst/>
              </a:prstGeom>
              <a:blipFill>
                <a:blip r:embed="rId12"/>
                <a:stretch>
                  <a:fillRect l="-252" b="-937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C57E833-9025-44A1-8CA8-7909C9260512}"/>
                  </a:ext>
                </a:extLst>
              </p:cNvPr>
              <p:cNvSpPr txBox="1"/>
              <p:nvPr/>
            </p:nvSpPr>
            <p:spPr>
              <a:xfrm>
                <a:off x="7919767" y="1249888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C57E833-9025-44A1-8CA8-7909C92605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9767" y="1249888"/>
                <a:ext cx="515621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1C33367-6D45-452E-B3C4-1EA51327D5B7}"/>
                  </a:ext>
                </a:extLst>
              </p:cNvPr>
              <p:cNvSpPr txBox="1"/>
              <p:nvPr/>
            </p:nvSpPr>
            <p:spPr>
              <a:xfrm>
                <a:off x="10048895" y="5560025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1C33367-6D45-452E-B3C4-1EA51327D5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8895" y="5560025"/>
                <a:ext cx="515621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FCC48DC-FC5A-46A5-85AB-DC35F81E6C68}"/>
                  </a:ext>
                </a:extLst>
              </p:cNvPr>
              <p:cNvSpPr txBox="1"/>
              <p:nvPr/>
            </p:nvSpPr>
            <p:spPr>
              <a:xfrm>
                <a:off x="7617250" y="4663548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FCC48DC-FC5A-46A5-85AB-DC35F81E6C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7250" y="4663548"/>
                <a:ext cx="515621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ECA936B-6B3C-41AD-BC7A-5FDCABFE4BE1}"/>
                  </a:ext>
                </a:extLst>
              </p:cNvPr>
              <p:cNvSpPr txBox="1"/>
              <p:nvPr/>
            </p:nvSpPr>
            <p:spPr>
              <a:xfrm>
                <a:off x="9199493" y="1242881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ECA936B-6B3C-41AD-BC7A-5FDCABFE4B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9493" y="1242881"/>
                <a:ext cx="515621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Marcador de contenido 2">
            <a:extLst>
              <a:ext uri="{FF2B5EF4-FFF2-40B4-BE49-F238E27FC236}">
                <a16:creationId xmlns:a16="http://schemas.microsoft.com/office/drawing/2014/main" id="{6E24EA62-3A88-43F1-9BEE-0490520CBDE2}"/>
              </a:ext>
            </a:extLst>
          </p:cNvPr>
          <p:cNvSpPr txBox="1">
            <a:spLocks/>
          </p:cNvSpPr>
          <p:nvPr/>
        </p:nvSpPr>
        <p:spPr>
          <a:xfrm>
            <a:off x="774751" y="1460395"/>
            <a:ext cx="5266944" cy="810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Corbel" pitchFamily="34" charset="0"/>
              <a:buNone/>
            </a:pPr>
            <a:r>
              <a:rPr lang="es-AR" sz="19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Otra no queda…</a:t>
            </a:r>
          </a:p>
        </p:txBody>
      </p:sp>
      <p:sp>
        <p:nvSpPr>
          <p:cNvPr id="46" name="Marcador de contenido 2">
            <a:extLst>
              <a:ext uri="{FF2B5EF4-FFF2-40B4-BE49-F238E27FC236}">
                <a16:creationId xmlns:a16="http://schemas.microsoft.com/office/drawing/2014/main" id="{A36911A9-A66D-4616-A0DE-DD81AA04E5CB}"/>
              </a:ext>
            </a:extLst>
          </p:cNvPr>
          <p:cNvSpPr txBox="1">
            <a:spLocks/>
          </p:cNvSpPr>
          <p:nvPr/>
        </p:nvSpPr>
        <p:spPr>
          <a:xfrm>
            <a:off x="831061" y="2175883"/>
            <a:ext cx="3109806" cy="451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 armo un ciclo iterativo</a:t>
            </a:r>
          </a:p>
        </p:txBody>
      </p:sp>
      <p:pic>
        <p:nvPicPr>
          <p:cNvPr id="4098" name="Picture 2" descr="Vídeo del día: La palabra favorita de 'Star Wars' es &quot;¡Nooooo ...">
            <a:extLst>
              <a:ext uri="{FF2B5EF4-FFF2-40B4-BE49-F238E27FC236}">
                <a16:creationId xmlns:a16="http://schemas.microsoft.com/office/drawing/2014/main" id="{3DA7D8A1-EF87-49B8-8F4E-DB0CCB0904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978" y="2758783"/>
            <a:ext cx="3844383" cy="2883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3B7CE288-CA5F-4F4C-A6B9-75A70AA27826}"/>
              </a:ext>
            </a:extLst>
          </p:cNvPr>
          <p:cNvPicPr/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arcador de número de diapositiva 14">
            <a:extLst>
              <a:ext uri="{FF2B5EF4-FFF2-40B4-BE49-F238E27FC236}">
                <a16:creationId xmlns:a16="http://schemas.microsoft.com/office/drawing/2014/main" id="{224C7A5E-DFF5-BF95-771C-9F4496FB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s-AR" sz="1600" b="1" dirty="0"/>
              <a:t>-</a:t>
            </a:r>
            <a:fld id="{69D94FCB-83B5-4144-BDC1-7118612766F0}" type="slidenum">
              <a:rPr lang="es-AR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fld>
            <a:r>
              <a:rPr lang="es-AR" sz="1600" b="1" dirty="0"/>
              <a:t>-</a:t>
            </a:r>
          </a:p>
        </p:txBody>
      </p:sp>
      <p:sp>
        <p:nvSpPr>
          <p:cNvPr id="28" name="Título 1">
            <a:extLst>
              <a:ext uri="{FF2B5EF4-FFF2-40B4-BE49-F238E27FC236}">
                <a16:creationId xmlns:a16="http://schemas.microsoft.com/office/drawing/2014/main" id="{98D5F80A-AF72-CB3F-A9D7-A18418A3E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671" y="272873"/>
            <a:ext cx="9875520" cy="919940"/>
          </a:xfrm>
        </p:spPr>
        <p:txBody>
          <a:bodyPr/>
          <a:lstStyle/>
          <a:p>
            <a:r>
              <a:rPr lang="es-AR" dirty="0"/>
              <a:t>Planteo – Método de Lewis</a:t>
            </a:r>
            <a:endParaRPr lang="en-US" dirty="0"/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500C3A3-3C46-84BB-A43E-936B4C3A0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2025</a:t>
            </a:r>
          </a:p>
        </p:txBody>
      </p:sp>
    </p:spTree>
    <p:extLst>
      <p:ext uri="{BB962C8B-B14F-4D97-AF65-F5344CB8AC3E}">
        <p14:creationId xmlns:p14="http://schemas.microsoft.com/office/powerpoint/2010/main" val="1437483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4D370A35-285A-486E-96B3-C42BA575049E}"/>
              </a:ext>
            </a:extLst>
          </p:cNvPr>
          <p:cNvSpPr/>
          <p:nvPr/>
        </p:nvSpPr>
        <p:spPr>
          <a:xfrm>
            <a:off x="8096599" y="2317330"/>
            <a:ext cx="1079625" cy="6819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71054A2-346F-4F22-8993-C31453CD18C2}"/>
              </a:ext>
            </a:extLst>
          </p:cNvPr>
          <p:cNvSpPr/>
          <p:nvPr/>
        </p:nvSpPr>
        <p:spPr>
          <a:xfrm>
            <a:off x="8096599" y="4139021"/>
            <a:ext cx="1079625" cy="6819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D08BCF-2F50-4DBB-AA15-60E2698726A2}"/>
              </a:ext>
            </a:extLst>
          </p:cNvPr>
          <p:cNvSpPr/>
          <p:nvPr/>
        </p:nvSpPr>
        <p:spPr>
          <a:xfrm>
            <a:off x="8096599" y="2666683"/>
            <a:ext cx="1079625" cy="18133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13C7553-0E46-4457-8205-891431F6B06A}"/>
                  </a:ext>
                </a:extLst>
              </p:cNvPr>
              <p:cNvSpPr txBox="1"/>
              <p:nvPr/>
            </p:nvSpPr>
            <p:spPr>
              <a:xfrm>
                <a:off x="8096600" y="3396648"/>
                <a:ext cx="10796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sub>
                      </m:sSub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=¿?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13C7553-0E46-4457-8205-891431F6B0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6600" y="3396648"/>
                <a:ext cx="1079624" cy="369332"/>
              </a:xfrm>
              <a:prstGeom prst="rect">
                <a:avLst/>
              </a:prstGeom>
              <a:blipFill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Elbow Connector 17">
            <a:extLst>
              <a:ext uri="{FF2B5EF4-FFF2-40B4-BE49-F238E27FC236}">
                <a16:creationId xmlns:a16="http://schemas.microsoft.com/office/drawing/2014/main" id="{F020D824-B949-47B7-8446-40B1E1D657B7}"/>
              </a:ext>
            </a:extLst>
          </p:cNvPr>
          <p:cNvCxnSpPr>
            <a:endCxn id="9" idx="5"/>
          </p:cNvCxnSpPr>
          <p:nvPr/>
        </p:nvCxnSpPr>
        <p:spPr>
          <a:xfrm rot="10800000">
            <a:off x="9018118" y="4721080"/>
            <a:ext cx="1030777" cy="49569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Elbow Connector 19">
            <a:extLst>
              <a:ext uri="{FF2B5EF4-FFF2-40B4-BE49-F238E27FC236}">
                <a16:creationId xmlns:a16="http://schemas.microsoft.com/office/drawing/2014/main" id="{184DFB3F-C1D1-4C9B-A312-3665EEE89E7F}"/>
              </a:ext>
            </a:extLst>
          </p:cNvPr>
          <p:cNvCxnSpPr>
            <a:stCxn id="8" idx="7"/>
          </p:cNvCxnSpPr>
          <p:nvPr/>
        </p:nvCxnSpPr>
        <p:spPr>
          <a:xfrm rot="5400000" flipH="1" flipV="1">
            <a:off x="8664203" y="2063280"/>
            <a:ext cx="707830" cy="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Elbow Connector 23">
            <a:extLst>
              <a:ext uri="{FF2B5EF4-FFF2-40B4-BE49-F238E27FC236}">
                <a16:creationId xmlns:a16="http://schemas.microsoft.com/office/drawing/2014/main" id="{CC1E180C-3E13-4598-93E4-72968BFF9951}"/>
              </a:ext>
            </a:extLst>
          </p:cNvPr>
          <p:cNvCxnSpPr>
            <a:endCxn id="8" idx="1"/>
          </p:cNvCxnSpPr>
          <p:nvPr/>
        </p:nvCxnSpPr>
        <p:spPr>
          <a:xfrm>
            <a:off x="7610494" y="2063281"/>
            <a:ext cx="644212" cy="35391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Elbow Connector 27">
            <a:extLst>
              <a:ext uri="{FF2B5EF4-FFF2-40B4-BE49-F238E27FC236}">
                <a16:creationId xmlns:a16="http://schemas.microsoft.com/office/drawing/2014/main" id="{0388339F-6158-46AF-866D-D03BB07AE138}"/>
              </a:ext>
            </a:extLst>
          </p:cNvPr>
          <p:cNvCxnSpPr>
            <a:stCxn id="9" idx="3"/>
          </p:cNvCxnSpPr>
          <p:nvPr/>
        </p:nvCxnSpPr>
        <p:spPr>
          <a:xfrm rot="16200000" flipH="1">
            <a:off x="7832687" y="5143098"/>
            <a:ext cx="844039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2E87C8E-FE08-4C2D-8CF4-7BF97CA3881B}"/>
                  </a:ext>
                </a:extLst>
              </p:cNvPr>
              <p:cNvSpPr txBox="1"/>
              <p:nvPr/>
            </p:nvSpPr>
            <p:spPr>
              <a:xfrm>
                <a:off x="9807799" y="3180606"/>
                <a:ext cx="1393371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𝐷𝑎𝑡𝑜𝑠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𝑣𝑠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2E87C8E-FE08-4C2D-8CF4-7BF97CA388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7799" y="3180606"/>
                <a:ext cx="1393371" cy="369332"/>
              </a:xfrm>
              <a:prstGeom prst="rect">
                <a:avLst/>
              </a:prstGeom>
              <a:blipFill>
                <a:blip r:embed="rId4"/>
                <a:stretch>
                  <a:fillRect l="-5195" r="-129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320C911-3DA8-479D-927F-48607FD9F760}"/>
                  </a:ext>
                </a:extLst>
              </p:cNvPr>
              <p:cNvSpPr txBox="1"/>
              <p:nvPr/>
            </p:nvSpPr>
            <p:spPr>
              <a:xfrm>
                <a:off x="10052703" y="5142177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320C911-3DA8-479D-927F-48607FD9F7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2703" y="5142177"/>
                <a:ext cx="515621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14FB83-EE1B-4271-86A1-39DBEDE1ACA5}"/>
                  </a:ext>
                </a:extLst>
              </p:cNvPr>
              <p:cNvSpPr txBox="1"/>
              <p:nvPr/>
            </p:nvSpPr>
            <p:spPr>
              <a:xfrm>
                <a:off x="9199493" y="1640256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14FB83-EE1B-4271-86A1-39DBEDE1AC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9493" y="1640256"/>
                <a:ext cx="515621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A83A8-8AF5-451D-8C69-D9FC0BEF0EAA}"/>
                  </a:ext>
                </a:extLst>
              </p:cNvPr>
              <p:cNvSpPr txBox="1"/>
              <p:nvPr/>
            </p:nvSpPr>
            <p:spPr>
              <a:xfrm>
                <a:off x="7637520" y="5025954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A83A8-8AF5-451D-8C69-D9FC0BEF0E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7520" y="5025954"/>
                <a:ext cx="515621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6481A8-DF94-433E-BB00-16B11D448ECF}"/>
                  </a:ext>
                </a:extLst>
              </p:cNvPr>
              <p:cNvSpPr txBox="1"/>
              <p:nvPr/>
            </p:nvSpPr>
            <p:spPr>
              <a:xfrm>
                <a:off x="7413278" y="1645361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6481A8-DF94-433E-BB00-16B11D448E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278" y="1645361"/>
                <a:ext cx="515621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9E1156D-7B10-4009-BE29-C6264BED4E3F}"/>
                  </a:ext>
                </a:extLst>
              </p:cNvPr>
              <p:cNvSpPr txBox="1"/>
              <p:nvPr/>
            </p:nvSpPr>
            <p:spPr>
              <a:xfrm>
                <a:off x="9715114" y="2233953"/>
                <a:ext cx="1578742" cy="646331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s-AR" b="0" i="1" smtClean="0">
                          <a:latin typeface="Cambria Math"/>
                          <a:ea typeface="Cambria Math"/>
                        </a:rPr>
                        <m:t>⟶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/>
                        </a:rPr>
                        <m:t>𝐿</m:t>
                      </m:r>
                    </m:oMath>
                  </m:oMathPara>
                </a14:m>
                <a:endParaRPr lang="en-US" dirty="0"/>
              </a:p>
              <a:p>
                <a:pPr algn="ctr"/>
                <a:r>
                  <a:rPr lang="es-AR" dirty="0"/>
                  <a:t>Absorción</a:t>
                </a:r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9E1156D-7B10-4009-BE29-C6264BED4E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114" y="2233953"/>
                <a:ext cx="1578742" cy="646331"/>
              </a:xfrm>
              <a:prstGeom prst="rect">
                <a:avLst/>
              </a:prstGeom>
              <a:blipFill>
                <a:blip r:embed="rId9"/>
                <a:stretch>
                  <a:fillRect b="-119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DBFF183-A579-4000-A18A-1404AE125641}"/>
                  </a:ext>
                </a:extLst>
              </p:cNvPr>
              <p:cNvSpPr txBox="1"/>
              <p:nvPr/>
            </p:nvSpPr>
            <p:spPr>
              <a:xfrm>
                <a:off x="10052702" y="4769714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DBFF183-A579-4000-A18A-1404AE1256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2702" y="4769714"/>
                <a:ext cx="515621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5E34937-85CF-44D9-AF85-2D72841B13FE}"/>
                  </a:ext>
                </a:extLst>
              </p:cNvPr>
              <p:cNvSpPr txBox="1"/>
              <p:nvPr/>
            </p:nvSpPr>
            <p:spPr>
              <a:xfrm>
                <a:off x="7957886" y="1645361"/>
                <a:ext cx="4393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5E34937-85CF-44D9-AF85-2D72841B13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7886" y="1645361"/>
                <a:ext cx="439385" cy="369332"/>
              </a:xfrm>
              <a:prstGeom prst="rect">
                <a:avLst/>
              </a:prstGeom>
              <a:blipFill>
                <a:blip r:embed="rId11"/>
                <a:stretch>
                  <a:fillRect l="-274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BB10530-8AC2-4B1E-8F5C-0B9442070B77}"/>
                  </a:ext>
                </a:extLst>
              </p:cNvPr>
              <p:cNvSpPr txBox="1"/>
              <p:nvPr/>
            </p:nvSpPr>
            <p:spPr>
              <a:xfrm>
                <a:off x="9368318" y="3842822"/>
                <a:ext cx="240001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𝑅𝑒𝑐𝑢𝑝𝑒𝑟𝑎𝑐𝑖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=98%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BB10530-8AC2-4B1E-8F5C-0B9442070B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8318" y="3842822"/>
                <a:ext cx="2400010" cy="369332"/>
              </a:xfrm>
              <a:prstGeom prst="rect">
                <a:avLst/>
              </a:prstGeom>
              <a:blipFill>
                <a:blip r:embed="rId12"/>
                <a:stretch>
                  <a:fillRect l="-252" b="-937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C57E833-9025-44A1-8CA8-7909C9260512}"/>
                  </a:ext>
                </a:extLst>
              </p:cNvPr>
              <p:cNvSpPr txBox="1"/>
              <p:nvPr/>
            </p:nvSpPr>
            <p:spPr>
              <a:xfrm>
                <a:off x="7919767" y="1249888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C57E833-9025-44A1-8CA8-7909C92605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9767" y="1249888"/>
                <a:ext cx="515621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1C33367-6D45-452E-B3C4-1EA51327D5B7}"/>
                  </a:ext>
                </a:extLst>
              </p:cNvPr>
              <p:cNvSpPr txBox="1"/>
              <p:nvPr/>
            </p:nvSpPr>
            <p:spPr>
              <a:xfrm>
                <a:off x="10048895" y="5560025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1C33367-6D45-452E-B3C4-1EA51327D5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8895" y="5560025"/>
                <a:ext cx="515621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FCC48DC-FC5A-46A5-85AB-DC35F81E6C68}"/>
                  </a:ext>
                </a:extLst>
              </p:cNvPr>
              <p:cNvSpPr txBox="1"/>
              <p:nvPr/>
            </p:nvSpPr>
            <p:spPr>
              <a:xfrm>
                <a:off x="7617250" y="4663548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FCC48DC-FC5A-46A5-85AB-DC35F81E6C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7250" y="4663548"/>
                <a:ext cx="515621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ECA936B-6B3C-41AD-BC7A-5FDCABFE4BE1}"/>
                  </a:ext>
                </a:extLst>
              </p:cNvPr>
              <p:cNvSpPr txBox="1"/>
              <p:nvPr/>
            </p:nvSpPr>
            <p:spPr>
              <a:xfrm>
                <a:off x="9199493" y="1242881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ECA936B-6B3C-41AD-BC7A-5FDCABFE4B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9493" y="1242881"/>
                <a:ext cx="515621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Marcador de contenido 2">
            <a:extLst>
              <a:ext uri="{FF2B5EF4-FFF2-40B4-BE49-F238E27FC236}">
                <a16:creationId xmlns:a16="http://schemas.microsoft.com/office/drawing/2014/main" id="{6E24EA62-3A88-43F1-9BEE-0490520CBDE2}"/>
              </a:ext>
            </a:extLst>
          </p:cNvPr>
          <p:cNvSpPr txBox="1">
            <a:spLocks/>
          </p:cNvSpPr>
          <p:nvPr/>
        </p:nvSpPr>
        <p:spPr>
          <a:xfrm>
            <a:off x="423671" y="1085184"/>
            <a:ext cx="5618024" cy="810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Corbel" pitchFamily="34" charset="0"/>
              <a:buNone/>
            </a:pPr>
            <a:r>
              <a:rPr lang="es-AR" sz="19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¿Por dónde arranco?</a:t>
            </a:r>
          </a:p>
        </p:txBody>
      </p:sp>
      <p:sp>
        <p:nvSpPr>
          <p:cNvPr id="46" name="Marcador de contenido 2">
            <a:extLst>
              <a:ext uri="{FF2B5EF4-FFF2-40B4-BE49-F238E27FC236}">
                <a16:creationId xmlns:a16="http://schemas.microsoft.com/office/drawing/2014/main" id="{A36911A9-A66D-4616-A0DE-DD81AA04E5CB}"/>
              </a:ext>
            </a:extLst>
          </p:cNvPr>
          <p:cNvSpPr txBox="1">
            <a:spLocks/>
          </p:cNvSpPr>
          <p:nvPr/>
        </p:nvSpPr>
        <p:spPr>
          <a:xfrm>
            <a:off x="552203" y="1600521"/>
            <a:ext cx="6760086" cy="810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Propongo una de las incógnitas del problema </a:t>
            </a:r>
            <a:r>
              <a:rPr lang="es-AR" sz="16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(ver </a:t>
            </a:r>
            <a:r>
              <a:rPr lang="es-AR" sz="16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disclaimer</a:t>
            </a:r>
            <a:r>
              <a:rPr lang="es-AR" sz="16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al final)</a:t>
            </a:r>
            <a:endParaRPr lang="es-AR" sz="1900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2" name="Elbow Connector 19">
            <a:extLst>
              <a:ext uri="{FF2B5EF4-FFF2-40B4-BE49-F238E27FC236}">
                <a16:creationId xmlns:a16="http://schemas.microsoft.com/office/drawing/2014/main" id="{546C9920-A7C0-4835-BFDC-8A763821DBC3}"/>
              </a:ext>
            </a:extLst>
          </p:cNvPr>
          <p:cNvCxnSpPr>
            <a:cxnSpLocks/>
          </p:cNvCxnSpPr>
          <p:nvPr/>
        </p:nvCxnSpPr>
        <p:spPr>
          <a:xfrm>
            <a:off x="1692814" y="2022598"/>
            <a:ext cx="0" cy="56320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Marcador de contenido 2">
                <a:extLst>
                  <a:ext uri="{FF2B5EF4-FFF2-40B4-BE49-F238E27FC236}">
                    <a16:creationId xmlns:a16="http://schemas.microsoft.com/office/drawing/2014/main" id="{8D689F76-CEF0-4B23-B7F2-989ABB5122C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82939" y="2710002"/>
                <a:ext cx="1742821" cy="53801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AR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Propongo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9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sz="19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𝑡</m:t>
                        </m:r>
                      </m:e>
                      <m:sub>
                        <m:r>
                          <a:rPr lang="es-AR" sz="19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𝑇</m:t>
                        </m:r>
                      </m:sub>
                    </m:sSub>
                  </m:oMath>
                </a14:m>
                <a:endParaRPr lang="es-AR" sz="19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3" name="Marcador de contenido 2">
                <a:extLst>
                  <a:ext uri="{FF2B5EF4-FFF2-40B4-BE49-F238E27FC236}">
                    <a16:creationId xmlns:a16="http://schemas.microsoft.com/office/drawing/2014/main" id="{8D689F76-CEF0-4B23-B7F2-989ABB5122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939" y="2710002"/>
                <a:ext cx="1742821" cy="538014"/>
              </a:xfrm>
              <a:prstGeom prst="rect">
                <a:avLst/>
              </a:prstGeom>
              <a:blipFill>
                <a:blip r:embed="rId17"/>
                <a:stretch>
                  <a:fillRect l="-350" t="-568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Elbow Connector 19">
            <a:extLst>
              <a:ext uri="{FF2B5EF4-FFF2-40B4-BE49-F238E27FC236}">
                <a16:creationId xmlns:a16="http://schemas.microsoft.com/office/drawing/2014/main" id="{72D2ED5D-C9BA-4D7F-86C0-80326E465B87}"/>
              </a:ext>
            </a:extLst>
          </p:cNvPr>
          <p:cNvCxnSpPr>
            <a:cxnSpLocks/>
          </p:cNvCxnSpPr>
          <p:nvPr/>
        </p:nvCxnSpPr>
        <p:spPr>
          <a:xfrm>
            <a:off x="2522545" y="2979009"/>
            <a:ext cx="68256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Marcador de contenido 2">
            <a:extLst>
              <a:ext uri="{FF2B5EF4-FFF2-40B4-BE49-F238E27FC236}">
                <a16:creationId xmlns:a16="http://schemas.microsoft.com/office/drawing/2014/main" id="{8B2E5EFD-A436-4F80-A24B-A895B50BDE96}"/>
              </a:ext>
            </a:extLst>
          </p:cNvPr>
          <p:cNvSpPr txBox="1">
            <a:spLocks/>
          </p:cNvSpPr>
          <p:nvPr/>
        </p:nvSpPr>
        <p:spPr>
          <a:xfrm>
            <a:off x="3381431" y="2720890"/>
            <a:ext cx="4031847" cy="538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Cierro el balance de energía global.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5DC00C48-036F-4512-94F9-33814A0F46A4}"/>
                  </a:ext>
                </a:extLst>
              </p:cNvPr>
              <p:cNvSpPr txBox="1"/>
              <p:nvPr/>
            </p:nvSpPr>
            <p:spPr>
              <a:xfrm>
                <a:off x="738329" y="3247728"/>
                <a:ext cx="6714146" cy="12625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𝑠𝑣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Sup>
                            <m:sSubSup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𝑠𝑡</m:t>
                              </m:r>
                            </m:sub>
                            <m:sup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p>
                          </m:sSubSup>
                        </m:e>
                      </m:d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𝑠𝑣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Sup>
                            <m:sSubSup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𝑠𝑡</m:t>
                              </m:r>
                            </m:sub>
                            <m:sup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sup>
                          </m:sSubSup>
                        </m:e>
                      </m:d>
                      <m:r>
                        <a:rPr lang="es-AR" b="0" i="0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s-AR" b="0" i="0" dirty="0">
                  <a:latin typeface="Cambria Math" panose="020405030504060302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𝑠𝑣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Sup>
                            <m:sSubSup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𝑠𝑡</m:t>
                              </m:r>
                            </m:sub>
                            <m:sup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p>
                          </m:sSubSup>
                        </m:e>
                      </m:d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1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s-AR" b="1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𝑠𝑣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Sup>
                            <m:sSubSup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𝑠𝑡</m:t>
                              </m:r>
                            </m:sub>
                            <m:sup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sup>
                          </m:sSubSup>
                        </m:e>
                      </m:d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s-AR" i="1" dirty="0">
                  <a:latin typeface="Cambria Math" panose="020405030504060302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AR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AR"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s-AR">
                              <a:latin typeface="Cambria Math" panose="02040503050406030204" pitchFamily="18" charset="0"/>
                            </a:rPr>
                            <m:t>S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λ</m:t>
                      </m:r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e>
                      </m:d>
                      <m:r>
                        <a:rPr lang="es-A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5DC00C48-036F-4512-94F9-33814A0F46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329" y="3247728"/>
                <a:ext cx="6714146" cy="126252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Elbow Connector 19">
            <a:extLst>
              <a:ext uri="{FF2B5EF4-FFF2-40B4-BE49-F238E27FC236}">
                <a16:creationId xmlns:a16="http://schemas.microsoft.com/office/drawing/2014/main" id="{DE0ACDEE-773D-4616-8111-8BE62DF337A6}"/>
              </a:ext>
            </a:extLst>
          </p:cNvPr>
          <p:cNvCxnSpPr>
            <a:cxnSpLocks/>
          </p:cNvCxnSpPr>
          <p:nvPr/>
        </p:nvCxnSpPr>
        <p:spPr>
          <a:xfrm>
            <a:off x="6066089" y="4254502"/>
            <a:ext cx="0" cy="56320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Marcador de contenido 2">
                <a:extLst>
                  <a:ext uri="{FF2B5EF4-FFF2-40B4-BE49-F238E27FC236}">
                    <a16:creationId xmlns:a16="http://schemas.microsoft.com/office/drawing/2014/main" id="{7AD0B80B-58B3-4221-8A6B-22C98AC4ABF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406814" y="4942653"/>
                <a:ext cx="1742821" cy="53801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AR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Obtengo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9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sz="19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𝑇</m:t>
                        </m:r>
                      </m:e>
                      <m:sub>
                        <m:r>
                          <a:rPr lang="es-AR" sz="19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𝐵</m:t>
                        </m:r>
                      </m:sub>
                    </m:sSub>
                  </m:oMath>
                </a14:m>
                <a:endParaRPr lang="es-AR" sz="19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9" name="Marcador de contenido 2">
                <a:extLst>
                  <a:ext uri="{FF2B5EF4-FFF2-40B4-BE49-F238E27FC236}">
                    <a16:creationId xmlns:a16="http://schemas.microsoft.com/office/drawing/2014/main" id="{7AD0B80B-58B3-4221-8A6B-22C98AC4AB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6814" y="4942653"/>
                <a:ext cx="1742821" cy="538014"/>
              </a:xfrm>
              <a:prstGeom prst="rect">
                <a:avLst/>
              </a:prstGeom>
              <a:blipFill>
                <a:blip r:embed="rId19"/>
                <a:stretch>
                  <a:fillRect l="-699" t="-568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D2197A69-CE18-41AF-B95A-7772BE981BB3}"/>
              </a:ext>
            </a:extLst>
          </p:cNvPr>
          <p:cNvPicPr/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arcador de número de diapositiva 14">
            <a:extLst>
              <a:ext uri="{FF2B5EF4-FFF2-40B4-BE49-F238E27FC236}">
                <a16:creationId xmlns:a16="http://schemas.microsoft.com/office/drawing/2014/main" id="{5F0F6FC6-6A8B-B9E1-6C19-EF61AE8A5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s-AR" sz="1600" b="1" dirty="0"/>
              <a:t>-</a:t>
            </a:r>
            <a:fld id="{69D94FCB-83B5-4144-BDC1-7118612766F0}" type="slidenum">
              <a:rPr lang="es-AR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13</a:t>
            </a:fld>
            <a:r>
              <a:rPr lang="es-AR" sz="1600" b="1" dirty="0"/>
              <a:t>-</a:t>
            </a:r>
          </a:p>
        </p:txBody>
      </p:sp>
      <p:sp>
        <p:nvSpPr>
          <p:cNvPr id="26" name="Título 1">
            <a:extLst>
              <a:ext uri="{FF2B5EF4-FFF2-40B4-BE49-F238E27FC236}">
                <a16:creationId xmlns:a16="http://schemas.microsoft.com/office/drawing/2014/main" id="{A5B4FCC8-7AB4-2E44-AE2C-7025788CF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671" y="272873"/>
            <a:ext cx="9875520" cy="919940"/>
          </a:xfrm>
        </p:spPr>
        <p:txBody>
          <a:bodyPr/>
          <a:lstStyle/>
          <a:p>
            <a:r>
              <a:rPr lang="es-AR" dirty="0"/>
              <a:t>Planteo – Iteración</a:t>
            </a:r>
            <a:endParaRPr lang="en-US" dirty="0"/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43CE148-5EDF-0BDD-504F-26A0EFA0D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2025</a:t>
            </a:r>
          </a:p>
        </p:txBody>
      </p:sp>
    </p:spTree>
    <p:extLst>
      <p:ext uri="{BB962C8B-B14F-4D97-AF65-F5344CB8AC3E}">
        <p14:creationId xmlns:p14="http://schemas.microsoft.com/office/powerpoint/2010/main" val="116360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33" grpId="0"/>
      <p:bldP spid="39" grpId="0"/>
      <p:bldP spid="43" grpId="0"/>
      <p:bldP spid="4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4D370A35-285A-486E-96B3-C42BA575049E}"/>
              </a:ext>
            </a:extLst>
          </p:cNvPr>
          <p:cNvSpPr/>
          <p:nvPr/>
        </p:nvSpPr>
        <p:spPr>
          <a:xfrm>
            <a:off x="8096599" y="2317330"/>
            <a:ext cx="1079625" cy="6819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71054A2-346F-4F22-8993-C31453CD18C2}"/>
              </a:ext>
            </a:extLst>
          </p:cNvPr>
          <p:cNvSpPr/>
          <p:nvPr/>
        </p:nvSpPr>
        <p:spPr>
          <a:xfrm>
            <a:off x="8096599" y="4139021"/>
            <a:ext cx="1079625" cy="6819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D08BCF-2F50-4DBB-AA15-60E2698726A2}"/>
              </a:ext>
            </a:extLst>
          </p:cNvPr>
          <p:cNvSpPr/>
          <p:nvPr/>
        </p:nvSpPr>
        <p:spPr>
          <a:xfrm>
            <a:off x="8096599" y="2666683"/>
            <a:ext cx="1079625" cy="18133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13C7553-0E46-4457-8205-891431F6B06A}"/>
                  </a:ext>
                </a:extLst>
              </p:cNvPr>
              <p:cNvSpPr txBox="1"/>
              <p:nvPr/>
            </p:nvSpPr>
            <p:spPr>
              <a:xfrm>
                <a:off x="8096600" y="3396648"/>
                <a:ext cx="10796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sub>
                      </m:sSub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=¿?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13C7553-0E46-4457-8205-891431F6B0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6600" y="3396648"/>
                <a:ext cx="1079624" cy="369332"/>
              </a:xfrm>
              <a:prstGeom prst="rect">
                <a:avLst/>
              </a:prstGeom>
              <a:blipFill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Elbow Connector 17">
            <a:extLst>
              <a:ext uri="{FF2B5EF4-FFF2-40B4-BE49-F238E27FC236}">
                <a16:creationId xmlns:a16="http://schemas.microsoft.com/office/drawing/2014/main" id="{F020D824-B949-47B7-8446-40B1E1D657B7}"/>
              </a:ext>
            </a:extLst>
          </p:cNvPr>
          <p:cNvCxnSpPr>
            <a:endCxn id="9" idx="5"/>
          </p:cNvCxnSpPr>
          <p:nvPr/>
        </p:nvCxnSpPr>
        <p:spPr>
          <a:xfrm rot="10800000">
            <a:off x="9018118" y="4721080"/>
            <a:ext cx="1030777" cy="49569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Elbow Connector 19">
            <a:extLst>
              <a:ext uri="{FF2B5EF4-FFF2-40B4-BE49-F238E27FC236}">
                <a16:creationId xmlns:a16="http://schemas.microsoft.com/office/drawing/2014/main" id="{184DFB3F-C1D1-4C9B-A312-3665EEE89E7F}"/>
              </a:ext>
            </a:extLst>
          </p:cNvPr>
          <p:cNvCxnSpPr>
            <a:stCxn id="8" idx="7"/>
          </p:cNvCxnSpPr>
          <p:nvPr/>
        </p:nvCxnSpPr>
        <p:spPr>
          <a:xfrm rot="5400000" flipH="1" flipV="1">
            <a:off x="8664203" y="2063280"/>
            <a:ext cx="707830" cy="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Elbow Connector 23">
            <a:extLst>
              <a:ext uri="{FF2B5EF4-FFF2-40B4-BE49-F238E27FC236}">
                <a16:creationId xmlns:a16="http://schemas.microsoft.com/office/drawing/2014/main" id="{CC1E180C-3E13-4598-93E4-72968BFF9951}"/>
              </a:ext>
            </a:extLst>
          </p:cNvPr>
          <p:cNvCxnSpPr>
            <a:endCxn id="8" idx="1"/>
          </p:cNvCxnSpPr>
          <p:nvPr/>
        </p:nvCxnSpPr>
        <p:spPr>
          <a:xfrm>
            <a:off x="7610494" y="2063281"/>
            <a:ext cx="644212" cy="35391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Elbow Connector 27">
            <a:extLst>
              <a:ext uri="{FF2B5EF4-FFF2-40B4-BE49-F238E27FC236}">
                <a16:creationId xmlns:a16="http://schemas.microsoft.com/office/drawing/2014/main" id="{0388339F-6158-46AF-866D-D03BB07AE138}"/>
              </a:ext>
            </a:extLst>
          </p:cNvPr>
          <p:cNvCxnSpPr>
            <a:stCxn id="9" idx="3"/>
          </p:cNvCxnSpPr>
          <p:nvPr/>
        </p:nvCxnSpPr>
        <p:spPr>
          <a:xfrm rot="16200000" flipH="1">
            <a:off x="7832687" y="5143098"/>
            <a:ext cx="844039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2E87C8E-FE08-4C2D-8CF4-7BF97CA3881B}"/>
                  </a:ext>
                </a:extLst>
              </p:cNvPr>
              <p:cNvSpPr txBox="1"/>
              <p:nvPr/>
            </p:nvSpPr>
            <p:spPr>
              <a:xfrm>
                <a:off x="9807799" y="3180606"/>
                <a:ext cx="1393371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𝐷𝑎𝑡𝑜𝑠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𝑣𝑠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2E87C8E-FE08-4C2D-8CF4-7BF97CA388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7799" y="3180606"/>
                <a:ext cx="1393371" cy="369332"/>
              </a:xfrm>
              <a:prstGeom prst="rect">
                <a:avLst/>
              </a:prstGeom>
              <a:blipFill>
                <a:blip r:embed="rId4"/>
                <a:stretch>
                  <a:fillRect l="-5195" r="-129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320C911-3DA8-479D-927F-48607FD9F760}"/>
                  </a:ext>
                </a:extLst>
              </p:cNvPr>
              <p:cNvSpPr txBox="1"/>
              <p:nvPr/>
            </p:nvSpPr>
            <p:spPr>
              <a:xfrm>
                <a:off x="10052703" y="5142177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320C911-3DA8-479D-927F-48607FD9F7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2703" y="5142177"/>
                <a:ext cx="515621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14FB83-EE1B-4271-86A1-39DBEDE1ACA5}"/>
                  </a:ext>
                </a:extLst>
              </p:cNvPr>
              <p:cNvSpPr txBox="1"/>
              <p:nvPr/>
            </p:nvSpPr>
            <p:spPr>
              <a:xfrm>
                <a:off x="9199493" y="1640256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14FB83-EE1B-4271-86A1-39DBEDE1AC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9493" y="1640256"/>
                <a:ext cx="515621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A83A8-8AF5-451D-8C69-D9FC0BEF0EAA}"/>
                  </a:ext>
                </a:extLst>
              </p:cNvPr>
              <p:cNvSpPr txBox="1"/>
              <p:nvPr/>
            </p:nvSpPr>
            <p:spPr>
              <a:xfrm>
                <a:off x="7637520" y="5025954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A83A8-8AF5-451D-8C69-D9FC0BEF0E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7520" y="5025954"/>
                <a:ext cx="515621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6481A8-DF94-433E-BB00-16B11D448ECF}"/>
                  </a:ext>
                </a:extLst>
              </p:cNvPr>
              <p:cNvSpPr txBox="1"/>
              <p:nvPr/>
            </p:nvSpPr>
            <p:spPr>
              <a:xfrm>
                <a:off x="7413278" y="1645361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6481A8-DF94-433E-BB00-16B11D448E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278" y="1645361"/>
                <a:ext cx="515621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9E1156D-7B10-4009-BE29-C6264BED4E3F}"/>
                  </a:ext>
                </a:extLst>
              </p:cNvPr>
              <p:cNvSpPr txBox="1"/>
              <p:nvPr/>
            </p:nvSpPr>
            <p:spPr>
              <a:xfrm>
                <a:off x="9715114" y="2233953"/>
                <a:ext cx="1578742" cy="646331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s-AR" b="0" i="1" smtClean="0">
                          <a:latin typeface="Cambria Math"/>
                          <a:ea typeface="Cambria Math"/>
                        </a:rPr>
                        <m:t>⟶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/>
                        </a:rPr>
                        <m:t>𝐿</m:t>
                      </m:r>
                    </m:oMath>
                  </m:oMathPara>
                </a14:m>
                <a:endParaRPr lang="en-US" dirty="0"/>
              </a:p>
              <a:p>
                <a:pPr algn="ctr"/>
                <a:r>
                  <a:rPr lang="es-AR" dirty="0"/>
                  <a:t>Absorción</a:t>
                </a:r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9E1156D-7B10-4009-BE29-C6264BED4E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114" y="2233953"/>
                <a:ext cx="1578742" cy="646331"/>
              </a:xfrm>
              <a:prstGeom prst="rect">
                <a:avLst/>
              </a:prstGeom>
              <a:blipFill>
                <a:blip r:embed="rId9"/>
                <a:stretch>
                  <a:fillRect b="-119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DBFF183-A579-4000-A18A-1404AE125641}"/>
                  </a:ext>
                </a:extLst>
              </p:cNvPr>
              <p:cNvSpPr txBox="1"/>
              <p:nvPr/>
            </p:nvSpPr>
            <p:spPr>
              <a:xfrm>
                <a:off x="10052702" y="4769714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DBFF183-A579-4000-A18A-1404AE1256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2702" y="4769714"/>
                <a:ext cx="515621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5E34937-85CF-44D9-AF85-2D72841B13FE}"/>
                  </a:ext>
                </a:extLst>
              </p:cNvPr>
              <p:cNvSpPr txBox="1"/>
              <p:nvPr/>
            </p:nvSpPr>
            <p:spPr>
              <a:xfrm>
                <a:off x="7957886" y="1645361"/>
                <a:ext cx="4393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5E34937-85CF-44D9-AF85-2D72841B13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7886" y="1645361"/>
                <a:ext cx="439385" cy="369332"/>
              </a:xfrm>
              <a:prstGeom prst="rect">
                <a:avLst/>
              </a:prstGeom>
              <a:blipFill>
                <a:blip r:embed="rId11"/>
                <a:stretch>
                  <a:fillRect l="-274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BB10530-8AC2-4B1E-8F5C-0B9442070B77}"/>
                  </a:ext>
                </a:extLst>
              </p:cNvPr>
              <p:cNvSpPr txBox="1"/>
              <p:nvPr/>
            </p:nvSpPr>
            <p:spPr>
              <a:xfrm>
                <a:off x="9368318" y="3842822"/>
                <a:ext cx="240001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𝑅𝑒𝑐𝑢𝑝𝑒𝑟𝑎𝑐𝑖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=98%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BB10530-8AC2-4B1E-8F5C-0B9442070B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8318" y="3842822"/>
                <a:ext cx="2400010" cy="369332"/>
              </a:xfrm>
              <a:prstGeom prst="rect">
                <a:avLst/>
              </a:prstGeom>
              <a:blipFill>
                <a:blip r:embed="rId12"/>
                <a:stretch>
                  <a:fillRect l="-252" b="-937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C57E833-9025-44A1-8CA8-7909C9260512}"/>
                  </a:ext>
                </a:extLst>
              </p:cNvPr>
              <p:cNvSpPr txBox="1"/>
              <p:nvPr/>
            </p:nvSpPr>
            <p:spPr>
              <a:xfrm>
                <a:off x="7919767" y="1249888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C57E833-9025-44A1-8CA8-7909C92605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9767" y="1249888"/>
                <a:ext cx="515621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1C33367-6D45-452E-B3C4-1EA51327D5B7}"/>
                  </a:ext>
                </a:extLst>
              </p:cNvPr>
              <p:cNvSpPr txBox="1"/>
              <p:nvPr/>
            </p:nvSpPr>
            <p:spPr>
              <a:xfrm>
                <a:off x="10048895" y="5560025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1C33367-6D45-452E-B3C4-1EA51327D5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8895" y="5560025"/>
                <a:ext cx="515621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FCC48DC-FC5A-46A5-85AB-DC35F81E6C68}"/>
                  </a:ext>
                </a:extLst>
              </p:cNvPr>
              <p:cNvSpPr txBox="1"/>
              <p:nvPr/>
            </p:nvSpPr>
            <p:spPr>
              <a:xfrm>
                <a:off x="7617250" y="4663548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FCC48DC-FC5A-46A5-85AB-DC35F81E6C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7250" y="4663548"/>
                <a:ext cx="515621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ECA936B-6B3C-41AD-BC7A-5FDCABFE4BE1}"/>
                  </a:ext>
                </a:extLst>
              </p:cNvPr>
              <p:cNvSpPr txBox="1"/>
              <p:nvPr/>
            </p:nvSpPr>
            <p:spPr>
              <a:xfrm>
                <a:off x="9199493" y="1242881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ECA936B-6B3C-41AD-BC7A-5FDCABFE4B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9493" y="1242881"/>
                <a:ext cx="515621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20">
            <a:extLst>
              <a:ext uri="{FF2B5EF4-FFF2-40B4-BE49-F238E27FC236}">
                <a16:creationId xmlns:a16="http://schemas.microsoft.com/office/drawing/2014/main" id="{4742B259-40F3-4FC7-8258-9BF0813B5DBA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198020" y="2730814"/>
            <a:ext cx="3459663" cy="202552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8B6DAE65-F676-41C2-81C4-1B4393A9D9FA}"/>
                  </a:ext>
                </a:extLst>
              </p:cNvPr>
              <p:cNvSpPr txBox="1"/>
              <p:nvPr/>
            </p:nvSpPr>
            <p:spPr>
              <a:xfrm>
                <a:off x="1682399" y="3520743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8B6DAE65-F676-41C2-81C4-1B4393A9D9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2399" y="3520743"/>
                <a:ext cx="515621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0A740632-1B37-4078-B64A-F24F2CBCC7E4}"/>
                  </a:ext>
                </a:extLst>
              </p:cNvPr>
              <p:cNvSpPr txBox="1"/>
              <p:nvPr/>
            </p:nvSpPr>
            <p:spPr>
              <a:xfrm>
                <a:off x="2828453" y="5142903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0A740632-1B37-4078-B64A-F24F2CBCC7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8453" y="5142903"/>
                <a:ext cx="515621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91F01AA-FCEA-4673-B681-4F8FBDF31098}"/>
                  </a:ext>
                </a:extLst>
              </p:cNvPr>
              <p:cNvSpPr txBox="1"/>
              <p:nvPr/>
            </p:nvSpPr>
            <p:spPr>
              <a:xfrm>
                <a:off x="2808183" y="4780497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91F01AA-FCEA-4673-B681-4F8FBDF310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8183" y="4780497"/>
                <a:ext cx="515621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03305D56-1824-473D-A075-9DD7B1DC7CD5}"/>
                  </a:ext>
                </a:extLst>
              </p:cNvPr>
              <p:cNvSpPr txBox="1"/>
              <p:nvPr/>
            </p:nvSpPr>
            <p:spPr>
              <a:xfrm>
                <a:off x="2500155" y="3109110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03305D56-1824-473D-A075-9DD7B1DC7C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0155" y="3109110"/>
                <a:ext cx="515621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5D070449-50FC-473B-BCD7-46D55C7FA3B3}"/>
                  </a:ext>
                </a:extLst>
              </p:cNvPr>
              <p:cNvSpPr txBox="1"/>
              <p:nvPr/>
            </p:nvSpPr>
            <p:spPr>
              <a:xfrm>
                <a:off x="4936770" y="4000157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5D070449-50FC-473B-BCD7-46D55C7FA3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6770" y="4000157"/>
                <a:ext cx="515621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5A7B26B4-DB1F-4D20-9F0C-06F5FE166DE1}"/>
                  </a:ext>
                </a:extLst>
              </p:cNvPr>
              <p:cNvSpPr txBox="1"/>
              <p:nvPr/>
            </p:nvSpPr>
            <p:spPr>
              <a:xfrm>
                <a:off x="4648455" y="4785773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5A7B26B4-DB1F-4D20-9F0C-06F5FE166D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455" y="4785773"/>
                <a:ext cx="515621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C306800F-F86D-4A83-A1AC-4B9D9BD7F0E2}"/>
                  </a:ext>
                </a:extLst>
              </p:cNvPr>
              <p:cNvSpPr txBox="1"/>
              <p:nvPr/>
            </p:nvSpPr>
            <p:spPr>
              <a:xfrm>
                <a:off x="4644647" y="5203621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C306800F-F86D-4A83-A1AC-4B9D9BD7F0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647" y="5203621"/>
                <a:ext cx="515621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BE220C79-7FC9-425A-92FD-6E283213F404}"/>
                  </a:ext>
                </a:extLst>
              </p:cNvPr>
              <p:cNvSpPr txBox="1"/>
              <p:nvPr/>
            </p:nvSpPr>
            <p:spPr>
              <a:xfrm>
                <a:off x="2734314" y="2271722"/>
                <a:ext cx="756284" cy="390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𝑵𝒑</m:t>
                          </m:r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BE220C79-7FC9-425A-92FD-6E283213F4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4314" y="2271722"/>
                <a:ext cx="756284" cy="390748"/>
              </a:xfrm>
              <a:prstGeom prst="rect">
                <a:avLst/>
              </a:prstGeom>
              <a:blipFill>
                <a:blip r:embed="rId25"/>
                <a:stretch>
                  <a:fillRect l="-5645" b="-937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1101608F-1454-436A-8B3D-946CAD78A4F9}"/>
                  </a:ext>
                </a:extLst>
              </p:cNvPr>
              <p:cNvSpPr txBox="1"/>
              <p:nvPr/>
            </p:nvSpPr>
            <p:spPr>
              <a:xfrm>
                <a:off x="2726546" y="1917805"/>
                <a:ext cx="756284" cy="394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𝑵𝒑</m:t>
                          </m:r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1101608F-1454-436A-8B3D-946CAD78A4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6546" y="1917805"/>
                <a:ext cx="756284" cy="394210"/>
              </a:xfrm>
              <a:prstGeom prst="rect">
                <a:avLst/>
              </a:prstGeom>
              <a:blipFill>
                <a:blip r:embed="rId26"/>
                <a:stretch>
                  <a:fillRect l="-4032" b="-937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F0BE16DD-F976-4059-A344-2B08B3592C86}"/>
                  </a:ext>
                </a:extLst>
              </p:cNvPr>
              <p:cNvSpPr txBox="1"/>
              <p:nvPr/>
            </p:nvSpPr>
            <p:spPr>
              <a:xfrm>
                <a:off x="4638600" y="1894240"/>
                <a:ext cx="515621" cy="390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𝒀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𝑵𝒑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F0BE16DD-F976-4059-A344-2B08B3592C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8600" y="1894240"/>
                <a:ext cx="515621" cy="390748"/>
              </a:xfrm>
              <a:prstGeom prst="rect">
                <a:avLst/>
              </a:prstGeom>
              <a:blipFill>
                <a:blip r:embed="rId27"/>
                <a:stretch>
                  <a:fillRect l="-8235" b="-937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CB1C10B7-1855-42CD-986F-F4453C33EC0E}"/>
                  </a:ext>
                </a:extLst>
              </p:cNvPr>
              <p:cNvSpPr txBox="1"/>
              <p:nvPr/>
            </p:nvSpPr>
            <p:spPr>
              <a:xfrm>
                <a:off x="4646368" y="2276045"/>
                <a:ext cx="515621" cy="390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𝑵𝒑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CB1C10B7-1855-42CD-986F-F4453C33EC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6368" y="2276045"/>
                <a:ext cx="515621" cy="390748"/>
              </a:xfrm>
              <a:prstGeom prst="rect">
                <a:avLst/>
              </a:prstGeom>
              <a:blipFill>
                <a:blip r:embed="rId28"/>
                <a:stretch>
                  <a:fillRect l="-1176" b="-1093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Oval 23">
            <a:extLst>
              <a:ext uri="{FF2B5EF4-FFF2-40B4-BE49-F238E27FC236}">
                <a16:creationId xmlns:a16="http://schemas.microsoft.com/office/drawing/2014/main" id="{C070CF77-353D-4B82-A381-8D5D5FC3884B}"/>
              </a:ext>
            </a:extLst>
          </p:cNvPr>
          <p:cNvSpPr/>
          <p:nvPr/>
        </p:nvSpPr>
        <p:spPr>
          <a:xfrm>
            <a:off x="7966919" y="4139955"/>
            <a:ext cx="1338984" cy="59496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0" name="Elbow Connector 19">
            <a:extLst>
              <a:ext uri="{FF2B5EF4-FFF2-40B4-BE49-F238E27FC236}">
                <a16:creationId xmlns:a16="http://schemas.microsoft.com/office/drawing/2014/main" id="{8FBA5A4C-38D9-462A-B862-F4B73D976EA2}"/>
              </a:ext>
            </a:extLst>
          </p:cNvPr>
          <p:cNvCxnSpPr>
            <a:cxnSpLocks/>
            <a:stCxn id="24" idx="2"/>
          </p:cNvCxnSpPr>
          <p:nvPr/>
        </p:nvCxnSpPr>
        <p:spPr>
          <a:xfrm flipH="1" flipV="1">
            <a:off x="6096000" y="3842822"/>
            <a:ext cx="1870919" cy="59461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8980F8A6-B380-43F0-9483-24072696FFAA}"/>
              </a:ext>
            </a:extLst>
          </p:cNvPr>
          <p:cNvPicPr/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arcador de número de diapositiva 14">
            <a:extLst>
              <a:ext uri="{FF2B5EF4-FFF2-40B4-BE49-F238E27FC236}">
                <a16:creationId xmlns:a16="http://schemas.microsoft.com/office/drawing/2014/main" id="{A908EC29-40A7-C37A-F3CF-01C0E34F7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s-AR" sz="1600" b="1" dirty="0"/>
              <a:t>-</a:t>
            </a:r>
            <a:fld id="{69D94FCB-83B5-4144-BDC1-7118612766F0}" type="slidenum">
              <a:rPr lang="es-AR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14</a:t>
            </a:fld>
            <a:r>
              <a:rPr lang="es-AR" sz="1600" b="1" dirty="0"/>
              <a:t>-</a:t>
            </a:r>
          </a:p>
        </p:txBody>
      </p:sp>
      <p:sp>
        <p:nvSpPr>
          <p:cNvPr id="28" name="Título 1">
            <a:extLst>
              <a:ext uri="{FF2B5EF4-FFF2-40B4-BE49-F238E27FC236}">
                <a16:creationId xmlns:a16="http://schemas.microsoft.com/office/drawing/2014/main" id="{36F0B55B-5601-836C-BE5B-A6FA4E012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671" y="272873"/>
            <a:ext cx="9875520" cy="919940"/>
          </a:xfrm>
        </p:spPr>
        <p:txBody>
          <a:bodyPr/>
          <a:lstStyle/>
          <a:p>
            <a:r>
              <a:rPr lang="es-AR" dirty="0"/>
              <a:t>Planteo – Iteración</a:t>
            </a:r>
            <a:endParaRPr lang="en-US" dirty="0"/>
          </a:p>
        </p:txBody>
      </p:sp>
      <p:sp>
        <p:nvSpPr>
          <p:cNvPr id="29" name="Marcador de contenido 2">
            <a:extLst>
              <a:ext uri="{FF2B5EF4-FFF2-40B4-BE49-F238E27FC236}">
                <a16:creationId xmlns:a16="http://schemas.microsoft.com/office/drawing/2014/main" id="{57F8CD87-B57C-1745-4227-08611971DEDF}"/>
              </a:ext>
            </a:extLst>
          </p:cNvPr>
          <p:cNvSpPr txBox="1">
            <a:spLocks/>
          </p:cNvSpPr>
          <p:nvPr/>
        </p:nvSpPr>
        <p:spPr>
          <a:xfrm>
            <a:off x="423671" y="1108671"/>
            <a:ext cx="5266944" cy="810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Corbel" pitchFamily="34" charset="0"/>
              <a:buNone/>
            </a:pPr>
            <a:r>
              <a:rPr lang="es-AR" sz="19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 meto adentro de la torre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F156E22-FE2A-B9EC-5D23-611FEA2A0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2025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EE2E9E56-230C-6488-03F9-52964FDB7CCF}"/>
              </a:ext>
            </a:extLst>
          </p:cNvPr>
          <p:cNvCxnSpPr>
            <a:cxnSpLocks/>
          </p:cNvCxnSpPr>
          <p:nvPr/>
        </p:nvCxnSpPr>
        <p:spPr>
          <a:xfrm>
            <a:off x="2198020" y="3733178"/>
            <a:ext cx="3492595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8250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Marcador de contenido 2">
            <a:extLst>
              <a:ext uri="{FF2B5EF4-FFF2-40B4-BE49-F238E27FC236}">
                <a16:creationId xmlns:a16="http://schemas.microsoft.com/office/drawing/2014/main" id="{6E24EA62-3A88-43F1-9BEE-0490520CBDE2}"/>
              </a:ext>
            </a:extLst>
          </p:cNvPr>
          <p:cNvSpPr txBox="1">
            <a:spLocks/>
          </p:cNvSpPr>
          <p:nvPr/>
        </p:nvSpPr>
        <p:spPr>
          <a:xfrm>
            <a:off x="423671" y="1108671"/>
            <a:ext cx="5266944" cy="810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Corbel" pitchFamily="34" charset="0"/>
              <a:buNone/>
            </a:pPr>
            <a:r>
              <a:rPr lang="es-AR" sz="19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 meto adentro de la torre 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742B259-40F3-4FC7-8258-9BF0813B5D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6087" y="2600914"/>
            <a:ext cx="3459663" cy="202552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8B6DAE65-F676-41C2-81C4-1B4393A9D9FA}"/>
                  </a:ext>
                </a:extLst>
              </p:cNvPr>
              <p:cNvSpPr txBox="1"/>
              <p:nvPr/>
            </p:nvSpPr>
            <p:spPr>
              <a:xfrm>
                <a:off x="7380466" y="3390843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8B6DAE65-F676-41C2-81C4-1B4393A9D9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0466" y="3390843"/>
                <a:ext cx="51562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0A740632-1B37-4078-B64A-F24F2CBCC7E4}"/>
                  </a:ext>
                </a:extLst>
              </p:cNvPr>
              <p:cNvSpPr txBox="1"/>
              <p:nvPr/>
            </p:nvSpPr>
            <p:spPr>
              <a:xfrm>
                <a:off x="8526520" y="5013003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0A740632-1B37-4078-B64A-F24F2CBCC7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6520" y="5013003"/>
                <a:ext cx="515621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91F01AA-FCEA-4673-B681-4F8FBDF31098}"/>
                  </a:ext>
                </a:extLst>
              </p:cNvPr>
              <p:cNvSpPr txBox="1"/>
              <p:nvPr/>
            </p:nvSpPr>
            <p:spPr>
              <a:xfrm>
                <a:off x="8506250" y="4650597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91F01AA-FCEA-4673-B681-4F8FBDF310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6250" y="4650597"/>
                <a:ext cx="515621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03305D56-1824-473D-A075-9DD7B1DC7CD5}"/>
                  </a:ext>
                </a:extLst>
              </p:cNvPr>
              <p:cNvSpPr txBox="1"/>
              <p:nvPr/>
            </p:nvSpPr>
            <p:spPr>
              <a:xfrm>
                <a:off x="8198222" y="2979210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03305D56-1824-473D-A075-9DD7B1DC7C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8222" y="2979210"/>
                <a:ext cx="515621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5D070449-50FC-473B-BCD7-46D55C7FA3B3}"/>
                  </a:ext>
                </a:extLst>
              </p:cNvPr>
              <p:cNvSpPr txBox="1"/>
              <p:nvPr/>
            </p:nvSpPr>
            <p:spPr>
              <a:xfrm>
                <a:off x="10634837" y="3870257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5D070449-50FC-473B-BCD7-46D55C7FA3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34837" y="3870257"/>
                <a:ext cx="515621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5A7B26B4-DB1F-4D20-9F0C-06F5FE166DE1}"/>
                  </a:ext>
                </a:extLst>
              </p:cNvPr>
              <p:cNvSpPr txBox="1"/>
              <p:nvPr/>
            </p:nvSpPr>
            <p:spPr>
              <a:xfrm>
                <a:off x="10346522" y="4655873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5A7B26B4-DB1F-4D20-9F0C-06F5FE166D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46522" y="4655873"/>
                <a:ext cx="515621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C306800F-F86D-4A83-A1AC-4B9D9BD7F0E2}"/>
                  </a:ext>
                </a:extLst>
              </p:cNvPr>
              <p:cNvSpPr txBox="1"/>
              <p:nvPr/>
            </p:nvSpPr>
            <p:spPr>
              <a:xfrm>
                <a:off x="10342714" y="5073721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C306800F-F86D-4A83-A1AC-4B9D9BD7F0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42714" y="5073721"/>
                <a:ext cx="515621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BE220C79-7FC9-425A-92FD-6E283213F404}"/>
                  </a:ext>
                </a:extLst>
              </p:cNvPr>
              <p:cNvSpPr txBox="1"/>
              <p:nvPr/>
            </p:nvSpPr>
            <p:spPr>
              <a:xfrm>
                <a:off x="8432381" y="2141822"/>
                <a:ext cx="756284" cy="390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𝑵𝒑</m:t>
                          </m:r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BE220C79-7FC9-425A-92FD-6E283213F4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2381" y="2141822"/>
                <a:ext cx="756284" cy="390748"/>
              </a:xfrm>
              <a:prstGeom prst="rect">
                <a:avLst/>
              </a:prstGeom>
              <a:blipFill>
                <a:blip r:embed="rId11"/>
                <a:stretch>
                  <a:fillRect l="-4839" b="-1093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1101608F-1454-436A-8B3D-946CAD78A4F9}"/>
                  </a:ext>
                </a:extLst>
              </p:cNvPr>
              <p:cNvSpPr txBox="1"/>
              <p:nvPr/>
            </p:nvSpPr>
            <p:spPr>
              <a:xfrm>
                <a:off x="8424613" y="1787905"/>
                <a:ext cx="756284" cy="394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𝑵𝒑</m:t>
                          </m:r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1101608F-1454-436A-8B3D-946CAD78A4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4613" y="1787905"/>
                <a:ext cx="756284" cy="394210"/>
              </a:xfrm>
              <a:prstGeom prst="rect">
                <a:avLst/>
              </a:prstGeom>
              <a:blipFill>
                <a:blip r:embed="rId12"/>
                <a:stretch>
                  <a:fillRect l="-4032" b="-923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F0BE16DD-F976-4059-A344-2B08B3592C86}"/>
                  </a:ext>
                </a:extLst>
              </p:cNvPr>
              <p:cNvSpPr txBox="1"/>
              <p:nvPr/>
            </p:nvSpPr>
            <p:spPr>
              <a:xfrm>
                <a:off x="10336667" y="1764340"/>
                <a:ext cx="515621" cy="390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𝒀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𝑵𝒑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F0BE16DD-F976-4059-A344-2B08B3592C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36667" y="1764340"/>
                <a:ext cx="515621" cy="390748"/>
              </a:xfrm>
              <a:prstGeom prst="rect">
                <a:avLst/>
              </a:prstGeom>
              <a:blipFill>
                <a:blip r:embed="rId13"/>
                <a:stretch>
                  <a:fillRect l="-8333" b="-923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CB1C10B7-1855-42CD-986F-F4453C33EC0E}"/>
                  </a:ext>
                </a:extLst>
              </p:cNvPr>
              <p:cNvSpPr txBox="1"/>
              <p:nvPr/>
            </p:nvSpPr>
            <p:spPr>
              <a:xfrm>
                <a:off x="10344435" y="2146145"/>
                <a:ext cx="515621" cy="390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𝑵𝒑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CB1C10B7-1855-42CD-986F-F4453C33EC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44435" y="2146145"/>
                <a:ext cx="515621" cy="390748"/>
              </a:xfrm>
              <a:prstGeom prst="rect">
                <a:avLst/>
              </a:prstGeom>
              <a:blipFill>
                <a:blip r:embed="rId14"/>
                <a:stretch>
                  <a:fillRect l="-2353" b="-1093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FBCC8459-1AA8-4A96-BAE4-B4BE0A93E68C}"/>
                  </a:ext>
                </a:extLst>
              </p:cNvPr>
              <p:cNvSpPr txBox="1"/>
              <p:nvPr/>
            </p:nvSpPr>
            <p:spPr>
              <a:xfrm>
                <a:off x="4449662" y="2325167"/>
                <a:ext cx="963276" cy="3018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𝑵𝒑</m:t>
                          </m:r>
                        </m:sub>
                      </m:sSub>
                    </m:oMath>
                  </m:oMathPara>
                </a14:m>
                <a:endParaRPr lang="es-AR" b="1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FBCC8459-1AA8-4A96-BAE4-B4BE0A93E6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9662" y="2325167"/>
                <a:ext cx="963276" cy="301878"/>
              </a:xfrm>
              <a:prstGeom prst="rect">
                <a:avLst/>
              </a:prstGeom>
              <a:blipFill>
                <a:blip r:embed="rId15"/>
                <a:stretch>
                  <a:fillRect l="-5696" r="-4430" b="-26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Marcador de contenido 2">
            <a:extLst>
              <a:ext uri="{FF2B5EF4-FFF2-40B4-BE49-F238E27FC236}">
                <a16:creationId xmlns:a16="http://schemas.microsoft.com/office/drawing/2014/main" id="{B51E5D24-264D-4FD6-BF59-1C6A1F8496E4}"/>
              </a:ext>
            </a:extLst>
          </p:cNvPr>
          <p:cNvSpPr txBox="1">
            <a:spLocks/>
          </p:cNvSpPr>
          <p:nvPr/>
        </p:nvSpPr>
        <p:spPr>
          <a:xfrm>
            <a:off x="774751" y="2271247"/>
            <a:ext cx="2580862" cy="451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Equilibrio térmico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46936191-0E71-4BB1-8C29-9BF6C074B006}"/>
                  </a:ext>
                </a:extLst>
              </p:cNvPr>
              <p:cNvSpPr txBox="1"/>
              <p:nvPr/>
            </p:nvSpPr>
            <p:spPr>
              <a:xfrm>
                <a:off x="3596929" y="2989864"/>
                <a:ext cx="2837059" cy="5677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𝒀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𝑵𝒑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(1−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s-AR" b="1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s-AR" b="1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))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46936191-0E71-4BB1-8C29-9BF6C074B0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6929" y="2989864"/>
                <a:ext cx="2837059" cy="56772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Marcador de contenido 2">
            <a:extLst>
              <a:ext uri="{FF2B5EF4-FFF2-40B4-BE49-F238E27FC236}">
                <a16:creationId xmlns:a16="http://schemas.microsoft.com/office/drawing/2014/main" id="{83B73333-4812-487F-B0EC-DB550DAA522F}"/>
              </a:ext>
            </a:extLst>
          </p:cNvPr>
          <p:cNvSpPr txBox="1">
            <a:spLocks/>
          </p:cNvSpPr>
          <p:nvPr/>
        </p:nvSpPr>
        <p:spPr>
          <a:xfrm>
            <a:off x="774751" y="3047581"/>
            <a:ext cx="2580862" cy="451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Equilibrio químico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9FF03C1-B691-4898-925B-171DA285BE82}"/>
              </a:ext>
            </a:extLst>
          </p:cNvPr>
          <p:cNvCxnSpPr>
            <a:cxnSpLocks/>
          </p:cNvCxnSpPr>
          <p:nvPr/>
        </p:nvCxnSpPr>
        <p:spPr>
          <a:xfrm>
            <a:off x="5495394" y="2450657"/>
            <a:ext cx="6006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Marcador de contenido 2">
            <a:extLst>
              <a:ext uri="{FF2B5EF4-FFF2-40B4-BE49-F238E27FC236}">
                <a16:creationId xmlns:a16="http://schemas.microsoft.com/office/drawing/2014/main" id="{B5F8AD42-B8E4-466B-903E-5CA3EC88D12A}"/>
              </a:ext>
            </a:extLst>
          </p:cNvPr>
          <p:cNvSpPr txBox="1">
            <a:spLocks/>
          </p:cNvSpPr>
          <p:nvPr/>
        </p:nvSpPr>
        <p:spPr>
          <a:xfrm>
            <a:off x="6178456" y="2252541"/>
            <a:ext cx="1253483" cy="3907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Calculo </a:t>
            </a:r>
            <a:r>
              <a:rPr lang="es-AR" sz="19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761BED4E-D42A-4A21-BFA5-20BA319D3740}"/>
                  </a:ext>
                </a:extLst>
              </p:cNvPr>
              <p:cNvSpPr txBox="1"/>
              <p:nvPr/>
            </p:nvSpPr>
            <p:spPr>
              <a:xfrm>
                <a:off x="4054362" y="3922053"/>
                <a:ext cx="1753877" cy="6063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𝑵𝒑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𝑵𝒑</m:t>
                              </m:r>
                              <m:r>
                                <a:rPr lang="es-A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s-A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761BED4E-D42A-4A21-BFA5-20BA319D37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362" y="3922053"/>
                <a:ext cx="1753877" cy="606320"/>
              </a:xfrm>
              <a:prstGeom prst="rect">
                <a:avLst/>
              </a:prstGeom>
              <a:blipFill>
                <a:blip r:embed="rId17"/>
                <a:stretch>
                  <a:fillRect b="-1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Marcador de contenido 2">
            <a:extLst>
              <a:ext uri="{FF2B5EF4-FFF2-40B4-BE49-F238E27FC236}">
                <a16:creationId xmlns:a16="http://schemas.microsoft.com/office/drawing/2014/main" id="{636D681F-4C2C-4F24-83F5-4D30482C4C02}"/>
              </a:ext>
            </a:extLst>
          </p:cNvPr>
          <p:cNvSpPr txBox="1">
            <a:spLocks/>
          </p:cNvSpPr>
          <p:nvPr/>
        </p:nvSpPr>
        <p:spPr>
          <a:xfrm>
            <a:off x="774751" y="4013690"/>
            <a:ext cx="2580862" cy="451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Balance de masa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BF4E98B7-52A3-4D46-AA15-34337E36D7FB}"/>
              </a:ext>
            </a:extLst>
          </p:cNvPr>
          <p:cNvCxnSpPr>
            <a:cxnSpLocks/>
          </p:cNvCxnSpPr>
          <p:nvPr/>
        </p:nvCxnSpPr>
        <p:spPr>
          <a:xfrm>
            <a:off x="3920803" y="3495971"/>
            <a:ext cx="549597" cy="4244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Marcador de contenido 2">
            <a:extLst>
              <a:ext uri="{FF2B5EF4-FFF2-40B4-BE49-F238E27FC236}">
                <a16:creationId xmlns:a16="http://schemas.microsoft.com/office/drawing/2014/main" id="{DC3DA81F-CE15-4F83-9AAF-929E6CE222A2}"/>
              </a:ext>
            </a:extLst>
          </p:cNvPr>
          <p:cNvSpPr txBox="1">
            <a:spLocks/>
          </p:cNvSpPr>
          <p:nvPr/>
        </p:nvSpPr>
        <p:spPr>
          <a:xfrm>
            <a:off x="774751" y="5094367"/>
            <a:ext cx="2580862" cy="451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Balance de energía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C9580C47-367D-485A-BD6D-525308F352BB}"/>
                  </a:ext>
                </a:extLst>
              </p:cNvPr>
              <p:cNvSpPr txBox="1"/>
              <p:nvPr/>
            </p:nvSpPr>
            <p:spPr>
              <a:xfrm>
                <a:off x="3479952" y="4932208"/>
                <a:ext cx="3345724" cy="3216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  <m:sup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sup>
                      </m:sSubSup>
                      <m:d>
                        <m:d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s-A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𝑵𝒑</m:t>
                              </m:r>
                              <m:r>
                                <a:rPr lang="es-A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s-A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  <m:sup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d>
                        <m:d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s-AR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e>
                      </m:d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  <m:sup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sup>
                      </m:sSubSup>
                      <m:d>
                        <m:d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s-AR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e>
                      </m:d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s-A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C9580C47-367D-485A-BD6D-525308F352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952" y="4932208"/>
                <a:ext cx="3345724" cy="321627"/>
              </a:xfrm>
              <a:prstGeom prst="rect">
                <a:avLst/>
              </a:prstGeom>
              <a:blipFill>
                <a:blip r:embed="rId18"/>
                <a:stretch>
                  <a:fillRect l="-1457" b="-2452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4EBF89B9-C866-4148-88AF-0AF0C6D2359F}"/>
                  </a:ext>
                </a:extLst>
              </p:cNvPr>
              <p:cNvSpPr/>
              <p:nvPr/>
            </p:nvSpPr>
            <p:spPr>
              <a:xfrm>
                <a:off x="3408223" y="5356388"/>
                <a:ext cx="3382786" cy="4033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  <m:sup>
                          <m:r>
                            <a:rPr lang="es-A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s-AR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𝑁𝑝</m:t>
                          </m:r>
                        </m:sub>
                      </m:sSub>
                      <m:r>
                        <a:rPr lang="es-AR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)+</m:t>
                      </m:r>
                      <m:sSub>
                        <m:sSubPr>
                          <m:ctrlPr>
                            <a:rPr lang="es-A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AR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s-AR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l-GR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λ</m:t>
                      </m:r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s-A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A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e>
                      </m:d>
                      <m:r>
                        <a:rPr lang="es-AR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4EBF89B9-C866-4148-88AF-0AF0C6D235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8223" y="5356388"/>
                <a:ext cx="3382786" cy="403316"/>
              </a:xfrm>
              <a:prstGeom prst="rect">
                <a:avLst/>
              </a:prstGeom>
              <a:blipFill>
                <a:blip r:embed="rId19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10A24874-63E8-42D0-8FAB-EE8879BE1F26}"/>
              </a:ext>
            </a:extLst>
          </p:cNvPr>
          <p:cNvPicPr/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14">
            <a:extLst>
              <a:ext uri="{FF2B5EF4-FFF2-40B4-BE49-F238E27FC236}">
                <a16:creationId xmlns:a16="http://schemas.microsoft.com/office/drawing/2014/main" id="{F086871B-0191-9467-1B55-188C110B0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s-AR" sz="1600" b="1" dirty="0"/>
              <a:t>-</a:t>
            </a:r>
            <a:fld id="{69D94FCB-83B5-4144-BDC1-7118612766F0}" type="slidenum">
              <a:rPr lang="es-AR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15</a:t>
            </a:fld>
            <a:r>
              <a:rPr lang="es-AR" sz="1600" b="1" dirty="0"/>
              <a:t>-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1371FC1A-FCD4-5907-A24E-DFF2C47A2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671" y="272873"/>
            <a:ext cx="9875520" cy="919940"/>
          </a:xfrm>
        </p:spPr>
        <p:txBody>
          <a:bodyPr/>
          <a:lstStyle/>
          <a:p>
            <a:r>
              <a:rPr lang="es-AR" dirty="0"/>
              <a:t>Planteo – Iteración</a:t>
            </a:r>
            <a:endParaRPr lang="en-US" dirty="0"/>
          </a:p>
        </p:txBody>
      </p:sp>
      <p:sp>
        <p:nvSpPr>
          <p:cNvPr id="32" name="Freeform: Shape 78">
            <a:extLst>
              <a:ext uri="{FF2B5EF4-FFF2-40B4-BE49-F238E27FC236}">
                <a16:creationId xmlns:a16="http://schemas.microsoft.com/office/drawing/2014/main" id="{285D9961-20D7-DAA1-5453-C1EAA0648F59}"/>
              </a:ext>
            </a:extLst>
          </p:cNvPr>
          <p:cNvSpPr/>
          <p:nvPr/>
        </p:nvSpPr>
        <p:spPr>
          <a:xfrm rot="11841961" flipV="1">
            <a:off x="3102566" y="2530933"/>
            <a:ext cx="1066132" cy="2296862"/>
          </a:xfrm>
          <a:custGeom>
            <a:avLst/>
            <a:gdLst>
              <a:gd name="connsiteX0" fmla="*/ 195309 w 554015"/>
              <a:gd name="connsiteY0" fmla="*/ 0 h 701335"/>
              <a:gd name="connsiteX1" fmla="*/ 550416 w 554015"/>
              <a:gd name="connsiteY1" fmla="*/ 390617 h 701335"/>
              <a:gd name="connsiteX2" fmla="*/ 0 w 554015"/>
              <a:gd name="connsiteY2" fmla="*/ 701335 h 70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4015" h="701335">
                <a:moveTo>
                  <a:pt x="195309" y="0"/>
                </a:moveTo>
                <a:cubicBezTo>
                  <a:pt x="389138" y="136864"/>
                  <a:pt x="582968" y="273728"/>
                  <a:pt x="550416" y="390617"/>
                </a:cubicBezTo>
                <a:cubicBezTo>
                  <a:pt x="517865" y="507506"/>
                  <a:pt x="258932" y="604420"/>
                  <a:pt x="0" y="701335"/>
                </a:cubicBezTo>
              </a:path>
            </a:pathLst>
          </a:custGeom>
          <a:noFill/>
          <a:ln>
            <a:solidFill>
              <a:srgbClr val="92D050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A456974-7321-37FC-982E-3F3EFDECC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2025</a:t>
            </a:r>
          </a:p>
        </p:txBody>
      </p:sp>
    </p:spTree>
    <p:extLst>
      <p:ext uri="{BB962C8B-B14F-4D97-AF65-F5344CB8AC3E}">
        <p14:creationId xmlns:p14="http://schemas.microsoft.com/office/powerpoint/2010/main" val="2538657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6" grpId="0"/>
      <p:bldP spid="47" grpId="0"/>
      <p:bldP spid="48" grpId="0"/>
      <p:bldP spid="49" grpId="0"/>
      <p:bldP spid="61" grpId="0"/>
      <p:bldP spid="62" grpId="0"/>
      <p:bldP spid="64" grpId="0"/>
      <p:bldP spid="65" grpId="0"/>
      <p:bldP spid="66" grpId="0"/>
      <p:bldP spid="3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A95082D-60DE-4C9F-B4CA-E902E51FE9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179945"/>
              </p:ext>
            </p:extLst>
          </p:nvPr>
        </p:nvGraphicFramePr>
        <p:xfrm>
          <a:off x="423671" y="1864822"/>
          <a:ext cx="6894530" cy="1424437"/>
        </p:xfrm>
        <a:graphic>
          <a:graphicData uri="http://schemas.openxmlformats.org/drawingml/2006/table">
            <a:tbl>
              <a:tblPr firstRow="1">
                <a:tableStyleId>{69CF1AB2-1976-4502-BF36-3FF5EA218861}</a:tableStyleId>
              </a:tblPr>
              <a:tblGrid>
                <a:gridCol w="501090">
                  <a:extLst>
                    <a:ext uri="{9D8B030D-6E8A-4147-A177-3AD203B41FA5}">
                      <a16:colId xmlns:a16="http://schemas.microsoft.com/office/drawing/2014/main" val="2132982586"/>
                    </a:ext>
                  </a:extLst>
                </a:gridCol>
                <a:gridCol w="914199">
                  <a:extLst>
                    <a:ext uri="{9D8B030D-6E8A-4147-A177-3AD203B41FA5}">
                      <a16:colId xmlns:a16="http://schemas.microsoft.com/office/drawing/2014/main" val="1050241458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962438387"/>
                    </a:ext>
                  </a:extLst>
                </a:gridCol>
                <a:gridCol w="992205">
                  <a:extLst>
                    <a:ext uri="{9D8B030D-6E8A-4147-A177-3AD203B41FA5}">
                      <a16:colId xmlns:a16="http://schemas.microsoft.com/office/drawing/2014/main" val="1565585297"/>
                    </a:ext>
                  </a:extLst>
                </a:gridCol>
                <a:gridCol w="691349">
                  <a:extLst>
                    <a:ext uri="{9D8B030D-6E8A-4147-A177-3AD203B41FA5}">
                      <a16:colId xmlns:a16="http://schemas.microsoft.com/office/drawing/2014/main" val="2668651267"/>
                    </a:ext>
                  </a:extLst>
                </a:gridCol>
                <a:gridCol w="873283">
                  <a:extLst>
                    <a:ext uri="{9D8B030D-6E8A-4147-A177-3AD203B41FA5}">
                      <a16:colId xmlns:a16="http://schemas.microsoft.com/office/drawing/2014/main" val="2050718725"/>
                    </a:ext>
                  </a:extLst>
                </a:gridCol>
                <a:gridCol w="645865">
                  <a:extLst>
                    <a:ext uri="{9D8B030D-6E8A-4147-A177-3AD203B41FA5}">
                      <a16:colId xmlns:a16="http://schemas.microsoft.com/office/drawing/2014/main" val="1163855347"/>
                    </a:ext>
                  </a:extLst>
                </a:gridCol>
                <a:gridCol w="836897">
                  <a:extLst>
                    <a:ext uri="{9D8B030D-6E8A-4147-A177-3AD203B41FA5}">
                      <a16:colId xmlns:a16="http://schemas.microsoft.com/office/drawing/2014/main" val="1409972527"/>
                    </a:ext>
                  </a:extLst>
                </a:gridCol>
                <a:gridCol w="880842">
                  <a:extLst>
                    <a:ext uri="{9D8B030D-6E8A-4147-A177-3AD203B41FA5}">
                      <a16:colId xmlns:a16="http://schemas.microsoft.com/office/drawing/2014/main" val="1288697024"/>
                    </a:ext>
                  </a:extLst>
                </a:gridCol>
              </a:tblGrid>
              <a:tr h="369298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Xj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Tj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Yj+1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tj+1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tj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Yj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Xj-1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Tj-1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33695270"/>
                  </a:ext>
                </a:extLst>
              </a:tr>
              <a:tr h="35171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Np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0,176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49,2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0,429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49,2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0,127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0,050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42,7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2379525"/>
                  </a:ext>
                </a:extLst>
              </a:tr>
              <a:tr h="35171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Np-1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0,050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42,7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0,127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49,2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42,7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0,037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0,012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39,1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27676985"/>
                  </a:ext>
                </a:extLst>
              </a:tr>
              <a:tr h="35171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Np-2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0,012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39,1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0,037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42,7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39,2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0,009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0,000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38,0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66583206"/>
                  </a:ext>
                </a:extLst>
              </a:tr>
            </a:tbl>
          </a:graphicData>
        </a:graphic>
      </p:graphicFrame>
      <p:sp>
        <p:nvSpPr>
          <p:cNvPr id="45" name="Marcador de contenido 2">
            <a:extLst>
              <a:ext uri="{FF2B5EF4-FFF2-40B4-BE49-F238E27FC236}">
                <a16:creationId xmlns:a16="http://schemas.microsoft.com/office/drawing/2014/main" id="{6E24EA62-3A88-43F1-9BEE-0490520CBDE2}"/>
              </a:ext>
            </a:extLst>
          </p:cNvPr>
          <p:cNvSpPr txBox="1">
            <a:spLocks/>
          </p:cNvSpPr>
          <p:nvPr/>
        </p:nvSpPr>
        <p:spPr>
          <a:xfrm>
            <a:off x="423671" y="1192813"/>
            <a:ext cx="5266944" cy="810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Corbel" pitchFamily="34" charset="0"/>
              <a:buNone/>
            </a:pPr>
            <a:r>
              <a:rPr lang="es-AR" sz="19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Avanzo cerrando balances plato a plato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742B259-40F3-4FC7-8258-9BF0813B5D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6087" y="2600914"/>
            <a:ext cx="3459663" cy="202552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8B6DAE65-F676-41C2-81C4-1B4393A9D9FA}"/>
                  </a:ext>
                </a:extLst>
              </p:cNvPr>
              <p:cNvSpPr txBox="1"/>
              <p:nvPr/>
            </p:nvSpPr>
            <p:spPr>
              <a:xfrm>
                <a:off x="7010400" y="3390843"/>
                <a:ext cx="88568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8B6DAE65-F676-41C2-81C4-1B4393A9D9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3390843"/>
                <a:ext cx="885687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03305D56-1824-473D-A075-9DD7B1DC7CD5}"/>
                  </a:ext>
                </a:extLst>
              </p:cNvPr>
              <p:cNvSpPr txBox="1"/>
              <p:nvPr/>
            </p:nvSpPr>
            <p:spPr>
              <a:xfrm>
                <a:off x="8198222" y="2979210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03305D56-1824-473D-A075-9DD7B1DC7C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8222" y="2979210"/>
                <a:ext cx="515621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5D070449-50FC-473B-BCD7-46D55C7FA3B3}"/>
                  </a:ext>
                </a:extLst>
              </p:cNvPr>
              <p:cNvSpPr txBox="1"/>
              <p:nvPr/>
            </p:nvSpPr>
            <p:spPr>
              <a:xfrm>
                <a:off x="10634837" y="3870257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5D070449-50FC-473B-BCD7-46D55C7FA3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34837" y="3870257"/>
                <a:ext cx="515621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BE220C79-7FC9-425A-92FD-6E283213F404}"/>
                  </a:ext>
                </a:extLst>
              </p:cNvPr>
              <p:cNvSpPr txBox="1"/>
              <p:nvPr/>
            </p:nvSpPr>
            <p:spPr>
              <a:xfrm>
                <a:off x="8432381" y="2141822"/>
                <a:ext cx="756284" cy="390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𝑵𝒑</m:t>
                          </m:r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BE220C79-7FC9-425A-92FD-6E283213F4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2381" y="2141822"/>
                <a:ext cx="756284" cy="390748"/>
              </a:xfrm>
              <a:prstGeom prst="rect">
                <a:avLst/>
              </a:prstGeom>
              <a:blipFill>
                <a:blip r:embed="rId7"/>
                <a:stretch>
                  <a:fillRect l="-4839" b="-1093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1101608F-1454-436A-8B3D-946CAD78A4F9}"/>
                  </a:ext>
                </a:extLst>
              </p:cNvPr>
              <p:cNvSpPr txBox="1"/>
              <p:nvPr/>
            </p:nvSpPr>
            <p:spPr>
              <a:xfrm>
                <a:off x="8424613" y="1787905"/>
                <a:ext cx="756284" cy="394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𝑵𝒑</m:t>
                          </m:r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1101608F-1454-436A-8B3D-946CAD78A4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4613" y="1787905"/>
                <a:ext cx="756284" cy="394210"/>
              </a:xfrm>
              <a:prstGeom prst="rect">
                <a:avLst/>
              </a:prstGeom>
              <a:blipFill>
                <a:blip r:embed="rId8"/>
                <a:stretch>
                  <a:fillRect l="-4032" b="-923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F0BE16DD-F976-4059-A344-2B08B3592C86}"/>
                  </a:ext>
                </a:extLst>
              </p:cNvPr>
              <p:cNvSpPr txBox="1"/>
              <p:nvPr/>
            </p:nvSpPr>
            <p:spPr>
              <a:xfrm>
                <a:off x="10336667" y="1764340"/>
                <a:ext cx="681853" cy="390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𝒀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𝑵𝒑</m:t>
                          </m:r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F0BE16DD-F976-4059-A344-2B08B3592C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36667" y="1764340"/>
                <a:ext cx="681853" cy="390748"/>
              </a:xfrm>
              <a:prstGeom prst="rect">
                <a:avLst/>
              </a:prstGeom>
              <a:blipFill>
                <a:blip r:embed="rId9"/>
                <a:stretch>
                  <a:fillRect l="-9821" b="-923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CB1C10B7-1855-42CD-986F-F4453C33EC0E}"/>
                  </a:ext>
                </a:extLst>
              </p:cNvPr>
              <p:cNvSpPr txBox="1"/>
              <p:nvPr/>
            </p:nvSpPr>
            <p:spPr>
              <a:xfrm>
                <a:off x="10344434" y="2146145"/>
                <a:ext cx="674085" cy="390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𝑵𝒑</m:t>
                          </m:r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CB1C10B7-1855-42CD-986F-F4453C33EC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44434" y="2146145"/>
                <a:ext cx="674085" cy="390748"/>
              </a:xfrm>
              <a:prstGeom prst="rect">
                <a:avLst/>
              </a:prstGeom>
              <a:blipFill>
                <a:blip r:embed="rId10"/>
                <a:stretch>
                  <a:fillRect l="-6364" b="-1093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6E2BBA7-62CE-4F62-8D9D-74E326BC7B44}"/>
                  </a:ext>
                </a:extLst>
              </p:cNvPr>
              <p:cNvSpPr txBox="1"/>
              <p:nvPr/>
            </p:nvSpPr>
            <p:spPr>
              <a:xfrm>
                <a:off x="8440149" y="4933066"/>
                <a:ext cx="756284" cy="390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𝑵𝒑</m:t>
                          </m:r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6E2BBA7-62CE-4F62-8D9D-74E326BC7B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0149" y="4933066"/>
                <a:ext cx="756284" cy="390748"/>
              </a:xfrm>
              <a:prstGeom prst="rect">
                <a:avLst/>
              </a:prstGeom>
              <a:blipFill>
                <a:blip r:embed="rId11"/>
                <a:stretch>
                  <a:fillRect l="-5645" b="-1093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4D6CDFAB-43C7-4973-BBEF-CB43E7093DDC}"/>
                  </a:ext>
                </a:extLst>
              </p:cNvPr>
              <p:cNvSpPr txBox="1"/>
              <p:nvPr/>
            </p:nvSpPr>
            <p:spPr>
              <a:xfrm>
                <a:off x="8432381" y="4579149"/>
                <a:ext cx="756284" cy="394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𝑵𝒑</m:t>
                          </m:r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4D6CDFAB-43C7-4973-BBEF-CB43E7093D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2381" y="4579149"/>
                <a:ext cx="756284" cy="394210"/>
              </a:xfrm>
              <a:prstGeom prst="rect">
                <a:avLst/>
              </a:prstGeom>
              <a:blipFill>
                <a:blip r:embed="rId12"/>
                <a:stretch>
                  <a:fillRect l="-4032" b="-923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C9FAF77-997A-46EF-884F-2D1AF9F5EA51}"/>
                  </a:ext>
                </a:extLst>
              </p:cNvPr>
              <p:cNvSpPr txBox="1"/>
              <p:nvPr/>
            </p:nvSpPr>
            <p:spPr>
              <a:xfrm>
                <a:off x="10344435" y="4555584"/>
                <a:ext cx="515621" cy="390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𝒀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𝑵𝒑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C9FAF77-997A-46EF-884F-2D1AF9F5EA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44435" y="4555584"/>
                <a:ext cx="515621" cy="390748"/>
              </a:xfrm>
              <a:prstGeom prst="rect">
                <a:avLst/>
              </a:prstGeom>
              <a:blipFill>
                <a:blip r:embed="rId13"/>
                <a:stretch>
                  <a:fillRect l="-8235" b="-1093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31ED22D9-5C61-41F5-9420-8D378E56A6BB}"/>
                  </a:ext>
                </a:extLst>
              </p:cNvPr>
              <p:cNvSpPr txBox="1"/>
              <p:nvPr/>
            </p:nvSpPr>
            <p:spPr>
              <a:xfrm>
                <a:off x="10352203" y="4937389"/>
                <a:ext cx="515621" cy="390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𝑵𝒑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31ED22D9-5C61-41F5-9420-8D378E56A6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52203" y="4937389"/>
                <a:ext cx="515621" cy="390748"/>
              </a:xfrm>
              <a:prstGeom prst="rect">
                <a:avLst/>
              </a:prstGeom>
              <a:blipFill>
                <a:blip r:embed="rId14"/>
                <a:stretch>
                  <a:fillRect l="-1176" b="-937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7">
            <a:extLst>
              <a:ext uri="{FF2B5EF4-FFF2-40B4-BE49-F238E27FC236}">
                <a16:creationId xmlns:a16="http://schemas.microsoft.com/office/drawing/2014/main" id="{4AA9BE2D-8CA4-45E2-AB98-0DF92FF869ED}"/>
              </a:ext>
            </a:extLst>
          </p:cNvPr>
          <p:cNvSpPr/>
          <p:nvPr/>
        </p:nvSpPr>
        <p:spPr>
          <a:xfrm>
            <a:off x="6511608" y="2943563"/>
            <a:ext cx="749368" cy="42424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67364EC-727A-4D93-9C89-BAECB1B78E11}"/>
              </a:ext>
            </a:extLst>
          </p:cNvPr>
          <p:cNvSpPr/>
          <p:nvPr/>
        </p:nvSpPr>
        <p:spPr>
          <a:xfrm>
            <a:off x="5692116" y="2951755"/>
            <a:ext cx="636281" cy="42424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D099186-A8F3-42CA-8959-C34836107F63}"/>
              </a:ext>
            </a:extLst>
          </p:cNvPr>
          <p:cNvSpPr/>
          <p:nvPr/>
        </p:nvSpPr>
        <p:spPr>
          <a:xfrm>
            <a:off x="4970342" y="2954083"/>
            <a:ext cx="636281" cy="42424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D8A95C9-ED7C-4764-81F0-375600956973}"/>
              </a:ext>
            </a:extLst>
          </p:cNvPr>
          <p:cNvSpPr/>
          <p:nvPr/>
        </p:nvSpPr>
        <p:spPr>
          <a:xfrm>
            <a:off x="4182993" y="2915810"/>
            <a:ext cx="636281" cy="424241"/>
          </a:xfrm>
          <a:prstGeom prst="ellipse">
            <a:avLst/>
          </a:prstGeom>
          <a:noFill/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6" name="Marcador de contenido 2">
            <a:extLst>
              <a:ext uri="{FF2B5EF4-FFF2-40B4-BE49-F238E27FC236}">
                <a16:creationId xmlns:a16="http://schemas.microsoft.com/office/drawing/2014/main" id="{C2E70763-8672-439E-B381-D9402C32DA37}"/>
              </a:ext>
            </a:extLst>
          </p:cNvPr>
          <p:cNvSpPr txBox="1">
            <a:spLocks/>
          </p:cNvSpPr>
          <p:nvPr/>
        </p:nvSpPr>
        <p:spPr>
          <a:xfrm>
            <a:off x="1320384" y="3933984"/>
            <a:ext cx="2580862" cy="451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Valor semilla propuesto</a:t>
            </a:r>
          </a:p>
        </p:txBody>
      </p:sp>
      <p:cxnSp>
        <p:nvCxnSpPr>
          <p:cNvPr id="27" name="Elbow Connector 19">
            <a:extLst>
              <a:ext uri="{FF2B5EF4-FFF2-40B4-BE49-F238E27FC236}">
                <a16:creationId xmlns:a16="http://schemas.microsoft.com/office/drawing/2014/main" id="{217C899A-ED50-4D1F-AB82-10B11B424AD1}"/>
              </a:ext>
            </a:extLst>
          </p:cNvPr>
          <p:cNvCxnSpPr>
            <a:cxnSpLocks/>
            <a:stCxn id="26" idx="3"/>
          </p:cNvCxnSpPr>
          <p:nvPr/>
        </p:nvCxnSpPr>
        <p:spPr>
          <a:xfrm>
            <a:off x="3901246" y="4159586"/>
            <a:ext cx="114865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619CBB4-1B88-4D9E-90A2-35A348431F51}"/>
                  </a:ext>
                </a:extLst>
              </p:cNvPr>
              <p:cNvSpPr txBox="1"/>
              <p:nvPr/>
            </p:nvSpPr>
            <p:spPr>
              <a:xfrm>
                <a:off x="5317748" y="4021086"/>
                <a:ext cx="128150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=39,1 °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619CBB4-1B88-4D9E-90A2-35A348431F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7748" y="4021086"/>
                <a:ext cx="1281505" cy="276999"/>
              </a:xfrm>
              <a:prstGeom prst="rect">
                <a:avLst/>
              </a:prstGeom>
              <a:blipFill>
                <a:blip r:embed="rId15"/>
                <a:stretch>
                  <a:fillRect l="-3318" r="-3791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119C6996-148C-45C9-B74B-A2E4B65CC00C}"/>
              </a:ext>
            </a:extLst>
          </p:cNvPr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arcador de número de diapositiva 14">
            <a:extLst>
              <a:ext uri="{FF2B5EF4-FFF2-40B4-BE49-F238E27FC236}">
                <a16:creationId xmlns:a16="http://schemas.microsoft.com/office/drawing/2014/main" id="{0B5E77CA-19A4-D0A0-0FF7-BC3B646C4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s-AR" sz="1600" b="1" dirty="0"/>
              <a:t>-</a:t>
            </a:r>
            <a:fld id="{69D94FCB-83B5-4144-BDC1-7118612766F0}" type="slidenum">
              <a:rPr lang="es-AR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fld>
            <a:r>
              <a:rPr lang="es-AR" sz="1600" b="1" dirty="0"/>
              <a:t>-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5BE1541F-F021-8018-8D6D-42E447BFB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671" y="272873"/>
            <a:ext cx="9875520" cy="919940"/>
          </a:xfrm>
        </p:spPr>
        <p:txBody>
          <a:bodyPr/>
          <a:lstStyle/>
          <a:p>
            <a:r>
              <a:rPr lang="es-AR" dirty="0"/>
              <a:t>Resultados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620952-8CD3-6DC4-8908-75BDD908B39C}"/>
              </a:ext>
            </a:extLst>
          </p:cNvPr>
          <p:cNvSpPr txBox="1">
            <a:spLocks/>
          </p:cNvSpPr>
          <p:nvPr/>
        </p:nvSpPr>
        <p:spPr>
          <a:xfrm>
            <a:off x="2223595" y="5045666"/>
            <a:ext cx="3294682" cy="3651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¿¿Cuándo se cierra el ciclo??</a:t>
            </a:r>
            <a:endParaRPr lang="en-US" sz="20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3D411DBF-D33B-5B13-2258-86C8100FF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2025</a:t>
            </a:r>
          </a:p>
        </p:txBody>
      </p:sp>
    </p:spTree>
    <p:extLst>
      <p:ext uri="{BB962C8B-B14F-4D97-AF65-F5344CB8AC3E}">
        <p14:creationId xmlns:p14="http://schemas.microsoft.com/office/powerpoint/2010/main" val="420946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7" grpId="0" animBg="1"/>
      <p:bldP spid="24" grpId="0" animBg="1"/>
      <p:bldP spid="25" grpId="0" animBg="1"/>
      <p:bldP spid="26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Marcador de contenido 2">
            <a:extLst>
              <a:ext uri="{FF2B5EF4-FFF2-40B4-BE49-F238E27FC236}">
                <a16:creationId xmlns:a16="http://schemas.microsoft.com/office/drawing/2014/main" id="{6E24EA62-3A88-43F1-9BEE-0490520CBDE2}"/>
              </a:ext>
            </a:extLst>
          </p:cNvPr>
          <p:cNvSpPr txBox="1">
            <a:spLocks/>
          </p:cNvSpPr>
          <p:nvPr/>
        </p:nvSpPr>
        <p:spPr>
          <a:xfrm>
            <a:off x="423671" y="1049513"/>
            <a:ext cx="5266944" cy="810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Corbel" pitchFamily="34" charset="0"/>
              <a:buNone/>
            </a:pPr>
            <a:r>
              <a:rPr lang="es-AR" sz="19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Perfiles de temperatura y composiciones</a:t>
            </a:r>
          </a:p>
        </p:txBody>
      </p:sp>
      <p:graphicFrame>
        <p:nvGraphicFramePr>
          <p:cNvPr id="40" name="Chart 39">
            <a:extLst>
              <a:ext uri="{FF2B5EF4-FFF2-40B4-BE49-F238E27FC236}">
                <a16:creationId xmlns:a16="http://schemas.microsoft.com/office/drawing/2014/main" id="{895E0489-C0D8-4654-A55A-0CDD6C4757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0827567"/>
              </p:ext>
            </p:extLst>
          </p:nvPr>
        </p:nvGraphicFramePr>
        <p:xfrm>
          <a:off x="529219" y="1843389"/>
          <a:ext cx="5566781" cy="3534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1" name="Chart 40">
            <a:extLst>
              <a:ext uri="{FF2B5EF4-FFF2-40B4-BE49-F238E27FC236}">
                <a16:creationId xmlns:a16="http://schemas.microsoft.com/office/drawing/2014/main" id="{00891CA2-9C2B-4ED2-82F3-16B07D90189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9001382"/>
              </p:ext>
            </p:extLst>
          </p:nvPr>
        </p:nvGraphicFramePr>
        <p:xfrm>
          <a:off x="6341532" y="1848778"/>
          <a:ext cx="5321249" cy="3534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03BC6BF2-73E6-4987-BA93-8646CEC7747F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arcador de número de diapositiva 14">
            <a:extLst>
              <a:ext uri="{FF2B5EF4-FFF2-40B4-BE49-F238E27FC236}">
                <a16:creationId xmlns:a16="http://schemas.microsoft.com/office/drawing/2014/main" id="{EBC9C94A-7803-56F4-A462-E782FD37A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s-AR" sz="1600" b="1" dirty="0"/>
              <a:t>-</a:t>
            </a:r>
            <a:fld id="{69D94FCB-83B5-4144-BDC1-7118612766F0}" type="slidenum">
              <a:rPr lang="es-AR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17</a:t>
            </a:fld>
            <a:r>
              <a:rPr lang="es-AR" sz="1600" b="1" dirty="0"/>
              <a:t>-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055E6CE8-210D-B7F2-E47F-2CE9AC05F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671" y="272873"/>
            <a:ext cx="9875520" cy="919940"/>
          </a:xfrm>
        </p:spPr>
        <p:txBody>
          <a:bodyPr/>
          <a:lstStyle/>
          <a:p>
            <a:r>
              <a:rPr lang="es-AR" dirty="0"/>
              <a:t>Resultados</a:t>
            </a:r>
            <a:endParaRPr lang="en-US" dirty="0"/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14DE372-E8D7-A7B8-FA71-595218278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2025</a:t>
            </a:r>
          </a:p>
        </p:txBody>
      </p:sp>
    </p:spTree>
    <p:extLst>
      <p:ext uri="{BB962C8B-B14F-4D97-AF65-F5344CB8AC3E}">
        <p14:creationId xmlns:p14="http://schemas.microsoft.com/office/powerpoint/2010/main" val="1505944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0" grpId="0">
        <p:bldAsOne/>
      </p:bldGraphic>
      <p:bldGraphic spid="41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Marcador de contenido 2">
                <a:extLst>
                  <a:ext uri="{FF2B5EF4-FFF2-40B4-BE49-F238E27FC236}">
                    <a16:creationId xmlns:a16="http://schemas.microsoft.com/office/drawing/2014/main" id="{C538B3C9-D3A0-4A9C-A642-058C7A4A77E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6004" y="1360066"/>
                <a:ext cx="3780317" cy="4512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AR" sz="19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¿Por qué propuse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9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sz="19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𝒕</m:t>
                        </m:r>
                      </m:e>
                      <m:sub>
                        <m:r>
                          <a:rPr lang="es-AR" sz="19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𝑻</m:t>
                        </m:r>
                      </m:sub>
                    </m:sSub>
                  </m:oMath>
                </a14:m>
                <a:r>
                  <a:rPr lang="es-AR" sz="19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en vez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9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sz="19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𝑻</m:t>
                        </m:r>
                      </m:e>
                      <m:sub>
                        <m:r>
                          <a:rPr lang="es-AR" sz="19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𝑩</m:t>
                        </m:r>
                      </m:sub>
                    </m:sSub>
                  </m:oMath>
                </a14:m>
                <a:r>
                  <a:rPr lang="es-AR" sz="19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Marcador de contenido 2">
                <a:extLst>
                  <a:ext uri="{FF2B5EF4-FFF2-40B4-BE49-F238E27FC236}">
                    <a16:creationId xmlns:a16="http://schemas.microsoft.com/office/drawing/2014/main" id="{C538B3C9-D3A0-4A9C-A642-058C7A4A77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004" y="1360066"/>
                <a:ext cx="3780317" cy="451203"/>
              </a:xfrm>
              <a:prstGeom prst="rect">
                <a:avLst/>
              </a:prstGeom>
              <a:blipFill>
                <a:blip r:embed="rId2"/>
                <a:stretch>
                  <a:fillRect l="-161" t="-6757" b="-810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Elbow Connector 19">
            <a:extLst>
              <a:ext uri="{FF2B5EF4-FFF2-40B4-BE49-F238E27FC236}">
                <a16:creationId xmlns:a16="http://schemas.microsoft.com/office/drawing/2014/main" id="{3D5DE4AA-FAAC-4109-9082-1EA5B69FAECA}"/>
              </a:ext>
            </a:extLst>
          </p:cNvPr>
          <p:cNvCxnSpPr>
            <a:cxnSpLocks/>
          </p:cNvCxnSpPr>
          <p:nvPr/>
        </p:nvCxnSpPr>
        <p:spPr>
          <a:xfrm>
            <a:off x="4727045" y="1510059"/>
            <a:ext cx="114865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Marcador de contenido 2">
            <a:extLst>
              <a:ext uri="{FF2B5EF4-FFF2-40B4-BE49-F238E27FC236}">
                <a16:creationId xmlns:a16="http://schemas.microsoft.com/office/drawing/2014/main" id="{CF5218E0-7010-48B6-AE97-9913FE74ED30}"/>
              </a:ext>
            </a:extLst>
          </p:cNvPr>
          <p:cNvSpPr txBox="1">
            <a:spLocks/>
          </p:cNvSpPr>
          <p:nvPr/>
        </p:nvSpPr>
        <p:spPr>
          <a:xfrm>
            <a:off x="6041694" y="1264898"/>
            <a:ext cx="5726634" cy="7136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Teóricamente, el sistema debería cerrar a los mismos valores independientemente de qué valor suponga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Marcador de contenido 2">
                <a:extLst>
                  <a:ext uri="{FF2B5EF4-FFF2-40B4-BE49-F238E27FC236}">
                    <a16:creationId xmlns:a16="http://schemas.microsoft.com/office/drawing/2014/main" id="{F35F1A83-35A1-48BF-8B9E-C1D767BE92C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41694" y="2090003"/>
                <a:ext cx="5726634" cy="1015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s-AR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Va a cambiar de qué lado comienzo a ‘barrer’ a la torre: Si propongo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sz="1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𝑡</m:t>
                        </m:r>
                      </m:e>
                      <m:sub>
                        <m:r>
                          <a:rPr lang="es-AR" sz="1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s-AR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, se va de abajo para arriba; si propongo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sz="1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𝑇</m:t>
                        </m:r>
                      </m:e>
                      <m:sub>
                        <m:r>
                          <a:rPr lang="es-AR" sz="1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s-AR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se calcula de arriba para abajo</a:t>
                </a:r>
              </a:p>
            </p:txBody>
          </p:sp>
        </mc:Choice>
        <mc:Fallback>
          <p:sp>
            <p:nvSpPr>
              <p:cNvPr id="13" name="Marcador de contenido 2">
                <a:extLst>
                  <a:ext uri="{FF2B5EF4-FFF2-40B4-BE49-F238E27FC236}">
                    <a16:creationId xmlns:a16="http://schemas.microsoft.com/office/drawing/2014/main" id="{F35F1A83-35A1-48BF-8B9E-C1D767BE92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1694" y="2090003"/>
                <a:ext cx="5726634" cy="1015938"/>
              </a:xfrm>
              <a:prstGeom prst="rect">
                <a:avLst/>
              </a:prstGeom>
              <a:blipFill>
                <a:blip r:embed="rId3"/>
                <a:stretch>
                  <a:fillRect t="-2994" b="-479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4495538D-338E-47C7-A0DC-90EDDC3ED8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6243826"/>
              </p:ext>
            </p:extLst>
          </p:nvPr>
        </p:nvGraphicFramePr>
        <p:xfrm>
          <a:off x="423671" y="1978521"/>
          <a:ext cx="5452028" cy="3519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Oval 14">
            <a:extLst>
              <a:ext uri="{FF2B5EF4-FFF2-40B4-BE49-F238E27FC236}">
                <a16:creationId xmlns:a16="http://schemas.microsoft.com/office/drawing/2014/main" id="{035EF1C7-7BC4-48A2-9BFB-989AF351F276}"/>
              </a:ext>
            </a:extLst>
          </p:cNvPr>
          <p:cNvSpPr/>
          <p:nvPr/>
        </p:nvSpPr>
        <p:spPr>
          <a:xfrm>
            <a:off x="1439779" y="4450286"/>
            <a:ext cx="3472447" cy="13227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6" name="Elbow Connector 19">
            <a:extLst>
              <a:ext uri="{FF2B5EF4-FFF2-40B4-BE49-F238E27FC236}">
                <a16:creationId xmlns:a16="http://schemas.microsoft.com/office/drawing/2014/main" id="{ACE3E780-BED0-46D1-B4A2-B9B09EB29192}"/>
              </a:ext>
            </a:extLst>
          </p:cNvPr>
          <p:cNvCxnSpPr>
            <a:cxnSpLocks/>
          </p:cNvCxnSpPr>
          <p:nvPr/>
        </p:nvCxnSpPr>
        <p:spPr>
          <a:xfrm>
            <a:off x="4613586" y="5472281"/>
            <a:ext cx="270114" cy="3007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08FD04BD-6454-4AEC-A0CB-5E7201C5B40C}"/>
              </a:ext>
            </a:extLst>
          </p:cNvPr>
          <p:cNvSpPr/>
          <p:nvPr/>
        </p:nvSpPr>
        <p:spPr>
          <a:xfrm>
            <a:off x="735610" y="2807151"/>
            <a:ext cx="541867" cy="694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3" name="Elbow Connector 19">
            <a:extLst>
              <a:ext uri="{FF2B5EF4-FFF2-40B4-BE49-F238E27FC236}">
                <a16:creationId xmlns:a16="http://schemas.microsoft.com/office/drawing/2014/main" id="{46241650-00CE-4B6B-AA8B-A055A66166A8}"/>
              </a:ext>
            </a:extLst>
          </p:cNvPr>
          <p:cNvCxnSpPr>
            <a:cxnSpLocks/>
          </p:cNvCxnSpPr>
          <p:nvPr/>
        </p:nvCxnSpPr>
        <p:spPr>
          <a:xfrm flipV="1">
            <a:off x="1277477" y="3070155"/>
            <a:ext cx="601133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01D06B3-2A1C-4886-B235-3A1BB1F89CA5}"/>
                  </a:ext>
                </a:extLst>
              </p:cNvPr>
              <p:cNvSpPr txBox="1"/>
              <p:nvPr/>
            </p:nvSpPr>
            <p:spPr>
              <a:xfrm>
                <a:off x="4984473" y="5634495"/>
                <a:ext cx="247343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𝑴𝒂𝒚𝒐𝒓</m:t>
                      </m:r>
                      <m:r>
                        <a:rPr lang="es-AR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𝒕𝒓𝒂𝒏𝒔𝒇𝒆𝒓𝒆𝒏𝒄𝒊𝒂</m:t>
                      </m:r>
                    </m:oMath>
                  </m:oMathPara>
                </a14:m>
                <a:endParaRPr lang="es-AR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01D06B3-2A1C-4886-B235-3A1BB1F89C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4473" y="5634495"/>
                <a:ext cx="2473434" cy="276999"/>
              </a:xfrm>
              <a:prstGeom prst="rect">
                <a:avLst/>
              </a:prstGeom>
              <a:blipFill>
                <a:blip r:embed="rId5"/>
                <a:stretch>
                  <a:fillRect l="-2963" t="-2174" r="-3457" b="-3260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303FE44-BF7D-44DF-9CB1-45488FC6927D}"/>
                  </a:ext>
                </a:extLst>
              </p:cNvPr>
              <p:cNvSpPr txBox="1"/>
              <p:nvPr/>
            </p:nvSpPr>
            <p:spPr>
              <a:xfrm>
                <a:off x="1941691" y="2931655"/>
                <a:ext cx="246862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𝑴𝒆𝒏𝒐𝒓</m:t>
                      </m:r>
                      <m:r>
                        <a:rPr lang="es-AR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𝒕𝒓𝒂𝒏𝒔𝒇𝒆𝒓𝒆𝒏𝒄𝒊𝒂</m:t>
                      </m:r>
                    </m:oMath>
                  </m:oMathPara>
                </a14:m>
                <a:endParaRPr lang="es-AR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303FE44-BF7D-44DF-9CB1-45488FC692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1691" y="2931655"/>
                <a:ext cx="2468625" cy="276999"/>
              </a:xfrm>
              <a:prstGeom prst="rect">
                <a:avLst/>
              </a:prstGeom>
              <a:blipFill>
                <a:blip r:embed="rId6"/>
                <a:stretch>
                  <a:fillRect l="-1980" t="-2222" r="-3465" b="-3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Marcador de contenido 2">
            <a:extLst>
              <a:ext uri="{FF2B5EF4-FFF2-40B4-BE49-F238E27FC236}">
                <a16:creationId xmlns:a16="http://schemas.microsoft.com/office/drawing/2014/main" id="{662435EA-7942-4087-9A1E-1A1BD3BC23DF}"/>
              </a:ext>
            </a:extLst>
          </p:cNvPr>
          <p:cNvSpPr txBox="1">
            <a:spLocks/>
          </p:cNvSpPr>
          <p:nvPr/>
        </p:nvSpPr>
        <p:spPr>
          <a:xfrm>
            <a:off x="6041694" y="3217423"/>
            <a:ext cx="5687568" cy="1015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Conviene arrancar el cálculo de Lewis por donde haya más transferencia, así los valores no se disparan hacia el final del método. </a:t>
            </a:r>
          </a:p>
        </p:txBody>
      </p:sp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A9DEF6FD-9956-4C19-AA4D-62D0EC6A304D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arcador de número de diapositiva 14">
            <a:extLst>
              <a:ext uri="{FF2B5EF4-FFF2-40B4-BE49-F238E27FC236}">
                <a16:creationId xmlns:a16="http://schemas.microsoft.com/office/drawing/2014/main" id="{46D3D98E-4F19-1293-9530-39B712164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s-AR" sz="1600" b="1" dirty="0"/>
              <a:t>-</a:t>
            </a:r>
            <a:fld id="{69D94FCB-83B5-4144-BDC1-7118612766F0}" type="slidenum">
              <a:rPr lang="es-AR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18</a:t>
            </a:fld>
            <a:r>
              <a:rPr lang="es-AR" sz="1600" b="1" dirty="0"/>
              <a:t>-</a:t>
            </a:r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F998B91D-7794-A0A7-6EFC-A63E760F2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671" y="272873"/>
            <a:ext cx="9875520" cy="919940"/>
          </a:xfrm>
        </p:spPr>
        <p:txBody>
          <a:bodyPr/>
          <a:lstStyle/>
          <a:p>
            <a:r>
              <a:rPr lang="en-US"/>
              <a:t>Disclaimer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7E883D7-D2EA-B8F1-B458-39AD216B6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2025</a:t>
            </a: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CAD79A8E-D694-2548-7B56-4D5E5C9CE731}"/>
              </a:ext>
            </a:extLst>
          </p:cNvPr>
          <p:cNvSpPr txBox="1">
            <a:spLocks/>
          </p:cNvSpPr>
          <p:nvPr/>
        </p:nvSpPr>
        <p:spPr>
          <a:xfrm>
            <a:off x="6041694" y="4344844"/>
            <a:ext cx="5687568" cy="1258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Viendo el perfil, sabemos que la semilla a proponer como temperatura de gas en el tope, estará relativamente cerca de la temperatura del líquido de entrada, ya que es la zona con menor transferencia.</a:t>
            </a:r>
          </a:p>
        </p:txBody>
      </p:sp>
    </p:spTree>
    <p:extLst>
      <p:ext uri="{BB962C8B-B14F-4D97-AF65-F5344CB8AC3E}">
        <p14:creationId xmlns:p14="http://schemas.microsoft.com/office/powerpoint/2010/main" val="2229912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Graphic spid="14" grpId="0">
        <p:bldAsOne/>
      </p:bldGraphic>
      <p:bldP spid="15" grpId="0" animBg="1"/>
      <p:bldP spid="19" grpId="0" animBg="1"/>
      <p:bldP spid="21" grpId="0"/>
      <p:bldP spid="29" grpId="0"/>
      <p:bldP spid="31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9980" y="4206240"/>
            <a:ext cx="9966960" cy="13258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6600" b="1" cap="all"/>
              <a:t>¿PREGUNTAS?</a:t>
            </a:r>
          </a:p>
        </p:txBody>
      </p:sp>
      <p:pic>
        <p:nvPicPr>
          <p:cNvPr id="9" name="Graphic 8" descr="Help">
            <a:extLst>
              <a:ext uri="{FF2B5EF4-FFF2-40B4-BE49-F238E27FC236}">
                <a16:creationId xmlns:a16="http://schemas.microsoft.com/office/drawing/2014/main" id="{4B7D2A11-B093-C150-1A63-214F194433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56178" y="741172"/>
            <a:ext cx="3279644" cy="3279644"/>
          </a:xfrm>
          <a:prstGeom prst="rect">
            <a:avLst/>
          </a:prstGeom>
        </p:spPr>
      </p:pic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4846162B-A555-595D-587F-D27B5BB18313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6579"/>
            <a:ext cx="2120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72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3671" y="272873"/>
            <a:ext cx="9875520" cy="919940"/>
          </a:xfrm>
        </p:spPr>
        <p:txBody>
          <a:bodyPr/>
          <a:lstStyle/>
          <a:p>
            <a:r>
              <a:rPr lang="x-none" dirty="0"/>
              <a:t>Enunciado	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4039" y="1192814"/>
            <a:ext cx="11304289" cy="4750786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419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desea diseñar una torre de platos para absorber un compuesto orgánico </a:t>
            </a:r>
            <a:r>
              <a:rPr lang="es-419" sz="19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419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que se encuentra en una composición del 30% molar y a una temperatura de 16°C en una corriente gaseosa con un caudal de 0,1 kmol/s, con aceite en contracorriente puro a una temperatura de 38°C, con un caudal de 30 kg/s. Se quiere eliminar el 98% del compuesto orgánico presente en el gas de entrada. La operación será adiabática, y se considera que el compuesto </a:t>
            </a:r>
            <a:r>
              <a:rPr lang="es-419" sz="19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419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forma soluciones ideales con el aceite pesado y se puede desestimar el calor de </a:t>
            </a: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disolución</a:t>
            </a:r>
            <a:r>
              <a:rPr lang="es-419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419" sz="1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419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Calcular:</a:t>
            </a:r>
          </a:p>
          <a:p>
            <a:pPr marL="501650" indent="-32385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s-419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número de platos</a:t>
            </a:r>
          </a:p>
          <a:p>
            <a:pPr marL="501650" indent="-32385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s-419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temperatura de salida de la corriente gaseosa </a:t>
            </a:r>
          </a:p>
          <a:p>
            <a:pPr marL="501650" indent="-32385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s-419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concentración del aceite y del gas a la salida</a:t>
            </a:r>
          </a:p>
        </p:txBody>
      </p:sp>
      <p:pic>
        <p:nvPicPr>
          <p:cNvPr id="5" name="Imagen 2" descr="Nueva marca difusion - web">
            <a:extLst>
              <a:ext uri="{FF2B5EF4-FFF2-40B4-BE49-F238E27FC236}">
                <a16:creationId xmlns:a16="http://schemas.microsoft.com/office/drawing/2014/main" id="{D8F5A893-FF28-4DB5-8CB1-D883943CE9F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14">
            <a:extLst>
              <a:ext uri="{FF2B5EF4-FFF2-40B4-BE49-F238E27FC236}">
                <a16:creationId xmlns:a16="http://schemas.microsoft.com/office/drawing/2014/main" id="{3885CDF9-0505-32A7-856E-6FA44A6FA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s-AR" sz="1600" b="1" dirty="0"/>
              <a:t>-</a:t>
            </a:r>
            <a:fld id="{69D94FCB-83B5-4144-BDC1-7118612766F0}" type="slidenum">
              <a:rPr lang="es-AR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fld>
            <a:r>
              <a:rPr lang="es-AR" sz="1600" b="1" dirty="0"/>
              <a:t>-</a:t>
            </a:r>
          </a:p>
        </p:txBody>
      </p:sp>
      <p:sp>
        <p:nvSpPr>
          <p:cNvPr id="9" name="Marcador de pie de página 3">
            <a:extLst>
              <a:ext uri="{FF2B5EF4-FFF2-40B4-BE49-F238E27FC236}">
                <a16:creationId xmlns:a16="http://schemas.microsoft.com/office/drawing/2014/main" id="{EDBFD4E9-36DE-DD80-398C-A0F58BD41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2025</a:t>
            </a:r>
          </a:p>
        </p:txBody>
      </p:sp>
    </p:spTree>
    <p:extLst>
      <p:ext uri="{BB962C8B-B14F-4D97-AF65-F5344CB8AC3E}">
        <p14:creationId xmlns:p14="http://schemas.microsoft.com/office/powerpoint/2010/main" val="1275419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CAED075-6481-4B1A-A77A-12D9B31CD208}"/>
                  </a:ext>
                </a:extLst>
              </p:cNvPr>
              <p:cNvSpPr/>
              <p:nvPr/>
            </p:nvSpPr>
            <p:spPr>
              <a:xfrm>
                <a:off x="1143000" y="1588412"/>
                <a:ext cx="2596673" cy="6668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𝑎𝑐𝑒𝑖𝑡𝑒</m:t>
                          </m:r>
                        </m:sub>
                      </m:sSub>
                      <m:r>
                        <a:rPr lang="es-AR" b="0" i="0"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es-AR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AR" b="0" i="0">
                          <a:latin typeface="Cambria Math" panose="02040503050406030204" pitchFamily="18" charset="0"/>
                        </a:rPr>
                        <m:t>675</m:t>
                      </m:r>
                      <m:f>
                        <m:f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𝑘𝐽</m:t>
                          </m:r>
                        </m:num>
                        <m:den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𝑘𝑔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⋅°</m:t>
                          </m:r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CAED075-6481-4B1A-A77A-12D9B31CD20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1588412"/>
                <a:ext cx="2596673" cy="6668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F8D84F53-E06A-4C3E-95F7-B61C0604B271}"/>
                  </a:ext>
                </a:extLst>
              </p:cNvPr>
              <p:cNvSpPr/>
              <p:nvPr/>
            </p:nvSpPr>
            <p:spPr>
              <a:xfrm>
                <a:off x="1143000" y="2575467"/>
                <a:ext cx="2330318" cy="6183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𝑀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𝑎𝑐𝑒𝑖𝑡𝑒</m:t>
                          </m:r>
                        </m:sub>
                      </m:sSub>
                      <m:r>
                        <a:rPr lang="es-AR" b="0" i="0">
                          <a:latin typeface="Cambria Math" panose="02040503050406030204" pitchFamily="18" charset="0"/>
                        </a:rPr>
                        <m:t>=180</m:t>
                      </m:r>
                      <m:f>
                        <m:fPr>
                          <m:ctrlPr>
                            <a:rPr lang="es-AR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s-AR" b="0" i="0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kg</m:t>
                          </m:r>
                        </m:num>
                        <m:den>
                          <m:r>
                            <a:rPr lang="es-AR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𝑘𝑚𝑜𝑙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F8D84F53-E06A-4C3E-95F7-B61C0604B2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575467"/>
                <a:ext cx="2330318" cy="61837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8504CC0-6063-4675-88F8-5976A145B59A}"/>
                  </a:ext>
                </a:extLst>
              </p:cNvPr>
              <p:cNvSpPr/>
              <p:nvPr/>
            </p:nvSpPr>
            <p:spPr>
              <a:xfrm>
                <a:off x="1143000" y="3458400"/>
                <a:ext cx="2003562" cy="6668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𝑎𝑖𝑟𝑒</m:t>
                          </m:r>
                        </m:sub>
                      </m:sSub>
                      <m:r>
                        <a:rPr lang="es-AR" b="0" i="0">
                          <a:latin typeface="Cambria Math" panose="02040503050406030204" pitchFamily="18" charset="0"/>
                        </a:rPr>
                        <m:t>=1</m:t>
                      </m:r>
                      <m:f>
                        <m:f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𝑘𝐽</m:t>
                          </m:r>
                        </m:num>
                        <m:den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𝑘𝑔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⋅°</m:t>
                          </m:r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8504CC0-6063-4675-88F8-5976A145B5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458400"/>
                <a:ext cx="2003562" cy="66684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14F26EC-85B3-4679-B658-30280E64792F}"/>
                  </a:ext>
                </a:extLst>
              </p:cNvPr>
              <p:cNvSpPr/>
              <p:nvPr/>
            </p:nvSpPr>
            <p:spPr>
              <a:xfrm>
                <a:off x="1143000" y="4520459"/>
                <a:ext cx="2302810" cy="6183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𝑀</m:t>
                      </m:r>
                      <m:sSub>
                        <m:sSubPr>
                          <m:ctrlPr>
                            <a:rPr lang="es-AR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s-AR" b="0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s-AR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𝑖𝑟𝑒</m:t>
                          </m:r>
                        </m:sub>
                      </m:sSub>
                      <m:r>
                        <a:rPr lang="es-AR" b="0" i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b="0" i="0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28,96</m:t>
                      </m:r>
                      <m:f>
                        <m:fPr>
                          <m:ctrlPr>
                            <a:rPr lang="es-AR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s-AR" b="0" i="0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kg</m:t>
                          </m:r>
                        </m:num>
                        <m:den>
                          <m:r>
                            <a:rPr lang="es-AR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𝑘𝑚𝑜𝑙</m:t>
                          </m:r>
                        </m:den>
                      </m:f>
                    </m:oMath>
                  </m:oMathPara>
                </a14:m>
                <a:endParaRPr lang="es-AR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14F26EC-85B3-4679-B658-30280E64792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4520459"/>
                <a:ext cx="2302810" cy="61837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8F753EA3-D68B-43A1-AC95-BC6EA1DD17B8}"/>
                  </a:ext>
                </a:extLst>
              </p:cNvPr>
              <p:cNvSpPr/>
              <p:nvPr/>
            </p:nvSpPr>
            <p:spPr>
              <a:xfrm>
                <a:off x="6080760" y="1588412"/>
                <a:ext cx="2795509" cy="6183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s-AR" b="0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𝑙𝑖𝑞</m:t>
                          </m:r>
                        </m:sub>
                      </m:sSub>
                      <m:r>
                        <a:rPr lang="es-AR" b="0" i="0">
                          <a:latin typeface="Cambria Math" panose="02040503050406030204" pitchFamily="18" charset="0"/>
                        </a:rPr>
                        <m:t>=167</m:t>
                      </m:r>
                      <m:r>
                        <a:rPr lang="es-AR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AR" b="0" i="0">
                          <a:latin typeface="Cambria Math" panose="02040503050406030204" pitchFamily="18" charset="0"/>
                        </a:rPr>
                        <m:t>5</m:t>
                      </m:r>
                      <m:f>
                        <m:f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𝑘𝐽</m:t>
                          </m:r>
                        </m:num>
                        <m:den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𝑘𝑚𝑜𝑙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⋅°</m:t>
                          </m:r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8F753EA3-D68B-43A1-AC95-BC6EA1DD17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0760" y="1588412"/>
                <a:ext cx="2795509" cy="61831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5102429-5987-4AC0-8261-822A6854D05C}"/>
                  </a:ext>
                </a:extLst>
              </p:cNvPr>
              <p:cNvSpPr/>
              <p:nvPr/>
            </p:nvSpPr>
            <p:spPr>
              <a:xfrm>
                <a:off x="6103620" y="2575402"/>
                <a:ext cx="3071482" cy="6183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s-AR" b="0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𝑣𝑎𝑝𝑜𝑟</m:t>
                          </m:r>
                        </m:sub>
                      </m:sSub>
                      <m:r>
                        <a:rPr lang="es-AR" b="0" i="0">
                          <a:latin typeface="Cambria Math" panose="02040503050406030204" pitchFamily="18" charset="0"/>
                        </a:rPr>
                        <m:t>=125</m:t>
                      </m:r>
                      <m:r>
                        <a:rPr lang="es-AR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AR" b="0" i="0">
                          <a:latin typeface="Cambria Math" panose="02040503050406030204" pitchFamily="18" charset="0"/>
                        </a:rPr>
                        <m:t>6</m:t>
                      </m:r>
                      <m:f>
                        <m:f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𝑘𝐽</m:t>
                          </m:r>
                        </m:num>
                        <m:den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𝑘𝑚𝑜𝑙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⋅°</m:t>
                          </m:r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5102429-5987-4AC0-8261-822A6854D0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3620" y="2575402"/>
                <a:ext cx="3071482" cy="61831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EF38D68C-D311-4512-AF2F-240F153024A9}"/>
                  </a:ext>
                </a:extLst>
              </p:cNvPr>
              <p:cNvSpPr/>
              <p:nvPr/>
            </p:nvSpPr>
            <p:spPr>
              <a:xfrm>
                <a:off x="6103620" y="3562392"/>
                <a:ext cx="2201180" cy="6184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s-AR" b="0" i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s-AR" b="0" i="0" smtClean="0">
                              <a:latin typeface="Cambria Math" panose="02040503050406030204" pitchFamily="18" charset="0"/>
                            </a:rPr>
                            <m:t>°</m:t>
                          </m:r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s-AR" b="0" i="0">
                          <a:latin typeface="Cambria Math" panose="02040503050406030204" pitchFamily="18" charset="0"/>
                        </a:rPr>
                        <m:t>=27100</m:t>
                      </m:r>
                      <m:f>
                        <m:f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𝑘𝐽</m:t>
                          </m:r>
                        </m:num>
                        <m:den>
                          <m:r>
                            <a:rPr lang="es-AR" b="0" i="1">
                              <a:latin typeface="Cambria Math" panose="02040503050406030204" pitchFamily="18" charset="0"/>
                            </a:rPr>
                            <m:t>𝑘𝑚𝑜𝑙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EF38D68C-D311-4512-AF2F-240F153024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3620" y="3562392"/>
                <a:ext cx="2201180" cy="61843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8CBE51D2-F9E4-4E69-95B4-7B6522D00D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004793"/>
              </p:ext>
            </p:extLst>
          </p:nvPr>
        </p:nvGraphicFramePr>
        <p:xfrm>
          <a:off x="5902539" y="4687552"/>
          <a:ext cx="4226199" cy="10376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7461">
                  <a:extLst>
                    <a:ext uri="{9D8B030D-6E8A-4147-A177-3AD203B41FA5}">
                      <a16:colId xmlns:a16="http://schemas.microsoft.com/office/drawing/2014/main" val="2494508789"/>
                    </a:ext>
                  </a:extLst>
                </a:gridCol>
                <a:gridCol w="668215">
                  <a:extLst>
                    <a:ext uri="{9D8B030D-6E8A-4147-A177-3AD203B41FA5}">
                      <a16:colId xmlns:a16="http://schemas.microsoft.com/office/drawing/2014/main" val="2289913472"/>
                    </a:ext>
                  </a:extLst>
                </a:gridCol>
                <a:gridCol w="562708">
                  <a:extLst>
                    <a:ext uri="{9D8B030D-6E8A-4147-A177-3AD203B41FA5}">
                      <a16:colId xmlns:a16="http://schemas.microsoft.com/office/drawing/2014/main" val="3583684274"/>
                    </a:ext>
                  </a:extLst>
                </a:gridCol>
                <a:gridCol w="633046">
                  <a:extLst>
                    <a:ext uri="{9D8B030D-6E8A-4147-A177-3AD203B41FA5}">
                      <a16:colId xmlns:a16="http://schemas.microsoft.com/office/drawing/2014/main" val="2196859308"/>
                    </a:ext>
                  </a:extLst>
                </a:gridCol>
                <a:gridCol w="644769">
                  <a:extLst>
                    <a:ext uri="{9D8B030D-6E8A-4147-A177-3AD203B41FA5}">
                      <a16:colId xmlns:a16="http://schemas.microsoft.com/office/drawing/2014/main" val="1981460576"/>
                    </a:ext>
                  </a:extLst>
                </a:gridCol>
              </a:tblGrid>
              <a:tr h="3458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 </a:t>
                      </a:r>
                      <a:r>
                        <a:rPr lang="es-AR" sz="1600" b="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</a:t>
                      </a:r>
                      <a:r>
                        <a:rPr lang="es-AR" sz="1600" b="0" i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ºC</a:t>
                      </a:r>
                      <a:r>
                        <a:rPr lang="es-AR" sz="1600" b="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es-AR" sz="1600" b="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  <a:endParaRPr lang="es-A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  <a:endParaRPr lang="es-AR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  <a:endParaRPr lang="es-AR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  <a:endParaRPr lang="es-AR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21616481"/>
                  </a:ext>
                </a:extLst>
              </a:tr>
              <a:tr h="3458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lang="es-AR" sz="1600" baseline="-25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vapor</a:t>
                      </a:r>
                      <a:r>
                        <a:rPr lang="es-AR" sz="16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AR" sz="1600" b="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</a:t>
                      </a:r>
                      <a:r>
                        <a:rPr lang="es-AR" sz="1600" b="0" i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mmHg</a:t>
                      </a:r>
                      <a:r>
                        <a:rPr lang="es-AR" sz="1600" b="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es-AR" sz="1600" b="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722</a:t>
                      </a:r>
                      <a:endParaRPr lang="es-A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760</a:t>
                      </a:r>
                      <a:endParaRPr lang="es-A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798</a:t>
                      </a:r>
                      <a:endParaRPr lang="es-A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836</a:t>
                      </a:r>
                      <a:endParaRPr lang="es-A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24432044"/>
                  </a:ext>
                </a:extLst>
              </a:tr>
              <a:tr h="3458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endParaRPr lang="es-AR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0,95</a:t>
                      </a:r>
                      <a:endParaRPr lang="es-A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A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1,05</a:t>
                      </a:r>
                      <a:endParaRPr lang="es-A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</a:t>
                      </a:r>
                      <a:endParaRPr lang="es-A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52876617"/>
                  </a:ext>
                </a:extLst>
              </a:tr>
            </a:tbl>
          </a:graphicData>
        </a:graphic>
      </p:graphicFrame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8987D657-138E-4031-81D8-B0B065F7635A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arcador de número de diapositiva 14">
            <a:extLst>
              <a:ext uri="{FF2B5EF4-FFF2-40B4-BE49-F238E27FC236}">
                <a16:creationId xmlns:a16="http://schemas.microsoft.com/office/drawing/2014/main" id="{BF5AB711-C8ED-4F18-697F-9A06810EA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s-AR" sz="1600" b="1" dirty="0"/>
              <a:t>-</a:t>
            </a:r>
            <a:fld id="{69D94FCB-83B5-4144-BDC1-7118612766F0}" type="slidenum">
              <a:rPr lang="es-AR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3</a:t>
            </a:fld>
            <a:r>
              <a:rPr lang="es-AR" sz="1600" b="1" dirty="0"/>
              <a:t>-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66297A0-D48A-60B3-8DBF-A1CBF831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671" y="272873"/>
            <a:ext cx="9875520" cy="919940"/>
          </a:xfrm>
        </p:spPr>
        <p:txBody>
          <a:bodyPr/>
          <a:lstStyle/>
          <a:p>
            <a:r>
              <a:rPr lang="x-none" dirty="0"/>
              <a:t>Enunciado	</a:t>
            </a:r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F86C8F9-54AB-DB35-117C-5503583AD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2025</a:t>
            </a: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723D82AD-74EC-7223-EEB7-729F13A15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039" y="1192814"/>
            <a:ext cx="11304289" cy="506720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419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Datos:</a:t>
            </a:r>
            <a:endParaRPr lang="es-419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997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4D370A35-285A-486E-96B3-C42BA575049E}"/>
              </a:ext>
            </a:extLst>
          </p:cNvPr>
          <p:cNvSpPr/>
          <p:nvPr/>
        </p:nvSpPr>
        <p:spPr>
          <a:xfrm>
            <a:off x="8096599" y="2317330"/>
            <a:ext cx="1079625" cy="6819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71054A2-346F-4F22-8993-C31453CD18C2}"/>
              </a:ext>
            </a:extLst>
          </p:cNvPr>
          <p:cNvSpPr/>
          <p:nvPr/>
        </p:nvSpPr>
        <p:spPr>
          <a:xfrm>
            <a:off x="8096599" y="4139021"/>
            <a:ext cx="1079625" cy="6819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D08BCF-2F50-4DBB-AA15-60E2698726A2}"/>
              </a:ext>
            </a:extLst>
          </p:cNvPr>
          <p:cNvSpPr/>
          <p:nvPr/>
        </p:nvSpPr>
        <p:spPr>
          <a:xfrm>
            <a:off x="8096599" y="2666683"/>
            <a:ext cx="1079625" cy="18133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13C7553-0E46-4457-8205-891431F6B06A}"/>
                  </a:ext>
                </a:extLst>
              </p:cNvPr>
              <p:cNvSpPr txBox="1"/>
              <p:nvPr/>
            </p:nvSpPr>
            <p:spPr>
              <a:xfrm>
                <a:off x="8096600" y="3396648"/>
                <a:ext cx="10796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sub>
                      </m:sSub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=¿?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13C7553-0E46-4457-8205-891431F6B0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6600" y="3396648"/>
                <a:ext cx="1079624" cy="369332"/>
              </a:xfrm>
              <a:prstGeom prst="rect">
                <a:avLst/>
              </a:prstGeom>
              <a:blipFill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Elbow Connector 17">
            <a:extLst>
              <a:ext uri="{FF2B5EF4-FFF2-40B4-BE49-F238E27FC236}">
                <a16:creationId xmlns:a16="http://schemas.microsoft.com/office/drawing/2014/main" id="{F020D824-B949-47B7-8446-40B1E1D657B7}"/>
              </a:ext>
            </a:extLst>
          </p:cNvPr>
          <p:cNvCxnSpPr>
            <a:endCxn id="9" idx="5"/>
          </p:cNvCxnSpPr>
          <p:nvPr/>
        </p:nvCxnSpPr>
        <p:spPr>
          <a:xfrm rot="10800000">
            <a:off x="9018118" y="4721080"/>
            <a:ext cx="1030777" cy="49569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Elbow Connector 19">
            <a:extLst>
              <a:ext uri="{FF2B5EF4-FFF2-40B4-BE49-F238E27FC236}">
                <a16:creationId xmlns:a16="http://schemas.microsoft.com/office/drawing/2014/main" id="{184DFB3F-C1D1-4C9B-A312-3665EEE89E7F}"/>
              </a:ext>
            </a:extLst>
          </p:cNvPr>
          <p:cNvCxnSpPr>
            <a:stCxn id="8" idx="7"/>
          </p:cNvCxnSpPr>
          <p:nvPr/>
        </p:nvCxnSpPr>
        <p:spPr>
          <a:xfrm rot="5400000" flipH="1" flipV="1">
            <a:off x="8664203" y="2063280"/>
            <a:ext cx="707830" cy="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Elbow Connector 23">
            <a:extLst>
              <a:ext uri="{FF2B5EF4-FFF2-40B4-BE49-F238E27FC236}">
                <a16:creationId xmlns:a16="http://schemas.microsoft.com/office/drawing/2014/main" id="{CC1E180C-3E13-4598-93E4-72968BFF9951}"/>
              </a:ext>
            </a:extLst>
          </p:cNvPr>
          <p:cNvCxnSpPr>
            <a:endCxn id="8" idx="1"/>
          </p:cNvCxnSpPr>
          <p:nvPr/>
        </p:nvCxnSpPr>
        <p:spPr>
          <a:xfrm>
            <a:off x="7610494" y="2063281"/>
            <a:ext cx="644212" cy="35391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Elbow Connector 27">
            <a:extLst>
              <a:ext uri="{FF2B5EF4-FFF2-40B4-BE49-F238E27FC236}">
                <a16:creationId xmlns:a16="http://schemas.microsoft.com/office/drawing/2014/main" id="{0388339F-6158-46AF-866D-D03BB07AE138}"/>
              </a:ext>
            </a:extLst>
          </p:cNvPr>
          <p:cNvCxnSpPr>
            <a:stCxn id="9" idx="3"/>
          </p:cNvCxnSpPr>
          <p:nvPr/>
        </p:nvCxnSpPr>
        <p:spPr>
          <a:xfrm rot="16200000" flipH="1">
            <a:off x="7832687" y="5143098"/>
            <a:ext cx="844039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2E87C8E-FE08-4C2D-8CF4-7BF97CA3881B}"/>
                  </a:ext>
                </a:extLst>
              </p:cNvPr>
              <p:cNvSpPr txBox="1"/>
              <p:nvPr/>
            </p:nvSpPr>
            <p:spPr>
              <a:xfrm>
                <a:off x="9807799" y="3180606"/>
                <a:ext cx="1393371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𝐷𝑎𝑡𝑜𝑠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𝑣𝑠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2E87C8E-FE08-4C2D-8CF4-7BF97CA388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7799" y="3180606"/>
                <a:ext cx="1393371" cy="369332"/>
              </a:xfrm>
              <a:prstGeom prst="rect">
                <a:avLst/>
              </a:prstGeom>
              <a:blipFill>
                <a:blip r:embed="rId4"/>
                <a:stretch>
                  <a:fillRect l="-5195" r="-129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320C911-3DA8-479D-927F-48607FD9F760}"/>
                  </a:ext>
                </a:extLst>
              </p:cNvPr>
              <p:cNvSpPr txBox="1"/>
              <p:nvPr/>
            </p:nvSpPr>
            <p:spPr>
              <a:xfrm>
                <a:off x="10052703" y="5142177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320C911-3DA8-479D-927F-48607FD9F7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2703" y="5142177"/>
                <a:ext cx="515621" cy="369332"/>
              </a:xfrm>
              <a:prstGeom prst="rect">
                <a:avLst/>
              </a:prstGeom>
              <a:blipFill>
                <a:blip r:embed="rId5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14FB83-EE1B-4271-86A1-39DBEDE1ACA5}"/>
                  </a:ext>
                </a:extLst>
              </p:cNvPr>
              <p:cNvSpPr txBox="1"/>
              <p:nvPr/>
            </p:nvSpPr>
            <p:spPr>
              <a:xfrm>
                <a:off x="9199493" y="1640256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14FB83-EE1B-4271-86A1-39DBEDE1AC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9493" y="1640256"/>
                <a:ext cx="515621" cy="369332"/>
              </a:xfrm>
              <a:prstGeom prst="rect">
                <a:avLst/>
              </a:prstGeom>
              <a:blipFill>
                <a:blip r:embed="rId6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A83A8-8AF5-451D-8C69-D9FC0BEF0EAA}"/>
                  </a:ext>
                </a:extLst>
              </p:cNvPr>
              <p:cNvSpPr txBox="1"/>
              <p:nvPr/>
            </p:nvSpPr>
            <p:spPr>
              <a:xfrm>
                <a:off x="7637520" y="5025954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A83A8-8AF5-451D-8C69-D9FC0BEF0E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7520" y="5025954"/>
                <a:ext cx="515621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6481A8-DF94-433E-BB00-16B11D448ECF}"/>
                  </a:ext>
                </a:extLst>
              </p:cNvPr>
              <p:cNvSpPr txBox="1"/>
              <p:nvPr/>
            </p:nvSpPr>
            <p:spPr>
              <a:xfrm>
                <a:off x="7413278" y="1645361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6481A8-DF94-433E-BB00-16B11D448E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278" y="1645361"/>
                <a:ext cx="515621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9E1156D-7B10-4009-BE29-C6264BED4E3F}"/>
                  </a:ext>
                </a:extLst>
              </p:cNvPr>
              <p:cNvSpPr txBox="1"/>
              <p:nvPr/>
            </p:nvSpPr>
            <p:spPr>
              <a:xfrm>
                <a:off x="9715114" y="2233953"/>
                <a:ext cx="1578742" cy="646331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s-AR" b="0" i="1" smtClean="0">
                          <a:latin typeface="Cambria Math"/>
                          <a:ea typeface="Cambria Math"/>
                        </a:rPr>
                        <m:t>⟶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/>
                        </a:rPr>
                        <m:t>𝐿</m:t>
                      </m:r>
                    </m:oMath>
                  </m:oMathPara>
                </a14:m>
                <a:endParaRPr lang="en-US" dirty="0"/>
              </a:p>
              <a:p>
                <a:pPr algn="ctr"/>
                <a:r>
                  <a:rPr lang="es-AR" dirty="0"/>
                  <a:t>Absorción</a:t>
                </a:r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9E1156D-7B10-4009-BE29-C6264BED4E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114" y="2233953"/>
                <a:ext cx="1578742" cy="646331"/>
              </a:xfrm>
              <a:prstGeom prst="rect">
                <a:avLst/>
              </a:prstGeom>
              <a:blipFill>
                <a:blip r:embed="rId9"/>
                <a:stretch>
                  <a:fillRect b="-119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DBFF183-A579-4000-A18A-1404AE125641}"/>
                  </a:ext>
                </a:extLst>
              </p:cNvPr>
              <p:cNvSpPr txBox="1"/>
              <p:nvPr/>
            </p:nvSpPr>
            <p:spPr>
              <a:xfrm>
                <a:off x="10052702" y="4769714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DBFF183-A579-4000-A18A-1404AE1256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2702" y="4769714"/>
                <a:ext cx="515621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5E34937-85CF-44D9-AF85-2D72841B13FE}"/>
                  </a:ext>
                </a:extLst>
              </p:cNvPr>
              <p:cNvSpPr txBox="1"/>
              <p:nvPr/>
            </p:nvSpPr>
            <p:spPr>
              <a:xfrm>
                <a:off x="7957886" y="1645361"/>
                <a:ext cx="4393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5E34937-85CF-44D9-AF85-2D72841B13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7886" y="1645361"/>
                <a:ext cx="439385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BB10530-8AC2-4B1E-8F5C-0B9442070B77}"/>
                  </a:ext>
                </a:extLst>
              </p:cNvPr>
              <p:cNvSpPr txBox="1"/>
              <p:nvPr/>
            </p:nvSpPr>
            <p:spPr>
              <a:xfrm>
                <a:off x="9368318" y="3842822"/>
                <a:ext cx="240001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𝑅𝑒𝑐𝑢𝑝𝑒𝑟𝑎𝑐𝑖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=98%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BB10530-8AC2-4B1E-8F5C-0B9442070B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8318" y="3842822"/>
                <a:ext cx="2400010" cy="369332"/>
              </a:xfrm>
              <a:prstGeom prst="rect">
                <a:avLst/>
              </a:prstGeom>
              <a:blipFill>
                <a:blip r:embed="rId12"/>
                <a:stretch>
                  <a:fillRect l="-252" b="-937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C57E833-9025-44A1-8CA8-7909C9260512}"/>
                  </a:ext>
                </a:extLst>
              </p:cNvPr>
              <p:cNvSpPr txBox="1"/>
              <p:nvPr/>
            </p:nvSpPr>
            <p:spPr>
              <a:xfrm>
                <a:off x="7919767" y="1249888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C57E833-9025-44A1-8CA8-7909C92605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9767" y="1249888"/>
                <a:ext cx="515621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1C33367-6D45-452E-B3C4-1EA51327D5B7}"/>
                  </a:ext>
                </a:extLst>
              </p:cNvPr>
              <p:cNvSpPr txBox="1"/>
              <p:nvPr/>
            </p:nvSpPr>
            <p:spPr>
              <a:xfrm>
                <a:off x="10048895" y="5560025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1C33367-6D45-452E-B3C4-1EA51327D5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8895" y="5560025"/>
                <a:ext cx="515621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FCC48DC-FC5A-46A5-85AB-DC35F81E6C68}"/>
                  </a:ext>
                </a:extLst>
              </p:cNvPr>
              <p:cNvSpPr txBox="1"/>
              <p:nvPr/>
            </p:nvSpPr>
            <p:spPr>
              <a:xfrm>
                <a:off x="7617250" y="4663548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FCC48DC-FC5A-46A5-85AB-DC35F81E6C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7250" y="4663548"/>
                <a:ext cx="515621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ECA936B-6B3C-41AD-BC7A-5FDCABFE4BE1}"/>
                  </a:ext>
                </a:extLst>
              </p:cNvPr>
              <p:cNvSpPr txBox="1"/>
              <p:nvPr/>
            </p:nvSpPr>
            <p:spPr>
              <a:xfrm>
                <a:off x="9199493" y="1242881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ECA936B-6B3C-41AD-BC7A-5FDCABFE4B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9493" y="1242881"/>
                <a:ext cx="515621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C7D78FD-B7A5-459D-AB73-8B1C77B7FC23}"/>
                  </a:ext>
                </a:extLst>
              </p:cNvPr>
              <p:cNvSpPr txBox="1"/>
              <p:nvPr/>
            </p:nvSpPr>
            <p:spPr>
              <a:xfrm>
                <a:off x="1143000" y="1751685"/>
                <a:ext cx="11115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=30 %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C7D78FD-B7A5-459D-AB73-8B1C77B7FC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1751685"/>
                <a:ext cx="1111523" cy="276999"/>
              </a:xfrm>
              <a:prstGeom prst="rect">
                <a:avLst/>
              </a:prstGeom>
              <a:blipFill>
                <a:blip r:embed="rId17"/>
                <a:stretch>
                  <a:fillRect l="-4945" r="-5495" b="-2391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Elbow Connector 19">
            <a:extLst>
              <a:ext uri="{FF2B5EF4-FFF2-40B4-BE49-F238E27FC236}">
                <a16:creationId xmlns:a16="http://schemas.microsoft.com/office/drawing/2014/main" id="{8AF47771-5D1A-451A-8AC1-C81B2C5C18AC}"/>
              </a:ext>
            </a:extLst>
          </p:cNvPr>
          <p:cNvCxnSpPr>
            <a:cxnSpLocks/>
          </p:cNvCxnSpPr>
          <p:nvPr/>
        </p:nvCxnSpPr>
        <p:spPr>
          <a:xfrm>
            <a:off x="2432917" y="1890183"/>
            <a:ext cx="1092200" cy="1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Marcador de contenido 2">
            <a:extLst>
              <a:ext uri="{FF2B5EF4-FFF2-40B4-BE49-F238E27FC236}">
                <a16:creationId xmlns:a16="http://schemas.microsoft.com/office/drawing/2014/main" id="{2D6C261B-701E-48B3-B6A1-9C8DA356D092}"/>
              </a:ext>
            </a:extLst>
          </p:cNvPr>
          <p:cNvSpPr txBox="1">
            <a:spLocks/>
          </p:cNvSpPr>
          <p:nvPr/>
        </p:nvSpPr>
        <p:spPr>
          <a:xfrm>
            <a:off x="3815773" y="1715543"/>
            <a:ext cx="2580862" cy="451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Solución concentrada</a:t>
            </a:r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05B8004-AC56-4C43-8887-016DFEC48595}"/>
                  </a:ext>
                </a:extLst>
              </p:cNvPr>
              <p:cNvSpPr txBox="1"/>
              <p:nvPr/>
            </p:nvSpPr>
            <p:spPr>
              <a:xfrm>
                <a:off x="1143000" y="2557118"/>
                <a:ext cx="2094356" cy="5216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=0,428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05B8004-AC56-4C43-8887-016DFEC485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557118"/>
                <a:ext cx="2094356" cy="52161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8212D7D-9502-4532-84A7-7826E096B3B6}"/>
                  </a:ext>
                </a:extLst>
              </p:cNvPr>
              <p:cNvSpPr txBox="1"/>
              <p:nvPr/>
            </p:nvSpPr>
            <p:spPr>
              <a:xfrm>
                <a:off x="1143000" y="3607170"/>
                <a:ext cx="3163943" cy="5259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e>
                      </m:d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=0,07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𝑘𝑚𝑜𝑙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8212D7D-9502-4532-84A7-7826E096B3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607170"/>
                <a:ext cx="3163943" cy="525978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6451DDE-AA93-4D36-BF0E-CE474756149A}"/>
                  </a:ext>
                </a:extLst>
              </p:cNvPr>
              <p:cNvSpPr txBox="1"/>
              <p:nvPr/>
            </p:nvSpPr>
            <p:spPr>
              <a:xfrm>
                <a:off x="1143000" y="4556301"/>
                <a:ext cx="3318216" cy="5259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𝑀𝑟</m:t>
                          </m:r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e>
                      </m:d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=0,167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𝑘𝑚𝑜𝑙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6451DDE-AA93-4D36-BF0E-CE47475614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4556301"/>
                <a:ext cx="3318216" cy="525978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F0C7CB06-1BB3-4398-845A-D17EDFC585FD}"/>
              </a:ext>
            </a:extLst>
          </p:cNvPr>
          <p:cNvPicPr/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arcador de número de diapositiva 14">
            <a:extLst>
              <a:ext uri="{FF2B5EF4-FFF2-40B4-BE49-F238E27FC236}">
                <a16:creationId xmlns:a16="http://schemas.microsoft.com/office/drawing/2014/main" id="{F1E885E7-76D4-2609-9742-3BF9550C0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s-AR" sz="1600" b="1" dirty="0"/>
              <a:t>-</a:t>
            </a:r>
            <a:fld id="{69D94FCB-83B5-4144-BDC1-7118612766F0}" type="slidenum">
              <a:rPr lang="es-AR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4</a:t>
            </a:fld>
            <a:r>
              <a:rPr lang="es-AR" sz="1600" b="1" dirty="0"/>
              <a:t>-</a:t>
            </a:r>
          </a:p>
        </p:txBody>
      </p:sp>
      <p:sp>
        <p:nvSpPr>
          <p:cNvPr id="34" name="Título 1">
            <a:extLst>
              <a:ext uri="{FF2B5EF4-FFF2-40B4-BE49-F238E27FC236}">
                <a16:creationId xmlns:a16="http://schemas.microsoft.com/office/drawing/2014/main" id="{F19C88C4-F6F7-E330-87FF-12AF8D3BF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671" y="272873"/>
            <a:ext cx="9875520" cy="919940"/>
          </a:xfrm>
        </p:spPr>
        <p:txBody>
          <a:bodyPr/>
          <a:lstStyle/>
          <a:p>
            <a:r>
              <a:rPr lang="es-AR" dirty="0"/>
              <a:t>Planteo – Balance de Masa</a:t>
            </a:r>
            <a:endParaRPr lang="en-US" dirty="0"/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9AE4A7A-F56E-FB46-7AC7-26AFE41A7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2025</a:t>
            </a:r>
          </a:p>
        </p:txBody>
      </p:sp>
    </p:spTree>
    <p:extLst>
      <p:ext uri="{BB962C8B-B14F-4D97-AF65-F5344CB8AC3E}">
        <p14:creationId xmlns:p14="http://schemas.microsoft.com/office/powerpoint/2010/main" val="1616243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46" grpId="0"/>
      <p:bldP spid="24" grpId="0"/>
      <p:bldP spid="26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4D370A35-285A-486E-96B3-C42BA575049E}"/>
              </a:ext>
            </a:extLst>
          </p:cNvPr>
          <p:cNvSpPr/>
          <p:nvPr/>
        </p:nvSpPr>
        <p:spPr>
          <a:xfrm>
            <a:off x="8096599" y="2317330"/>
            <a:ext cx="1079625" cy="6819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71054A2-346F-4F22-8993-C31453CD18C2}"/>
              </a:ext>
            </a:extLst>
          </p:cNvPr>
          <p:cNvSpPr/>
          <p:nvPr/>
        </p:nvSpPr>
        <p:spPr>
          <a:xfrm>
            <a:off x="8096599" y="4139021"/>
            <a:ext cx="1079625" cy="6819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D08BCF-2F50-4DBB-AA15-60E2698726A2}"/>
              </a:ext>
            </a:extLst>
          </p:cNvPr>
          <p:cNvSpPr/>
          <p:nvPr/>
        </p:nvSpPr>
        <p:spPr>
          <a:xfrm>
            <a:off x="8096599" y="2666683"/>
            <a:ext cx="1079625" cy="18133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13C7553-0E46-4457-8205-891431F6B06A}"/>
                  </a:ext>
                </a:extLst>
              </p:cNvPr>
              <p:cNvSpPr txBox="1"/>
              <p:nvPr/>
            </p:nvSpPr>
            <p:spPr>
              <a:xfrm>
                <a:off x="8096600" y="3396648"/>
                <a:ext cx="10796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sub>
                      </m:sSub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=¿?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13C7553-0E46-4457-8205-891431F6B0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6600" y="3396648"/>
                <a:ext cx="1079624" cy="369332"/>
              </a:xfrm>
              <a:prstGeom prst="rect">
                <a:avLst/>
              </a:prstGeom>
              <a:blipFill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Elbow Connector 17">
            <a:extLst>
              <a:ext uri="{FF2B5EF4-FFF2-40B4-BE49-F238E27FC236}">
                <a16:creationId xmlns:a16="http://schemas.microsoft.com/office/drawing/2014/main" id="{F020D824-B949-47B7-8446-40B1E1D657B7}"/>
              </a:ext>
            </a:extLst>
          </p:cNvPr>
          <p:cNvCxnSpPr>
            <a:endCxn id="9" idx="5"/>
          </p:cNvCxnSpPr>
          <p:nvPr/>
        </p:nvCxnSpPr>
        <p:spPr>
          <a:xfrm rot="10800000">
            <a:off x="9018118" y="4721080"/>
            <a:ext cx="1030777" cy="49569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Elbow Connector 19">
            <a:extLst>
              <a:ext uri="{FF2B5EF4-FFF2-40B4-BE49-F238E27FC236}">
                <a16:creationId xmlns:a16="http://schemas.microsoft.com/office/drawing/2014/main" id="{184DFB3F-C1D1-4C9B-A312-3665EEE89E7F}"/>
              </a:ext>
            </a:extLst>
          </p:cNvPr>
          <p:cNvCxnSpPr>
            <a:stCxn id="8" idx="7"/>
          </p:cNvCxnSpPr>
          <p:nvPr/>
        </p:nvCxnSpPr>
        <p:spPr>
          <a:xfrm rot="5400000" flipH="1" flipV="1">
            <a:off x="8664203" y="2063280"/>
            <a:ext cx="707830" cy="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Elbow Connector 23">
            <a:extLst>
              <a:ext uri="{FF2B5EF4-FFF2-40B4-BE49-F238E27FC236}">
                <a16:creationId xmlns:a16="http://schemas.microsoft.com/office/drawing/2014/main" id="{CC1E180C-3E13-4598-93E4-72968BFF9951}"/>
              </a:ext>
            </a:extLst>
          </p:cNvPr>
          <p:cNvCxnSpPr>
            <a:endCxn id="8" idx="1"/>
          </p:cNvCxnSpPr>
          <p:nvPr/>
        </p:nvCxnSpPr>
        <p:spPr>
          <a:xfrm>
            <a:off x="7610494" y="2063281"/>
            <a:ext cx="644212" cy="35391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Elbow Connector 27">
            <a:extLst>
              <a:ext uri="{FF2B5EF4-FFF2-40B4-BE49-F238E27FC236}">
                <a16:creationId xmlns:a16="http://schemas.microsoft.com/office/drawing/2014/main" id="{0388339F-6158-46AF-866D-D03BB07AE138}"/>
              </a:ext>
            </a:extLst>
          </p:cNvPr>
          <p:cNvCxnSpPr>
            <a:stCxn id="9" idx="3"/>
          </p:cNvCxnSpPr>
          <p:nvPr/>
        </p:nvCxnSpPr>
        <p:spPr>
          <a:xfrm rot="16200000" flipH="1">
            <a:off x="7832687" y="5143098"/>
            <a:ext cx="844039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2E87C8E-FE08-4C2D-8CF4-7BF97CA3881B}"/>
                  </a:ext>
                </a:extLst>
              </p:cNvPr>
              <p:cNvSpPr txBox="1"/>
              <p:nvPr/>
            </p:nvSpPr>
            <p:spPr>
              <a:xfrm>
                <a:off x="9807799" y="3180606"/>
                <a:ext cx="1393371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𝐷𝑎𝑡𝑜𝑠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𝑣𝑠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2E87C8E-FE08-4C2D-8CF4-7BF97CA388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7799" y="3180606"/>
                <a:ext cx="1393371" cy="369332"/>
              </a:xfrm>
              <a:prstGeom prst="rect">
                <a:avLst/>
              </a:prstGeom>
              <a:blipFill>
                <a:blip r:embed="rId4"/>
                <a:stretch>
                  <a:fillRect l="-5195" r="-129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320C911-3DA8-479D-927F-48607FD9F760}"/>
                  </a:ext>
                </a:extLst>
              </p:cNvPr>
              <p:cNvSpPr txBox="1"/>
              <p:nvPr/>
            </p:nvSpPr>
            <p:spPr>
              <a:xfrm>
                <a:off x="10052703" y="5142177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320C911-3DA8-479D-927F-48607FD9F7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2703" y="5142177"/>
                <a:ext cx="515621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14FB83-EE1B-4271-86A1-39DBEDE1ACA5}"/>
                  </a:ext>
                </a:extLst>
              </p:cNvPr>
              <p:cNvSpPr txBox="1"/>
              <p:nvPr/>
            </p:nvSpPr>
            <p:spPr>
              <a:xfrm>
                <a:off x="9199493" y="1640256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𝒀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14FB83-EE1B-4271-86A1-39DBEDE1AC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9493" y="1640256"/>
                <a:ext cx="515621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A83A8-8AF5-451D-8C69-D9FC0BEF0EAA}"/>
                  </a:ext>
                </a:extLst>
              </p:cNvPr>
              <p:cNvSpPr txBox="1"/>
              <p:nvPr/>
            </p:nvSpPr>
            <p:spPr>
              <a:xfrm>
                <a:off x="7637520" y="5025954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A83A8-8AF5-451D-8C69-D9FC0BEF0E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7520" y="5025954"/>
                <a:ext cx="515621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6481A8-DF94-433E-BB00-16B11D448ECF}"/>
                  </a:ext>
                </a:extLst>
              </p:cNvPr>
              <p:cNvSpPr txBox="1"/>
              <p:nvPr/>
            </p:nvSpPr>
            <p:spPr>
              <a:xfrm>
                <a:off x="7413278" y="1645361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6481A8-DF94-433E-BB00-16B11D448E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278" y="1645361"/>
                <a:ext cx="515621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9E1156D-7B10-4009-BE29-C6264BED4E3F}"/>
                  </a:ext>
                </a:extLst>
              </p:cNvPr>
              <p:cNvSpPr txBox="1"/>
              <p:nvPr/>
            </p:nvSpPr>
            <p:spPr>
              <a:xfrm>
                <a:off x="9715114" y="2233953"/>
                <a:ext cx="1578742" cy="646331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s-AR" b="0" i="1" smtClean="0">
                          <a:latin typeface="Cambria Math"/>
                          <a:ea typeface="Cambria Math"/>
                        </a:rPr>
                        <m:t>⟶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/>
                        </a:rPr>
                        <m:t>𝐿</m:t>
                      </m:r>
                    </m:oMath>
                  </m:oMathPara>
                </a14:m>
                <a:endParaRPr lang="en-US" dirty="0"/>
              </a:p>
              <a:p>
                <a:pPr algn="ctr"/>
                <a:r>
                  <a:rPr lang="es-AR" dirty="0"/>
                  <a:t>Absorción</a:t>
                </a:r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9E1156D-7B10-4009-BE29-C6264BED4E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114" y="2233953"/>
                <a:ext cx="1578742" cy="646331"/>
              </a:xfrm>
              <a:prstGeom prst="rect">
                <a:avLst/>
              </a:prstGeom>
              <a:blipFill>
                <a:blip r:embed="rId9"/>
                <a:stretch>
                  <a:fillRect b="-119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DBFF183-A579-4000-A18A-1404AE125641}"/>
                  </a:ext>
                </a:extLst>
              </p:cNvPr>
              <p:cNvSpPr txBox="1"/>
              <p:nvPr/>
            </p:nvSpPr>
            <p:spPr>
              <a:xfrm>
                <a:off x="10052702" y="4769714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DBFF183-A579-4000-A18A-1404AE1256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2702" y="4769714"/>
                <a:ext cx="515621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5E34937-85CF-44D9-AF85-2D72841B13FE}"/>
                  </a:ext>
                </a:extLst>
              </p:cNvPr>
              <p:cNvSpPr txBox="1"/>
              <p:nvPr/>
            </p:nvSpPr>
            <p:spPr>
              <a:xfrm>
                <a:off x="7957886" y="1645361"/>
                <a:ext cx="4393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5E34937-85CF-44D9-AF85-2D72841B13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7886" y="1645361"/>
                <a:ext cx="439385" cy="369332"/>
              </a:xfrm>
              <a:prstGeom prst="rect">
                <a:avLst/>
              </a:prstGeom>
              <a:blipFill>
                <a:blip r:embed="rId11"/>
                <a:stretch>
                  <a:fillRect l="-274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BB10530-8AC2-4B1E-8F5C-0B9442070B77}"/>
                  </a:ext>
                </a:extLst>
              </p:cNvPr>
              <p:cNvSpPr txBox="1"/>
              <p:nvPr/>
            </p:nvSpPr>
            <p:spPr>
              <a:xfrm>
                <a:off x="9368318" y="3842822"/>
                <a:ext cx="240001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𝑅𝑒𝑐𝑢𝑝𝑒𝑟𝑎𝑐𝑖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=98%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BB10530-8AC2-4B1E-8F5C-0B9442070B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8318" y="3842822"/>
                <a:ext cx="2400010" cy="369332"/>
              </a:xfrm>
              <a:prstGeom prst="rect">
                <a:avLst/>
              </a:prstGeom>
              <a:blipFill>
                <a:blip r:embed="rId12"/>
                <a:stretch>
                  <a:fillRect l="-252" b="-937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C57E833-9025-44A1-8CA8-7909C9260512}"/>
                  </a:ext>
                </a:extLst>
              </p:cNvPr>
              <p:cNvSpPr txBox="1"/>
              <p:nvPr/>
            </p:nvSpPr>
            <p:spPr>
              <a:xfrm>
                <a:off x="7919767" y="1249888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C57E833-9025-44A1-8CA8-7909C92605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9767" y="1249888"/>
                <a:ext cx="515621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1C33367-6D45-452E-B3C4-1EA51327D5B7}"/>
                  </a:ext>
                </a:extLst>
              </p:cNvPr>
              <p:cNvSpPr txBox="1"/>
              <p:nvPr/>
            </p:nvSpPr>
            <p:spPr>
              <a:xfrm>
                <a:off x="10048895" y="5560025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1C33367-6D45-452E-B3C4-1EA51327D5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8895" y="5560025"/>
                <a:ext cx="515621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FCC48DC-FC5A-46A5-85AB-DC35F81E6C68}"/>
                  </a:ext>
                </a:extLst>
              </p:cNvPr>
              <p:cNvSpPr txBox="1"/>
              <p:nvPr/>
            </p:nvSpPr>
            <p:spPr>
              <a:xfrm>
                <a:off x="7617250" y="4663548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FCC48DC-FC5A-46A5-85AB-DC35F81E6C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7250" y="4663548"/>
                <a:ext cx="515621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ECA936B-6B3C-41AD-BC7A-5FDCABFE4BE1}"/>
                  </a:ext>
                </a:extLst>
              </p:cNvPr>
              <p:cNvSpPr txBox="1"/>
              <p:nvPr/>
            </p:nvSpPr>
            <p:spPr>
              <a:xfrm>
                <a:off x="9199493" y="1242881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ECA936B-6B3C-41AD-BC7A-5FDCABFE4B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9493" y="1242881"/>
                <a:ext cx="515621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ED421F4-E243-452A-B293-7DFA095053C6}"/>
                  </a:ext>
                </a:extLst>
              </p:cNvPr>
              <p:cNvSpPr txBox="1"/>
              <p:nvPr/>
            </p:nvSpPr>
            <p:spPr>
              <a:xfrm>
                <a:off x="1143000" y="1782925"/>
                <a:ext cx="3469989" cy="5638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𝑅𝑒𝑐𝑢𝑝𝑒𝑟𝑎𝑐𝑖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ED421F4-E243-452A-B293-7DFA095053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1782925"/>
                <a:ext cx="3469989" cy="56387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C5118590-A6A0-44E7-8718-D5186FB993FC}"/>
                  </a:ext>
                </a:extLst>
              </p:cNvPr>
              <p:cNvSpPr txBox="1"/>
              <p:nvPr/>
            </p:nvSpPr>
            <p:spPr>
              <a:xfrm>
                <a:off x="1143000" y="3136676"/>
                <a:ext cx="4165435" cy="5846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𝑅𝑒𝑐𝑢𝑝𝑒𝑟𝑎𝑐𝑖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d>
                            <m:d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s-A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b="0" i="1" smtClean="0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s-AR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s-A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b="0" i="1" smtClean="0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s-AR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C5118590-A6A0-44E7-8718-D5186FB993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136676"/>
                <a:ext cx="4165435" cy="58464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98558682-A645-416E-B27D-4BE2E18901ED}"/>
                  </a:ext>
                </a:extLst>
              </p:cNvPr>
              <p:cNvSpPr txBox="1"/>
              <p:nvPr/>
            </p:nvSpPr>
            <p:spPr>
              <a:xfrm>
                <a:off x="2319090" y="4616959"/>
                <a:ext cx="1524777" cy="36933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s-AR" b="0" i="1" smtClean="0">
                          <a:latin typeface="Cambria Math"/>
                        </a:rPr>
                        <m:t>=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0,009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98558682-A645-416E-B27D-4BE2E18901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9090" y="4616959"/>
                <a:ext cx="1524777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D48E9093-0061-4232-8341-08D8FFEC0E6B}"/>
              </a:ext>
            </a:extLst>
          </p:cNvPr>
          <p:cNvPicPr/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arcador de número de diapositiva 14">
            <a:extLst>
              <a:ext uri="{FF2B5EF4-FFF2-40B4-BE49-F238E27FC236}">
                <a16:creationId xmlns:a16="http://schemas.microsoft.com/office/drawing/2014/main" id="{AB1BF00A-B377-A7EF-6FC1-52A11939E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s-AR" sz="1600" b="1" dirty="0"/>
              <a:t>-</a:t>
            </a:r>
            <a:fld id="{69D94FCB-83B5-4144-BDC1-7118612766F0}" type="slidenum">
              <a:rPr lang="es-AR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5</a:t>
            </a:fld>
            <a:r>
              <a:rPr lang="es-AR" sz="1600" b="1" dirty="0"/>
              <a:t>-</a:t>
            </a:r>
          </a:p>
        </p:txBody>
      </p:sp>
      <p:sp>
        <p:nvSpPr>
          <p:cNvPr id="26" name="Título 1">
            <a:extLst>
              <a:ext uri="{FF2B5EF4-FFF2-40B4-BE49-F238E27FC236}">
                <a16:creationId xmlns:a16="http://schemas.microsoft.com/office/drawing/2014/main" id="{0514CCD6-DDDE-5C7A-9E65-6B2AF83EF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671" y="272873"/>
            <a:ext cx="9875520" cy="919940"/>
          </a:xfrm>
        </p:spPr>
        <p:txBody>
          <a:bodyPr/>
          <a:lstStyle/>
          <a:p>
            <a:r>
              <a:rPr lang="es-AR" dirty="0"/>
              <a:t>Planteo – Balance de Masa</a:t>
            </a:r>
            <a:endParaRPr lang="en-US" dirty="0"/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7E49239-F9E2-7AEC-8532-E2CC0DF62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2025</a:t>
            </a:r>
          </a:p>
        </p:txBody>
      </p:sp>
    </p:spTree>
    <p:extLst>
      <p:ext uri="{BB962C8B-B14F-4D97-AF65-F5344CB8AC3E}">
        <p14:creationId xmlns:p14="http://schemas.microsoft.com/office/powerpoint/2010/main" val="275372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4D370A35-285A-486E-96B3-C42BA575049E}"/>
              </a:ext>
            </a:extLst>
          </p:cNvPr>
          <p:cNvSpPr/>
          <p:nvPr/>
        </p:nvSpPr>
        <p:spPr>
          <a:xfrm>
            <a:off x="8096599" y="2317330"/>
            <a:ext cx="1079625" cy="6819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71054A2-346F-4F22-8993-C31453CD18C2}"/>
              </a:ext>
            </a:extLst>
          </p:cNvPr>
          <p:cNvSpPr/>
          <p:nvPr/>
        </p:nvSpPr>
        <p:spPr>
          <a:xfrm>
            <a:off x="8096599" y="4139021"/>
            <a:ext cx="1079625" cy="6819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D08BCF-2F50-4DBB-AA15-60E2698726A2}"/>
              </a:ext>
            </a:extLst>
          </p:cNvPr>
          <p:cNvSpPr/>
          <p:nvPr/>
        </p:nvSpPr>
        <p:spPr>
          <a:xfrm>
            <a:off x="8096599" y="2666683"/>
            <a:ext cx="1079625" cy="18133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13C7553-0E46-4457-8205-891431F6B06A}"/>
                  </a:ext>
                </a:extLst>
              </p:cNvPr>
              <p:cNvSpPr txBox="1"/>
              <p:nvPr/>
            </p:nvSpPr>
            <p:spPr>
              <a:xfrm>
                <a:off x="8096600" y="3396648"/>
                <a:ext cx="10796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sub>
                      </m:sSub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=¿?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13C7553-0E46-4457-8205-891431F6B0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6600" y="3396648"/>
                <a:ext cx="1079624" cy="369332"/>
              </a:xfrm>
              <a:prstGeom prst="rect">
                <a:avLst/>
              </a:prstGeom>
              <a:blipFill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Elbow Connector 17">
            <a:extLst>
              <a:ext uri="{FF2B5EF4-FFF2-40B4-BE49-F238E27FC236}">
                <a16:creationId xmlns:a16="http://schemas.microsoft.com/office/drawing/2014/main" id="{F020D824-B949-47B7-8446-40B1E1D657B7}"/>
              </a:ext>
            </a:extLst>
          </p:cNvPr>
          <p:cNvCxnSpPr>
            <a:endCxn id="9" idx="5"/>
          </p:cNvCxnSpPr>
          <p:nvPr/>
        </p:nvCxnSpPr>
        <p:spPr>
          <a:xfrm rot="10800000">
            <a:off x="9018118" y="4721080"/>
            <a:ext cx="1030777" cy="49569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Elbow Connector 19">
            <a:extLst>
              <a:ext uri="{FF2B5EF4-FFF2-40B4-BE49-F238E27FC236}">
                <a16:creationId xmlns:a16="http://schemas.microsoft.com/office/drawing/2014/main" id="{184DFB3F-C1D1-4C9B-A312-3665EEE89E7F}"/>
              </a:ext>
            </a:extLst>
          </p:cNvPr>
          <p:cNvCxnSpPr>
            <a:stCxn id="8" idx="7"/>
          </p:cNvCxnSpPr>
          <p:nvPr/>
        </p:nvCxnSpPr>
        <p:spPr>
          <a:xfrm rot="5400000" flipH="1" flipV="1">
            <a:off x="8664203" y="2063280"/>
            <a:ext cx="707830" cy="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Elbow Connector 23">
            <a:extLst>
              <a:ext uri="{FF2B5EF4-FFF2-40B4-BE49-F238E27FC236}">
                <a16:creationId xmlns:a16="http://schemas.microsoft.com/office/drawing/2014/main" id="{CC1E180C-3E13-4598-93E4-72968BFF9951}"/>
              </a:ext>
            </a:extLst>
          </p:cNvPr>
          <p:cNvCxnSpPr>
            <a:endCxn id="8" idx="1"/>
          </p:cNvCxnSpPr>
          <p:nvPr/>
        </p:nvCxnSpPr>
        <p:spPr>
          <a:xfrm>
            <a:off x="7610494" y="2063281"/>
            <a:ext cx="644212" cy="35391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Elbow Connector 27">
            <a:extLst>
              <a:ext uri="{FF2B5EF4-FFF2-40B4-BE49-F238E27FC236}">
                <a16:creationId xmlns:a16="http://schemas.microsoft.com/office/drawing/2014/main" id="{0388339F-6158-46AF-866D-D03BB07AE138}"/>
              </a:ext>
            </a:extLst>
          </p:cNvPr>
          <p:cNvCxnSpPr>
            <a:stCxn id="9" idx="3"/>
          </p:cNvCxnSpPr>
          <p:nvPr/>
        </p:nvCxnSpPr>
        <p:spPr>
          <a:xfrm rot="16200000" flipH="1">
            <a:off x="7832687" y="5143098"/>
            <a:ext cx="844039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2E87C8E-FE08-4C2D-8CF4-7BF97CA3881B}"/>
                  </a:ext>
                </a:extLst>
              </p:cNvPr>
              <p:cNvSpPr txBox="1"/>
              <p:nvPr/>
            </p:nvSpPr>
            <p:spPr>
              <a:xfrm>
                <a:off x="9807799" y="3180606"/>
                <a:ext cx="1393371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𝐷𝑎𝑡𝑜𝑠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𝑣𝑠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2E87C8E-FE08-4C2D-8CF4-7BF97CA388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7799" y="3180606"/>
                <a:ext cx="1393371" cy="369332"/>
              </a:xfrm>
              <a:prstGeom prst="rect">
                <a:avLst/>
              </a:prstGeom>
              <a:blipFill>
                <a:blip r:embed="rId4"/>
                <a:stretch>
                  <a:fillRect l="-5195" r="-129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320C911-3DA8-479D-927F-48607FD9F760}"/>
                  </a:ext>
                </a:extLst>
              </p:cNvPr>
              <p:cNvSpPr txBox="1"/>
              <p:nvPr/>
            </p:nvSpPr>
            <p:spPr>
              <a:xfrm>
                <a:off x="10052703" y="5142177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320C911-3DA8-479D-927F-48607FD9F7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2703" y="5142177"/>
                <a:ext cx="515621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14FB83-EE1B-4271-86A1-39DBEDE1ACA5}"/>
                  </a:ext>
                </a:extLst>
              </p:cNvPr>
              <p:cNvSpPr txBox="1"/>
              <p:nvPr/>
            </p:nvSpPr>
            <p:spPr>
              <a:xfrm>
                <a:off x="9199493" y="1640256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14FB83-EE1B-4271-86A1-39DBEDE1AC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9493" y="1640256"/>
                <a:ext cx="515621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A83A8-8AF5-451D-8C69-D9FC0BEF0EAA}"/>
                  </a:ext>
                </a:extLst>
              </p:cNvPr>
              <p:cNvSpPr txBox="1"/>
              <p:nvPr/>
            </p:nvSpPr>
            <p:spPr>
              <a:xfrm>
                <a:off x="7637520" y="5025954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A83A8-8AF5-451D-8C69-D9FC0BEF0E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7520" y="5025954"/>
                <a:ext cx="515621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6481A8-DF94-433E-BB00-16B11D448ECF}"/>
                  </a:ext>
                </a:extLst>
              </p:cNvPr>
              <p:cNvSpPr txBox="1"/>
              <p:nvPr/>
            </p:nvSpPr>
            <p:spPr>
              <a:xfrm>
                <a:off x="7413278" y="1645361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6481A8-DF94-433E-BB00-16B11D448E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278" y="1645361"/>
                <a:ext cx="515621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9E1156D-7B10-4009-BE29-C6264BED4E3F}"/>
                  </a:ext>
                </a:extLst>
              </p:cNvPr>
              <p:cNvSpPr txBox="1"/>
              <p:nvPr/>
            </p:nvSpPr>
            <p:spPr>
              <a:xfrm>
                <a:off x="9715114" y="2233953"/>
                <a:ext cx="1578742" cy="646331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s-AR" b="0" i="1" smtClean="0">
                          <a:latin typeface="Cambria Math"/>
                          <a:ea typeface="Cambria Math"/>
                        </a:rPr>
                        <m:t>⟶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/>
                        </a:rPr>
                        <m:t>𝐿</m:t>
                      </m:r>
                    </m:oMath>
                  </m:oMathPara>
                </a14:m>
                <a:endParaRPr lang="en-US" dirty="0"/>
              </a:p>
              <a:p>
                <a:pPr algn="ctr"/>
                <a:r>
                  <a:rPr lang="es-AR" dirty="0"/>
                  <a:t>Absorción</a:t>
                </a:r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9E1156D-7B10-4009-BE29-C6264BED4E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114" y="2233953"/>
                <a:ext cx="1578742" cy="646331"/>
              </a:xfrm>
              <a:prstGeom prst="rect">
                <a:avLst/>
              </a:prstGeom>
              <a:blipFill>
                <a:blip r:embed="rId9"/>
                <a:stretch>
                  <a:fillRect b="-119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DBFF183-A579-4000-A18A-1404AE125641}"/>
                  </a:ext>
                </a:extLst>
              </p:cNvPr>
              <p:cNvSpPr txBox="1"/>
              <p:nvPr/>
            </p:nvSpPr>
            <p:spPr>
              <a:xfrm>
                <a:off x="10052702" y="4769714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DBFF183-A579-4000-A18A-1404AE1256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2702" y="4769714"/>
                <a:ext cx="515621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5E34937-85CF-44D9-AF85-2D72841B13FE}"/>
                  </a:ext>
                </a:extLst>
              </p:cNvPr>
              <p:cNvSpPr txBox="1"/>
              <p:nvPr/>
            </p:nvSpPr>
            <p:spPr>
              <a:xfrm>
                <a:off x="7957886" y="1645361"/>
                <a:ext cx="4393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5E34937-85CF-44D9-AF85-2D72841B13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7886" y="1645361"/>
                <a:ext cx="439385" cy="369332"/>
              </a:xfrm>
              <a:prstGeom prst="rect">
                <a:avLst/>
              </a:prstGeom>
              <a:blipFill>
                <a:blip r:embed="rId11"/>
                <a:stretch>
                  <a:fillRect l="-274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BB10530-8AC2-4B1E-8F5C-0B9442070B77}"/>
                  </a:ext>
                </a:extLst>
              </p:cNvPr>
              <p:cNvSpPr txBox="1"/>
              <p:nvPr/>
            </p:nvSpPr>
            <p:spPr>
              <a:xfrm>
                <a:off x="9368318" y="3842822"/>
                <a:ext cx="240001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𝑅𝑒𝑐𝑢𝑝𝑒𝑟𝑎𝑐𝑖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=98%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BB10530-8AC2-4B1E-8F5C-0B9442070B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8318" y="3842822"/>
                <a:ext cx="2400010" cy="369332"/>
              </a:xfrm>
              <a:prstGeom prst="rect">
                <a:avLst/>
              </a:prstGeom>
              <a:blipFill>
                <a:blip r:embed="rId12"/>
                <a:stretch>
                  <a:fillRect l="-252" b="-937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C57E833-9025-44A1-8CA8-7909C9260512}"/>
                  </a:ext>
                </a:extLst>
              </p:cNvPr>
              <p:cNvSpPr txBox="1"/>
              <p:nvPr/>
            </p:nvSpPr>
            <p:spPr>
              <a:xfrm>
                <a:off x="7919767" y="1249888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C57E833-9025-44A1-8CA8-7909C92605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9767" y="1249888"/>
                <a:ext cx="515621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1C33367-6D45-452E-B3C4-1EA51327D5B7}"/>
                  </a:ext>
                </a:extLst>
              </p:cNvPr>
              <p:cNvSpPr txBox="1"/>
              <p:nvPr/>
            </p:nvSpPr>
            <p:spPr>
              <a:xfrm>
                <a:off x="10048895" y="5560025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1C33367-6D45-452E-B3C4-1EA51327D5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8895" y="5560025"/>
                <a:ext cx="515621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FCC48DC-FC5A-46A5-85AB-DC35F81E6C68}"/>
                  </a:ext>
                </a:extLst>
              </p:cNvPr>
              <p:cNvSpPr txBox="1"/>
              <p:nvPr/>
            </p:nvSpPr>
            <p:spPr>
              <a:xfrm>
                <a:off x="7617250" y="4663548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FCC48DC-FC5A-46A5-85AB-DC35F81E6C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7250" y="4663548"/>
                <a:ext cx="515621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ECA936B-6B3C-41AD-BC7A-5FDCABFE4BE1}"/>
                  </a:ext>
                </a:extLst>
              </p:cNvPr>
              <p:cNvSpPr txBox="1"/>
              <p:nvPr/>
            </p:nvSpPr>
            <p:spPr>
              <a:xfrm>
                <a:off x="9199493" y="1242881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ECA936B-6B3C-41AD-BC7A-5FDCABFE4B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9493" y="1242881"/>
                <a:ext cx="515621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C009786-37AF-4C01-A9A0-987DA09E11D4}"/>
                  </a:ext>
                </a:extLst>
              </p:cNvPr>
              <p:cNvSpPr txBox="1"/>
              <p:nvPr/>
            </p:nvSpPr>
            <p:spPr>
              <a:xfrm>
                <a:off x="1143000" y="1756989"/>
                <a:ext cx="406425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𝐵𝑀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) 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C009786-37AF-4C01-A9A0-987DA09E11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1756989"/>
                <a:ext cx="4064254" cy="276999"/>
              </a:xfrm>
              <a:prstGeom prst="rect">
                <a:avLst/>
              </a:prstGeom>
              <a:blipFill>
                <a:blip r:embed="rId17"/>
                <a:stretch>
                  <a:fillRect l="-1051" t="-2174" b="-3260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Elbow Connector 19">
            <a:extLst>
              <a:ext uri="{FF2B5EF4-FFF2-40B4-BE49-F238E27FC236}">
                <a16:creationId xmlns:a16="http://schemas.microsoft.com/office/drawing/2014/main" id="{39F2ECCB-A089-4C46-9D94-70792900E50E}"/>
              </a:ext>
            </a:extLst>
          </p:cNvPr>
          <p:cNvCxnSpPr>
            <a:cxnSpLocks/>
          </p:cNvCxnSpPr>
          <p:nvPr/>
        </p:nvCxnSpPr>
        <p:spPr>
          <a:xfrm flipH="1">
            <a:off x="2903225" y="2297965"/>
            <a:ext cx="1" cy="102877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AD4BD923-B728-4E86-B105-0BDD1C3B1602}"/>
                  </a:ext>
                </a:extLst>
              </p:cNvPr>
              <p:cNvSpPr txBox="1"/>
              <p:nvPr/>
            </p:nvSpPr>
            <p:spPr>
              <a:xfrm>
                <a:off x="2263146" y="3618838"/>
                <a:ext cx="1419619" cy="5656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AD4BD923-B728-4E86-B105-0BDD1C3B16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3146" y="3618838"/>
                <a:ext cx="1419619" cy="56566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2541BA2-4D5F-407A-8652-41CF754BCB1A}"/>
                  </a:ext>
                </a:extLst>
              </p:cNvPr>
              <p:cNvSpPr txBox="1"/>
              <p:nvPr/>
            </p:nvSpPr>
            <p:spPr>
              <a:xfrm>
                <a:off x="2263146" y="4726920"/>
                <a:ext cx="1393371" cy="36933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s-AR" b="0" i="1" smtClean="0">
                          <a:latin typeface="Cambria Math"/>
                        </a:rPr>
                        <m:t>=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0,176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2541BA2-4D5F-407A-8652-41CF754BCB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3146" y="4726920"/>
                <a:ext cx="1393371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B487E541-70B6-416A-81FB-785621884ECA}"/>
              </a:ext>
            </a:extLst>
          </p:cNvPr>
          <p:cNvPicPr/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arcador de número de diapositiva 14">
            <a:extLst>
              <a:ext uri="{FF2B5EF4-FFF2-40B4-BE49-F238E27FC236}">
                <a16:creationId xmlns:a16="http://schemas.microsoft.com/office/drawing/2014/main" id="{3EEEE1DD-5BD0-076B-E31B-F44149EB1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s-AR" sz="1600" b="1" dirty="0"/>
              <a:t>-</a:t>
            </a:r>
            <a:fld id="{69D94FCB-83B5-4144-BDC1-7118612766F0}" type="slidenum">
              <a:rPr lang="es-AR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6</a:t>
            </a:fld>
            <a:r>
              <a:rPr lang="es-AR" sz="1600" b="1" dirty="0"/>
              <a:t>-</a:t>
            </a:r>
          </a:p>
        </p:txBody>
      </p:sp>
      <p:sp>
        <p:nvSpPr>
          <p:cNvPr id="26" name="Título 1">
            <a:extLst>
              <a:ext uri="{FF2B5EF4-FFF2-40B4-BE49-F238E27FC236}">
                <a16:creationId xmlns:a16="http://schemas.microsoft.com/office/drawing/2014/main" id="{8D329AE1-620D-1928-B6F4-4AF23789A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671" y="272873"/>
            <a:ext cx="9875520" cy="919940"/>
          </a:xfrm>
        </p:spPr>
        <p:txBody>
          <a:bodyPr/>
          <a:lstStyle/>
          <a:p>
            <a:r>
              <a:rPr lang="es-AR" dirty="0"/>
              <a:t>Planteo – Balance de Masa</a:t>
            </a:r>
            <a:endParaRPr lang="en-US" dirty="0"/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81B5F4D-57F1-F644-EF66-4AF9B9A71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2025</a:t>
            </a:r>
          </a:p>
        </p:txBody>
      </p:sp>
    </p:spTree>
    <p:extLst>
      <p:ext uri="{BB962C8B-B14F-4D97-AF65-F5344CB8AC3E}">
        <p14:creationId xmlns:p14="http://schemas.microsoft.com/office/powerpoint/2010/main" val="1852731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nformación Nutricional: Choclo | FIIT | Nutrición + Entrenamiento">
            <a:extLst>
              <a:ext uri="{FF2B5EF4-FFF2-40B4-BE49-F238E27FC236}">
                <a16:creationId xmlns:a16="http://schemas.microsoft.com/office/drawing/2014/main" id="{A6651C7A-93A3-4DB1-89C0-88149153AA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3169" y="4629331"/>
            <a:ext cx="1970312" cy="1426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4D370A35-285A-486E-96B3-C42BA575049E}"/>
              </a:ext>
            </a:extLst>
          </p:cNvPr>
          <p:cNvSpPr/>
          <p:nvPr/>
        </p:nvSpPr>
        <p:spPr>
          <a:xfrm>
            <a:off x="8096599" y="2317330"/>
            <a:ext cx="1079625" cy="6819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71054A2-346F-4F22-8993-C31453CD18C2}"/>
              </a:ext>
            </a:extLst>
          </p:cNvPr>
          <p:cNvSpPr/>
          <p:nvPr/>
        </p:nvSpPr>
        <p:spPr>
          <a:xfrm>
            <a:off x="8096599" y="4139021"/>
            <a:ext cx="1079625" cy="6819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D08BCF-2F50-4DBB-AA15-60E2698726A2}"/>
              </a:ext>
            </a:extLst>
          </p:cNvPr>
          <p:cNvSpPr/>
          <p:nvPr/>
        </p:nvSpPr>
        <p:spPr>
          <a:xfrm>
            <a:off x="8096599" y="2666683"/>
            <a:ext cx="1079625" cy="18133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13C7553-0E46-4457-8205-891431F6B06A}"/>
                  </a:ext>
                </a:extLst>
              </p:cNvPr>
              <p:cNvSpPr txBox="1"/>
              <p:nvPr/>
            </p:nvSpPr>
            <p:spPr>
              <a:xfrm>
                <a:off x="8096600" y="3396648"/>
                <a:ext cx="10796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sub>
                      </m:sSub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=¿?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13C7553-0E46-4457-8205-891431F6B0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6600" y="3396648"/>
                <a:ext cx="1079624" cy="369332"/>
              </a:xfrm>
              <a:prstGeom prst="rect">
                <a:avLst/>
              </a:prstGeom>
              <a:blipFill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Elbow Connector 17">
            <a:extLst>
              <a:ext uri="{FF2B5EF4-FFF2-40B4-BE49-F238E27FC236}">
                <a16:creationId xmlns:a16="http://schemas.microsoft.com/office/drawing/2014/main" id="{F020D824-B949-47B7-8446-40B1E1D657B7}"/>
              </a:ext>
            </a:extLst>
          </p:cNvPr>
          <p:cNvCxnSpPr>
            <a:endCxn id="9" idx="5"/>
          </p:cNvCxnSpPr>
          <p:nvPr/>
        </p:nvCxnSpPr>
        <p:spPr>
          <a:xfrm rot="10800000">
            <a:off x="9018118" y="4721080"/>
            <a:ext cx="1030777" cy="49569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Elbow Connector 19">
            <a:extLst>
              <a:ext uri="{FF2B5EF4-FFF2-40B4-BE49-F238E27FC236}">
                <a16:creationId xmlns:a16="http://schemas.microsoft.com/office/drawing/2014/main" id="{184DFB3F-C1D1-4C9B-A312-3665EEE89E7F}"/>
              </a:ext>
            </a:extLst>
          </p:cNvPr>
          <p:cNvCxnSpPr>
            <a:stCxn id="8" idx="7"/>
          </p:cNvCxnSpPr>
          <p:nvPr/>
        </p:nvCxnSpPr>
        <p:spPr>
          <a:xfrm rot="5400000" flipH="1" flipV="1">
            <a:off x="8664203" y="2063280"/>
            <a:ext cx="707830" cy="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Elbow Connector 23">
            <a:extLst>
              <a:ext uri="{FF2B5EF4-FFF2-40B4-BE49-F238E27FC236}">
                <a16:creationId xmlns:a16="http://schemas.microsoft.com/office/drawing/2014/main" id="{CC1E180C-3E13-4598-93E4-72968BFF9951}"/>
              </a:ext>
            </a:extLst>
          </p:cNvPr>
          <p:cNvCxnSpPr>
            <a:endCxn id="8" idx="1"/>
          </p:cNvCxnSpPr>
          <p:nvPr/>
        </p:nvCxnSpPr>
        <p:spPr>
          <a:xfrm>
            <a:off x="7610494" y="2063281"/>
            <a:ext cx="644212" cy="35391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Elbow Connector 27">
            <a:extLst>
              <a:ext uri="{FF2B5EF4-FFF2-40B4-BE49-F238E27FC236}">
                <a16:creationId xmlns:a16="http://schemas.microsoft.com/office/drawing/2014/main" id="{0388339F-6158-46AF-866D-D03BB07AE138}"/>
              </a:ext>
            </a:extLst>
          </p:cNvPr>
          <p:cNvCxnSpPr>
            <a:stCxn id="9" idx="3"/>
          </p:cNvCxnSpPr>
          <p:nvPr/>
        </p:nvCxnSpPr>
        <p:spPr>
          <a:xfrm rot="16200000" flipH="1">
            <a:off x="7832687" y="5143098"/>
            <a:ext cx="844039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2E87C8E-FE08-4C2D-8CF4-7BF97CA3881B}"/>
                  </a:ext>
                </a:extLst>
              </p:cNvPr>
              <p:cNvSpPr txBox="1"/>
              <p:nvPr/>
            </p:nvSpPr>
            <p:spPr>
              <a:xfrm>
                <a:off x="9807799" y="3180606"/>
                <a:ext cx="1393371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𝐷𝑎𝑡𝑜𝑠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𝑣𝑠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2E87C8E-FE08-4C2D-8CF4-7BF97CA388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7799" y="3180606"/>
                <a:ext cx="1393371" cy="369332"/>
              </a:xfrm>
              <a:prstGeom prst="rect">
                <a:avLst/>
              </a:prstGeom>
              <a:blipFill>
                <a:blip r:embed="rId4"/>
                <a:stretch>
                  <a:fillRect l="-5195" r="-129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320C911-3DA8-479D-927F-48607FD9F760}"/>
                  </a:ext>
                </a:extLst>
              </p:cNvPr>
              <p:cNvSpPr txBox="1"/>
              <p:nvPr/>
            </p:nvSpPr>
            <p:spPr>
              <a:xfrm>
                <a:off x="10052703" y="5142177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320C911-3DA8-479D-927F-48607FD9F7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2703" y="5142177"/>
                <a:ext cx="515621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14FB83-EE1B-4271-86A1-39DBEDE1ACA5}"/>
                  </a:ext>
                </a:extLst>
              </p:cNvPr>
              <p:cNvSpPr txBox="1"/>
              <p:nvPr/>
            </p:nvSpPr>
            <p:spPr>
              <a:xfrm>
                <a:off x="9199493" y="1640256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14FB83-EE1B-4271-86A1-39DBEDE1AC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9493" y="1640256"/>
                <a:ext cx="515621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A83A8-8AF5-451D-8C69-D9FC0BEF0EAA}"/>
                  </a:ext>
                </a:extLst>
              </p:cNvPr>
              <p:cNvSpPr txBox="1"/>
              <p:nvPr/>
            </p:nvSpPr>
            <p:spPr>
              <a:xfrm>
                <a:off x="7637520" y="5025954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A83A8-8AF5-451D-8C69-D9FC0BEF0E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7520" y="5025954"/>
                <a:ext cx="515621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6481A8-DF94-433E-BB00-16B11D448ECF}"/>
                  </a:ext>
                </a:extLst>
              </p:cNvPr>
              <p:cNvSpPr txBox="1"/>
              <p:nvPr/>
            </p:nvSpPr>
            <p:spPr>
              <a:xfrm>
                <a:off x="7413278" y="1645361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6481A8-DF94-433E-BB00-16B11D448E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278" y="1645361"/>
                <a:ext cx="515621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9E1156D-7B10-4009-BE29-C6264BED4E3F}"/>
                  </a:ext>
                </a:extLst>
              </p:cNvPr>
              <p:cNvSpPr txBox="1"/>
              <p:nvPr/>
            </p:nvSpPr>
            <p:spPr>
              <a:xfrm>
                <a:off x="9715114" y="2233953"/>
                <a:ext cx="1578742" cy="646331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s-AR" b="0" i="1" smtClean="0">
                          <a:latin typeface="Cambria Math"/>
                          <a:ea typeface="Cambria Math"/>
                        </a:rPr>
                        <m:t>⟶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/>
                        </a:rPr>
                        <m:t>𝐿</m:t>
                      </m:r>
                    </m:oMath>
                  </m:oMathPara>
                </a14:m>
                <a:endParaRPr lang="en-US" dirty="0"/>
              </a:p>
              <a:p>
                <a:pPr algn="ctr"/>
                <a:r>
                  <a:rPr lang="es-AR" dirty="0"/>
                  <a:t>Absorción</a:t>
                </a:r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9E1156D-7B10-4009-BE29-C6264BED4E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114" y="2233953"/>
                <a:ext cx="1578742" cy="646331"/>
              </a:xfrm>
              <a:prstGeom prst="rect">
                <a:avLst/>
              </a:prstGeom>
              <a:blipFill>
                <a:blip r:embed="rId9"/>
                <a:stretch>
                  <a:fillRect b="-119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DBFF183-A579-4000-A18A-1404AE125641}"/>
                  </a:ext>
                </a:extLst>
              </p:cNvPr>
              <p:cNvSpPr txBox="1"/>
              <p:nvPr/>
            </p:nvSpPr>
            <p:spPr>
              <a:xfrm>
                <a:off x="10052702" y="4769714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DBFF183-A579-4000-A18A-1404AE1256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2702" y="4769714"/>
                <a:ext cx="515621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5E34937-85CF-44D9-AF85-2D72841B13FE}"/>
                  </a:ext>
                </a:extLst>
              </p:cNvPr>
              <p:cNvSpPr txBox="1"/>
              <p:nvPr/>
            </p:nvSpPr>
            <p:spPr>
              <a:xfrm>
                <a:off x="7957886" y="1645361"/>
                <a:ext cx="4393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5E34937-85CF-44D9-AF85-2D72841B13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7886" y="1645361"/>
                <a:ext cx="439385" cy="369332"/>
              </a:xfrm>
              <a:prstGeom prst="rect">
                <a:avLst/>
              </a:prstGeom>
              <a:blipFill>
                <a:blip r:embed="rId11"/>
                <a:stretch>
                  <a:fillRect l="-274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BB10530-8AC2-4B1E-8F5C-0B9442070B77}"/>
                  </a:ext>
                </a:extLst>
              </p:cNvPr>
              <p:cNvSpPr txBox="1"/>
              <p:nvPr/>
            </p:nvSpPr>
            <p:spPr>
              <a:xfrm>
                <a:off x="9368318" y="3842822"/>
                <a:ext cx="240001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𝑅𝑒𝑐𝑢𝑝𝑒𝑟𝑎𝑐𝑖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=98%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BB10530-8AC2-4B1E-8F5C-0B9442070B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8318" y="3842822"/>
                <a:ext cx="2400010" cy="369332"/>
              </a:xfrm>
              <a:prstGeom prst="rect">
                <a:avLst/>
              </a:prstGeom>
              <a:blipFill>
                <a:blip r:embed="rId12"/>
                <a:stretch>
                  <a:fillRect l="-252" b="-937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C57E833-9025-44A1-8CA8-7909C9260512}"/>
                  </a:ext>
                </a:extLst>
              </p:cNvPr>
              <p:cNvSpPr txBox="1"/>
              <p:nvPr/>
            </p:nvSpPr>
            <p:spPr>
              <a:xfrm>
                <a:off x="7919767" y="1249888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C57E833-9025-44A1-8CA8-7909C92605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9767" y="1249888"/>
                <a:ext cx="515621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1C33367-6D45-452E-B3C4-1EA51327D5B7}"/>
                  </a:ext>
                </a:extLst>
              </p:cNvPr>
              <p:cNvSpPr txBox="1"/>
              <p:nvPr/>
            </p:nvSpPr>
            <p:spPr>
              <a:xfrm>
                <a:off x="10048895" y="5560025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1C33367-6D45-452E-B3C4-1EA51327D5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8895" y="5560025"/>
                <a:ext cx="515621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FCC48DC-FC5A-46A5-85AB-DC35F81E6C68}"/>
                  </a:ext>
                </a:extLst>
              </p:cNvPr>
              <p:cNvSpPr txBox="1"/>
              <p:nvPr/>
            </p:nvSpPr>
            <p:spPr>
              <a:xfrm>
                <a:off x="7617250" y="4663548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FCC48DC-FC5A-46A5-85AB-DC35F81E6C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7250" y="4663548"/>
                <a:ext cx="515621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ECA936B-6B3C-41AD-BC7A-5FDCABFE4BE1}"/>
                  </a:ext>
                </a:extLst>
              </p:cNvPr>
              <p:cNvSpPr txBox="1"/>
              <p:nvPr/>
            </p:nvSpPr>
            <p:spPr>
              <a:xfrm>
                <a:off x="9199493" y="1242881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ECA936B-6B3C-41AD-BC7A-5FDCABFE4B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9493" y="1242881"/>
                <a:ext cx="515621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C009786-37AF-4C01-A9A0-987DA09E11D4}"/>
                  </a:ext>
                </a:extLst>
              </p:cNvPr>
              <p:cNvSpPr txBox="1"/>
              <p:nvPr/>
            </p:nvSpPr>
            <p:spPr>
              <a:xfrm>
                <a:off x="610175" y="1450821"/>
                <a:ext cx="4744247" cy="3792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𝐵𝐸</m:t>
                      </m:r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)     </m:t>
                      </m:r>
                      <m:sSubSup>
                        <m:sSubSup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  <m:sup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p>
                      </m:sSubSup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  <m:sup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  <m:sup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p>
                      </m:sSubSup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  <m:sup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C009786-37AF-4C01-A9A0-987DA09E11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175" y="1450821"/>
                <a:ext cx="4744247" cy="379206"/>
              </a:xfrm>
              <a:prstGeom prst="rect">
                <a:avLst/>
              </a:prstGeom>
              <a:blipFill>
                <a:blip r:embed="rId17"/>
                <a:stretch>
                  <a:fillRect l="-1028" t="-1613" r="-1285" b="-3387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3EDCFC-D9C0-4059-85A3-FD546B3F7DDE}"/>
                  </a:ext>
                </a:extLst>
              </p:cNvPr>
              <p:cNvSpPr txBox="1"/>
              <p:nvPr/>
            </p:nvSpPr>
            <p:spPr>
              <a:xfrm>
                <a:off x="555752" y="2310953"/>
                <a:ext cx="7314529" cy="2819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AR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AR" b="1" i="1" smtClean="0">
                              <a:latin typeface="Cambria Math" panose="02040503050406030204" pitchFamily="18" charset="0"/>
                            </a:rPr>
                            <m:t>𝑯</m:t>
                          </m:r>
                        </m:e>
                        <m:sup>
                          <m:r>
                            <a:rPr lang="es-AR" b="1" i="1" smtClean="0">
                              <a:latin typeface="Cambria Math" panose="02040503050406030204" pitchFamily="18" charset="0"/>
                            </a:rPr>
                            <m:t>𝑳</m:t>
                          </m:r>
                        </m:sup>
                      </m:sSup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𝑠𝑣</m:t>
                          </m:r>
                        </m:sub>
                        <m:sup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p>
                      </m:sSubSup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𝑠𝑡</m:t>
                          </m:r>
                        </m:sub>
                        <m:sup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p>
                      </m:sSubSup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𝑠𝑣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𝐶</m:t>
                      </m:r>
                      <m:sSubSup>
                        <m:sSubSup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𝑠𝑣</m:t>
                          </m:r>
                        </m:sub>
                        <m:sup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p>
                      </m:sSubSup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𝑠𝑡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𝐶</m:t>
                      </m:r>
                      <m:sSubSup>
                        <m:sSubSup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𝑠𝑡</m:t>
                          </m:r>
                        </m:sub>
                        <m:sup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p>
                      </m:sSubSup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𝐶</m:t>
                      </m:r>
                      <m:sSubSup>
                        <m:sSubSup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𝑠𝑣</m:t>
                          </m:r>
                        </m:sub>
                        <m:sup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p>
                      </m:sSubSup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𝐶</m:t>
                      </m:r>
                      <m:sSubSup>
                        <m:sSubSup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𝑠𝑡</m:t>
                          </m:r>
                        </m:sub>
                        <m:sup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p>
                      </m:sSubSup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3EDCFC-D9C0-4059-85A3-FD546B3F7D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752" y="2310953"/>
                <a:ext cx="7314529" cy="281937"/>
              </a:xfrm>
              <a:prstGeom prst="rect">
                <a:avLst/>
              </a:prstGeom>
              <a:blipFill>
                <a:blip r:embed="rId18"/>
                <a:stretch>
                  <a:fillRect l="-250" t="-4348" r="-750" b="-3478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2EF2758-580C-476B-9AE1-17F9DB92B219}"/>
                  </a:ext>
                </a:extLst>
              </p:cNvPr>
              <p:cNvSpPr txBox="1"/>
              <p:nvPr/>
            </p:nvSpPr>
            <p:spPr>
              <a:xfrm>
                <a:off x="555752" y="3183334"/>
                <a:ext cx="7213848" cy="2823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AR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AR" b="1" i="1" smtClean="0">
                              <a:latin typeface="Cambria Math" panose="02040503050406030204" pitchFamily="18" charset="0"/>
                            </a:rPr>
                            <m:t>𝑯</m:t>
                          </m:r>
                        </m:e>
                        <m:sup>
                          <m:r>
                            <a:rPr lang="es-AR" b="1" i="1" smtClean="0">
                              <a:latin typeface="Cambria Math" panose="02040503050406030204" pitchFamily="18" charset="0"/>
                            </a:rPr>
                            <m:t>𝑮</m:t>
                          </m:r>
                        </m:sup>
                      </m:sSup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𝑠𝑣</m:t>
                          </m:r>
                        </m:sub>
                        <m:sup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𝑠𝑡</m:t>
                          </m:r>
                        </m:sub>
                        <m:sup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𝑠𝑣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𝐶</m:t>
                      </m:r>
                      <m:sSubSup>
                        <m:sSubSup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𝑠𝑣</m:t>
                          </m:r>
                        </m:sub>
                        <m:sup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𝑠𝑡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𝐶</m:t>
                      </m:r>
                      <m:sSubSup>
                        <m:sSubSup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𝑠𝑡</m:t>
                          </m:r>
                        </m:sub>
                        <m:sup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𝐶</m:t>
                      </m:r>
                      <m:sSubSup>
                        <m:sSubSup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𝑠𝑣</m:t>
                          </m:r>
                        </m:sub>
                        <m:sup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𝐶</m:t>
                      </m:r>
                      <m:sSubSup>
                        <m:sSubSup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𝑠𝑡</m:t>
                          </m:r>
                        </m:sub>
                        <m:sup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2EF2758-580C-476B-9AE1-17F9DB92B2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752" y="3183334"/>
                <a:ext cx="7213848" cy="282321"/>
              </a:xfrm>
              <a:prstGeom prst="rect">
                <a:avLst/>
              </a:prstGeom>
              <a:blipFill>
                <a:blip r:embed="rId19"/>
                <a:stretch>
                  <a:fillRect l="-338" t="-2128" r="-760" b="-3404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7274D12-8ED2-4302-BAB9-C46B39324A59}"/>
                  </a:ext>
                </a:extLst>
              </p:cNvPr>
              <p:cNvSpPr txBox="1"/>
              <p:nvPr/>
            </p:nvSpPr>
            <p:spPr>
              <a:xfrm>
                <a:off x="555752" y="4056100"/>
                <a:ext cx="836148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AR" b="1" i="1" smtClean="0"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s-AR" b="0" i="0" smtClean="0">
                          <a:latin typeface="Cambria Math" panose="02040503050406030204" pitchFamily="18" charset="0"/>
                        </a:rPr>
                        <m:t>Q</m:t>
                      </m:r>
                      <m:r>
                        <a:rPr lang="es-A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AR" b="0" i="0" smtClean="0">
                          <a:latin typeface="Cambria Math" panose="02040503050406030204" pitchFamily="18" charset="0"/>
                        </a:rPr>
                        <m:t>absorci</m:t>
                      </m:r>
                      <m:r>
                        <a:rPr lang="es-AR" b="0" i="0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m:rPr>
                          <m:sty m:val="p"/>
                        </m:rPr>
                        <a:rPr lang="es-AR" b="0" i="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s-AR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s-AR" b="0" i="0" smtClean="0">
                          <a:latin typeface="Cambria Math" panose="02040503050406030204" pitchFamily="18" charset="0"/>
                        </a:rPr>
                        <m:t>Q</m:t>
                      </m:r>
                      <m:r>
                        <a:rPr lang="es-A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AR" b="0" i="0" smtClean="0">
                          <a:latin typeface="Cambria Math" panose="02040503050406030204" pitchFamily="18" charset="0"/>
                        </a:rPr>
                        <m:t>disoluci</m:t>
                      </m:r>
                      <m:r>
                        <a:rPr lang="es-AR" b="0" i="0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m:rPr>
                          <m:sty m:val="p"/>
                        </m:rPr>
                        <a:rPr lang="es-AR" b="0" i="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s-AR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AR" b="0" i="0" smtClean="0"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s-AR" b="0" i="0" smtClean="0">
                              <a:latin typeface="Cambria Math" panose="02040503050406030204" pitchFamily="18" charset="0"/>
                            </a:rPr>
                            <m:t>S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λ</m:t>
                      </m:r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e>
                      </m:d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7274D12-8ED2-4302-BAB9-C46B39324A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752" y="4056100"/>
                <a:ext cx="8361483" cy="276999"/>
              </a:xfrm>
              <a:prstGeom prst="rect">
                <a:avLst/>
              </a:prstGeom>
              <a:blipFill>
                <a:blip r:embed="rId20"/>
                <a:stretch>
                  <a:fillRect l="-1239" t="-2174" b="-3260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592BC50-FC44-40E2-929B-856A8F8E29DF}"/>
                  </a:ext>
                </a:extLst>
              </p:cNvPr>
              <p:cNvSpPr txBox="1"/>
              <p:nvPr/>
            </p:nvSpPr>
            <p:spPr>
              <a:xfrm>
                <a:off x="5143616" y="4371238"/>
                <a:ext cx="2799741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600" b="0" i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𝑆𝑜𝑙𝑢𝑐𝑖𝑜𝑛𝑒𝑠</m:t>
                      </m:r>
                      <m:r>
                        <a:rPr lang="es-AR" sz="1600" b="0" i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sz="1600" b="0" i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𝑖𝑑𝑒𝑎𝑙𝑒𝑠</m:t>
                      </m:r>
                      <m:r>
                        <a:rPr lang="es-AR" sz="1600" b="0" i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→ ∆</m:t>
                      </m:r>
                      <m:sSub>
                        <m:sSubPr>
                          <m:ctrlPr>
                            <a:rPr lang="es-AR" sz="1600" b="0" i="1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600" b="0" i="1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sz="1600" b="0" i="1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sz="1600" b="0" i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1600" dirty="0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592BC50-FC44-40E2-929B-856A8F8E29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3616" y="4371238"/>
                <a:ext cx="2799741" cy="246221"/>
              </a:xfrm>
              <a:prstGeom prst="rect">
                <a:avLst/>
              </a:prstGeom>
              <a:blipFill>
                <a:blip r:embed="rId21"/>
                <a:stretch>
                  <a:fillRect l="-1307" r="-1089" b="-1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4F6D5C0-42FC-495D-9E0F-BBB2AF3CA4B1}"/>
              </a:ext>
            </a:extLst>
          </p:cNvPr>
          <p:cNvCxnSpPr>
            <a:cxnSpLocks/>
          </p:cNvCxnSpPr>
          <p:nvPr/>
        </p:nvCxnSpPr>
        <p:spPr>
          <a:xfrm flipH="1">
            <a:off x="5748883" y="4197737"/>
            <a:ext cx="1969919" cy="4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Imagen 2" descr="Nueva marca difusion - web">
            <a:extLst>
              <a:ext uri="{FF2B5EF4-FFF2-40B4-BE49-F238E27FC236}">
                <a16:creationId xmlns:a16="http://schemas.microsoft.com/office/drawing/2014/main" id="{4D1FF7BE-2F39-4E65-A112-9FB5526003F5}"/>
              </a:ext>
            </a:extLst>
          </p:cNvPr>
          <p:cNvPicPr/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14">
            <a:extLst>
              <a:ext uri="{FF2B5EF4-FFF2-40B4-BE49-F238E27FC236}">
                <a16:creationId xmlns:a16="http://schemas.microsoft.com/office/drawing/2014/main" id="{8088E8C0-167B-5D0D-704B-B208165A8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s-AR" sz="1600" b="1" dirty="0"/>
              <a:t>-</a:t>
            </a:r>
            <a:fld id="{69D94FCB-83B5-4144-BDC1-7118612766F0}" type="slidenum">
              <a:rPr lang="es-AR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7</a:t>
            </a:fld>
            <a:r>
              <a:rPr lang="es-AR" sz="1600" b="1" dirty="0"/>
              <a:t>-</a:t>
            </a:r>
          </a:p>
        </p:txBody>
      </p:sp>
      <p:sp>
        <p:nvSpPr>
          <p:cNvPr id="33" name="Título 1">
            <a:extLst>
              <a:ext uri="{FF2B5EF4-FFF2-40B4-BE49-F238E27FC236}">
                <a16:creationId xmlns:a16="http://schemas.microsoft.com/office/drawing/2014/main" id="{CEC917BC-8A60-6A33-A476-FE915F8DF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671" y="272873"/>
            <a:ext cx="9875520" cy="919940"/>
          </a:xfrm>
        </p:spPr>
        <p:txBody>
          <a:bodyPr/>
          <a:lstStyle/>
          <a:p>
            <a:r>
              <a:rPr lang="es-AR" dirty="0"/>
              <a:t>Planteo – Balance de Energía</a:t>
            </a:r>
            <a:endParaRPr lang="en-US" dirty="0"/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C5B4BD9-A838-0619-3A43-7B11177E4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2025</a:t>
            </a:r>
          </a:p>
        </p:txBody>
      </p:sp>
      <p:cxnSp>
        <p:nvCxnSpPr>
          <p:cNvPr id="7" name="Straight Connector 25">
            <a:extLst>
              <a:ext uri="{FF2B5EF4-FFF2-40B4-BE49-F238E27FC236}">
                <a16:creationId xmlns:a16="http://schemas.microsoft.com/office/drawing/2014/main" id="{8D26B903-12B5-BC47-72FC-EFC6EA4DB5EC}"/>
              </a:ext>
            </a:extLst>
          </p:cNvPr>
          <p:cNvCxnSpPr>
            <a:cxnSpLocks/>
          </p:cNvCxnSpPr>
          <p:nvPr/>
        </p:nvCxnSpPr>
        <p:spPr>
          <a:xfrm flipH="1">
            <a:off x="2499899" y="4001040"/>
            <a:ext cx="1135005" cy="4626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0">
                <a:extLst>
                  <a:ext uri="{FF2B5EF4-FFF2-40B4-BE49-F238E27FC236}">
                    <a16:creationId xmlns:a16="http://schemas.microsoft.com/office/drawing/2014/main" id="{B35426C9-251F-B136-7D2B-AFB863BE50CF}"/>
                  </a:ext>
                </a:extLst>
              </p:cNvPr>
              <p:cNvSpPr txBox="1"/>
              <p:nvPr/>
            </p:nvSpPr>
            <p:spPr>
              <a:xfrm>
                <a:off x="1922275" y="4473189"/>
                <a:ext cx="137152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600" b="0" i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𝑝𝑜𝑟</m:t>
                      </m:r>
                      <m:r>
                        <a:rPr lang="es-AR" sz="1600" b="0" i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sz="1600" b="0" i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𝑒𝑛𝑢𝑛𝑐𝑖𝑎𝑑𝑜</m:t>
                      </m:r>
                    </m:oMath>
                  </m:oMathPara>
                </a14:m>
                <a:endParaRPr lang="es-AR" sz="1600" dirty="0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28" name="TextBox 20">
                <a:extLst>
                  <a:ext uri="{FF2B5EF4-FFF2-40B4-BE49-F238E27FC236}">
                    <a16:creationId xmlns:a16="http://schemas.microsoft.com/office/drawing/2014/main" id="{B35426C9-251F-B136-7D2B-AFB863BE50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2275" y="4473189"/>
                <a:ext cx="1371529" cy="246221"/>
              </a:xfrm>
              <a:prstGeom prst="rect">
                <a:avLst/>
              </a:prstGeom>
              <a:blipFill>
                <a:blip r:embed="rId23"/>
                <a:stretch>
                  <a:fillRect l="-3556" r="-2667" b="-2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1887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4" grpId="0"/>
      <p:bldP spid="5" grpId="0"/>
      <p:bldP spid="21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4D370A35-285A-486E-96B3-C42BA575049E}"/>
              </a:ext>
            </a:extLst>
          </p:cNvPr>
          <p:cNvSpPr/>
          <p:nvPr/>
        </p:nvSpPr>
        <p:spPr>
          <a:xfrm>
            <a:off x="8096599" y="2317330"/>
            <a:ext cx="1079625" cy="6819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71054A2-346F-4F22-8993-C31453CD18C2}"/>
              </a:ext>
            </a:extLst>
          </p:cNvPr>
          <p:cNvSpPr/>
          <p:nvPr/>
        </p:nvSpPr>
        <p:spPr>
          <a:xfrm>
            <a:off x="8096599" y="4139021"/>
            <a:ext cx="1079625" cy="6819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D08BCF-2F50-4DBB-AA15-60E2698726A2}"/>
              </a:ext>
            </a:extLst>
          </p:cNvPr>
          <p:cNvSpPr/>
          <p:nvPr/>
        </p:nvSpPr>
        <p:spPr>
          <a:xfrm>
            <a:off x="8096599" y="2666683"/>
            <a:ext cx="1079625" cy="18133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13C7553-0E46-4457-8205-891431F6B06A}"/>
                  </a:ext>
                </a:extLst>
              </p:cNvPr>
              <p:cNvSpPr txBox="1"/>
              <p:nvPr/>
            </p:nvSpPr>
            <p:spPr>
              <a:xfrm>
                <a:off x="8096600" y="3396648"/>
                <a:ext cx="10796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sub>
                      </m:sSub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=¿?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13C7553-0E46-4457-8205-891431F6B0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6600" y="3396648"/>
                <a:ext cx="1079624" cy="369332"/>
              </a:xfrm>
              <a:prstGeom prst="rect">
                <a:avLst/>
              </a:prstGeom>
              <a:blipFill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Elbow Connector 17">
            <a:extLst>
              <a:ext uri="{FF2B5EF4-FFF2-40B4-BE49-F238E27FC236}">
                <a16:creationId xmlns:a16="http://schemas.microsoft.com/office/drawing/2014/main" id="{F020D824-B949-47B7-8446-40B1E1D657B7}"/>
              </a:ext>
            </a:extLst>
          </p:cNvPr>
          <p:cNvCxnSpPr>
            <a:endCxn id="9" idx="5"/>
          </p:cNvCxnSpPr>
          <p:nvPr/>
        </p:nvCxnSpPr>
        <p:spPr>
          <a:xfrm rot="10800000">
            <a:off x="9018118" y="4721080"/>
            <a:ext cx="1030777" cy="49569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Elbow Connector 19">
            <a:extLst>
              <a:ext uri="{FF2B5EF4-FFF2-40B4-BE49-F238E27FC236}">
                <a16:creationId xmlns:a16="http://schemas.microsoft.com/office/drawing/2014/main" id="{184DFB3F-C1D1-4C9B-A312-3665EEE89E7F}"/>
              </a:ext>
            </a:extLst>
          </p:cNvPr>
          <p:cNvCxnSpPr>
            <a:stCxn id="8" idx="7"/>
          </p:cNvCxnSpPr>
          <p:nvPr/>
        </p:nvCxnSpPr>
        <p:spPr>
          <a:xfrm rot="5400000" flipH="1" flipV="1">
            <a:off x="8664203" y="2063280"/>
            <a:ext cx="707830" cy="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Elbow Connector 23">
            <a:extLst>
              <a:ext uri="{FF2B5EF4-FFF2-40B4-BE49-F238E27FC236}">
                <a16:creationId xmlns:a16="http://schemas.microsoft.com/office/drawing/2014/main" id="{CC1E180C-3E13-4598-93E4-72968BFF9951}"/>
              </a:ext>
            </a:extLst>
          </p:cNvPr>
          <p:cNvCxnSpPr>
            <a:endCxn id="8" idx="1"/>
          </p:cNvCxnSpPr>
          <p:nvPr/>
        </p:nvCxnSpPr>
        <p:spPr>
          <a:xfrm>
            <a:off x="7610494" y="2063281"/>
            <a:ext cx="644212" cy="35391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Elbow Connector 27">
            <a:extLst>
              <a:ext uri="{FF2B5EF4-FFF2-40B4-BE49-F238E27FC236}">
                <a16:creationId xmlns:a16="http://schemas.microsoft.com/office/drawing/2014/main" id="{0388339F-6158-46AF-866D-D03BB07AE138}"/>
              </a:ext>
            </a:extLst>
          </p:cNvPr>
          <p:cNvCxnSpPr>
            <a:stCxn id="9" idx="3"/>
          </p:cNvCxnSpPr>
          <p:nvPr/>
        </p:nvCxnSpPr>
        <p:spPr>
          <a:xfrm rot="16200000" flipH="1">
            <a:off x="7832687" y="5143098"/>
            <a:ext cx="844039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2E87C8E-FE08-4C2D-8CF4-7BF97CA3881B}"/>
                  </a:ext>
                </a:extLst>
              </p:cNvPr>
              <p:cNvSpPr txBox="1"/>
              <p:nvPr/>
            </p:nvSpPr>
            <p:spPr>
              <a:xfrm>
                <a:off x="9807799" y="3180606"/>
                <a:ext cx="1393371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𝐷𝑎𝑡𝑜𝑠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𝑣𝑠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2E87C8E-FE08-4C2D-8CF4-7BF97CA388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7799" y="3180606"/>
                <a:ext cx="1393371" cy="369332"/>
              </a:xfrm>
              <a:prstGeom prst="rect">
                <a:avLst/>
              </a:prstGeom>
              <a:blipFill>
                <a:blip r:embed="rId4"/>
                <a:stretch>
                  <a:fillRect l="-5195" r="-129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320C911-3DA8-479D-927F-48607FD9F760}"/>
                  </a:ext>
                </a:extLst>
              </p:cNvPr>
              <p:cNvSpPr txBox="1"/>
              <p:nvPr/>
            </p:nvSpPr>
            <p:spPr>
              <a:xfrm>
                <a:off x="10052703" y="5142177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320C911-3DA8-479D-927F-48607FD9F7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2703" y="5142177"/>
                <a:ext cx="515621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14FB83-EE1B-4271-86A1-39DBEDE1ACA5}"/>
                  </a:ext>
                </a:extLst>
              </p:cNvPr>
              <p:cNvSpPr txBox="1"/>
              <p:nvPr/>
            </p:nvSpPr>
            <p:spPr>
              <a:xfrm>
                <a:off x="9199493" y="1640256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14FB83-EE1B-4271-86A1-39DBEDE1AC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9493" y="1640256"/>
                <a:ext cx="515621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A83A8-8AF5-451D-8C69-D9FC0BEF0EAA}"/>
                  </a:ext>
                </a:extLst>
              </p:cNvPr>
              <p:cNvSpPr txBox="1"/>
              <p:nvPr/>
            </p:nvSpPr>
            <p:spPr>
              <a:xfrm>
                <a:off x="7637520" y="5025954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A83A8-8AF5-451D-8C69-D9FC0BEF0E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7520" y="5025954"/>
                <a:ext cx="515621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6481A8-DF94-433E-BB00-16B11D448ECF}"/>
                  </a:ext>
                </a:extLst>
              </p:cNvPr>
              <p:cNvSpPr txBox="1"/>
              <p:nvPr/>
            </p:nvSpPr>
            <p:spPr>
              <a:xfrm>
                <a:off x="7413278" y="1645361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6481A8-DF94-433E-BB00-16B11D448E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278" y="1645361"/>
                <a:ext cx="515621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9E1156D-7B10-4009-BE29-C6264BED4E3F}"/>
                  </a:ext>
                </a:extLst>
              </p:cNvPr>
              <p:cNvSpPr txBox="1"/>
              <p:nvPr/>
            </p:nvSpPr>
            <p:spPr>
              <a:xfrm>
                <a:off x="9715114" y="2233953"/>
                <a:ext cx="1578742" cy="646331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s-AR" b="0" i="1" smtClean="0">
                          <a:latin typeface="Cambria Math"/>
                          <a:ea typeface="Cambria Math"/>
                        </a:rPr>
                        <m:t>⟶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/>
                        </a:rPr>
                        <m:t>𝐿</m:t>
                      </m:r>
                    </m:oMath>
                  </m:oMathPara>
                </a14:m>
                <a:endParaRPr lang="en-US" dirty="0"/>
              </a:p>
              <a:p>
                <a:pPr algn="ctr"/>
                <a:r>
                  <a:rPr lang="es-AR" dirty="0"/>
                  <a:t>Absorción</a:t>
                </a:r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9E1156D-7B10-4009-BE29-C6264BED4E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114" y="2233953"/>
                <a:ext cx="1578742" cy="646331"/>
              </a:xfrm>
              <a:prstGeom prst="rect">
                <a:avLst/>
              </a:prstGeom>
              <a:blipFill>
                <a:blip r:embed="rId9"/>
                <a:stretch>
                  <a:fillRect b="-119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DBFF183-A579-4000-A18A-1404AE125641}"/>
                  </a:ext>
                </a:extLst>
              </p:cNvPr>
              <p:cNvSpPr txBox="1"/>
              <p:nvPr/>
            </p:nvSpPr>
            <p:spPr>
              <a:xfrm>
                <a:off x="10052702" y="4769714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DBFF183-A579-4000-A18A-1404AE1256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2702" y="4769714"/>
                <a:ext cx="515621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5E34937-85CF-44D9-AF85-2D72841B13FE}"/>
                  </a:ext>
                </a:extLst>
              </p:cNvPr>
              <p:cNvSpPr txBox="1"/>
              <p:nvPr/>
            </p:nvSpPr>
            <p:spPr>
              <a:xfrm>
                <a:off x="7957886" y="1645361"/>
                <a:ext cx="4393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5E34937-85CF-44D9-AF85-2D72841B13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7886" y="1645361"/>
                <a:ext cx="439385" cy="369332"/>
              </a:xfrm>
              <a:prstGeom prst="rect">
                <a:avLst/>
              </a:prstGeom>
              <a:blipFill>
                <a:blip r:embed="rId11"/>
                <a:stretch>
                  <a:fillRect l="-274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BB10530-8AC2-4B1E-8F5C-0B9442070B77}"/>
                  </a:ext>
                </a:extLst>
              </p:cNvPr>
              <p:cNvSpPr txBox="1"/>
              <p:nvPr/>
            </p:nvSpPr>
            <p:spPr>
              <a:xfrm>
                <a:off x="9368318" y="3842822"/>
                <a:ext cx="240001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𝑅𝑒𝑐𝑢𝑝𝑒𝑟𝑎𝑐𝑖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=98%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BB10530-8AC2-4B1E-8F5C-0B9442070B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8318" y="3842822"/>
                <a:ext cx="2400010" cy="369332"/>
              </a:xfrm>
              <a:prstGeom prst="rect">
                <a:avLst/>
              </a:prstGeom>
              <a:blipFill>
                <a:blip r:embed="rId12"/>
                <a:stretch>
                  <a:fillRect l="-252" b="-937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C57E833-9025-44A1-8CA8-7909C9260512}"/>
                  </a:ext>
                </a:extLst>
              </p:cNvPr>
              <p:cNvSpPr txBox="1"/>
              <p:nvPr/>
            </p:nvSpPr>
            <p:spPr>
              <a:xfrm>
                <a:off x="7919767" y="1249888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C57E833-9025-44A1-8CA8-7909C92605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9767" y="1249888"/>
                <a:ext cx="515621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1C33367-6D45-452E-B3C4-1EA51327D5B7}"/>
                  </a:ext>
                </a:extLst>
              </p:cNvPr>
              <p:cNvSpPr txBox="1"/>
              <p:nvPr/>
            </p:nvSpPr>
            <p:spPr>
              <a:xfrm>
                <a:off x="10048895" y="5560025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1C33367-6D45-452E-B3C4-1EA51327D5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8895" y="5560025"/>
                <a:ext cx="515621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FCC48DC-FC5A-46A5-85AB-DC35F81E6C68}"/>
                  </a:ext>
                </a:extLst>
              </p:cNvPr>
              <p:cNvSpPr txBox="1"/>
              <p:nvPr/>
            </p:nvSpPr>
            <p:spPr>
              <a:xfrm>
                <a:off x="7617250" y="4663548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FCC48DC-FC5A-46A5-85AB-DC35F81E6C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7250" y="4663548"/>
                <a:ext cx="515621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ECA936B-6B3C-41AD-BC7A-5FDCABFE4BE1}"/>
                  </a:ext>
                </a:extLst>
              </p:cNvPr>
              <p:cNvSpPr txBox="1"/>
              <p:nvPr/>
            </p:nvSpPr>
            <p:spPr>
              <a:xfrm>
                <a:off x="9199493" y="1242881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ECA936B-6B3C-41AD-BC7A-5FDCABFE4B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9493" y="1242881"/>
                <a:ext cx="515621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333D343-6DAB-4EBA-A827-543816BB1B7D}"/>
                  </a:ext>
                </a:extLst>
              </p:cNvPr>
              <p:cNvSpPr txBox="1"/>
              <p:nvPr/>
            </p:nvSpPr>
            <p:spPr>
              <a:xfrm>
                <a:off x="1285470" y="1995057"/>
                <a:ext cx="6070610" cy="168328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Sup>
                            <m:sSubSup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𝑠𝑣</m:t>
                              </m:r>
                            </m:sub>
                            <m:sup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p>
                          </m:sSubSup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Sup>
                            <m:sSubSup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𝑠𝑡</m:t>
                              </m:r>
                            </m:sub>
                            <m:sup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p>
                          </m:sSubSup>
                        </m:e>
                      </m:d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Sup>
                            <m:sSubSup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𝑠𝑣</m:t>
                              </m:r>
                            </m:sub>
                            <m:sup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sup>
                          </m:sSubSup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Sup>
                            <m:sSubSup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𝑠𝑡</m:t>
                              </m:r>
                            </m:sub>
                            <m:sup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sup>
                          </m:sSubSup>
                        </m:e>
                      </m:d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s-AR" b="0" i="1" dirty="0">
                  <a:latin typeface="Cambria Math" panose="02040503050406030204" pitchFamily="18" charset="0"/>
                </a:endParaRPr>
              </a:p>
              <a:p>
                <a:pPr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AR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s-A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Sup>
                            <m:sSubSup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𝑠𝑣</m:t>
                              </m:r>
                            </m:sub>
                            <m:sup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p>
                          </m:sSubSup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Sup>
                            <m:sSubSup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𝑠𝑡</m:t>
                              </m:r>
                            </m:sub>
                            <m:sup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p>
                          </m:sSubSup>
                        </m:e>
                      </m:d>
                      <m:r>
                        <a:rPr lang="es-AR" i="1">
                          <a:latin typeface="Cambria Math" panose="02040503050406030204" pitchFamily="18" charset="0"/>
                        </a:rPr>
                        <m:t>− 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s-A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Sup>
                            <m:sSubSup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𝑠𝑣</m:t>
                              </m:r>
                            </m:sub>
                            <m:sup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sup>
                          </m:sSubSup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Sup>
                            <m:sSubSup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𝑠𝑡</m:t>
                              </m:r>
                            </m:sub>
                            <m:sup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sup>
                          </m:sSubSup>
                        </m:e>
                      </m:d>
                      <m:r>
                        <a:rPr lang="es-AR" i="1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s-AR" i="1" dirty="0">
                  <a:latin typeface="Cambria Math" panose="02040503050406030204" pitchFamily="18" charset="0"/>
                </a:endParaRPr>
              </a:p>
              <a:p>
                <a:pPr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AR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AR"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s-AR">
                              <a:latin typeface="Cambria Math" panose="02040503050406030204" pitchFamily="18" charset="0"/>
                            </a:rPr>
                            <m:t>S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λ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e>
                      </m:d>
                      <m:r>
                        <a:rPr lang="es-A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333D343-6DAB-4EBA-A827-543816BB1B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5470" y="1995057"/>
                <a:ext cx="6070610" cy="168328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B4445E13-0303-4156-AF33-004997901D83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778738" y="3765980"/>
            <a:ext cx="4210638" cy="2219635"/>
          </a:xfrm>
          <a:prstGeom prst="rect">
            <a:avLst/>
          </a:prstGeom>
        </p:spPr>
      </p:pic>
      <p:pic>
        <p:nvPicPr>
          <p:cNvPr id="5" name="Imagen 2" descr="Nueva marca difusion - web">
            <a:extLst>
              <a:ext uri="{FF2B5EF4-FFF2-40B4-BE49-F238E27FC236}">
                <a16:creationId xmlns:a16="http://schemas.microsoft.com/office/drawing/2014/main" id="{13197550-09E6-41E8-A734-33CA3B5C64DE}"/>
              </a:ext>
            </a:extLst>
          </p:cNvPr>
          <p:cNvPicPr/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14">
            <a:extLst>
              <a:ext uri="{FF2B5EF4-FFF2-40B4-BE49-F238E27FC236}">
                <a16:creationId xmlns:a16="http://schemas.microsoft.com/office/drawing/2014/main" id="{DEEA68E2-EE46-B6FC-86BB-1959A65BC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s-AR" sz="1600" b="1" dirty="0"/>
              <a:t>-</a:t>
            </a:r>
            <a:fld id="{69D94FCB-83B5-4144-BDC1-7118612766F0}" type="slidenum">
              <a:rPr lang="es-AR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8</a:t>
            </a:fld>
            <a:r>
              <a:rPr lang="es-AR" sz="1600" b="1" dirty="0"/>
              <a:t>-</a:t>
            </a:r>
          </a:p>
        </p:txBody>
      </p:sp>
      <p:sp>
        <p:nvSpPr>
          <p:cNvPr id="29" name="Título 1">
            <a:extLst>
              <a:ext uri="{FF2B5EF4-FFF2-40B4-BE49-F238E27FC236}">
                <a16:creationId xmlns:a16="http://schemas.microsoft.com/office/drawing/2014/main" id="{6FFD196F-35AC-938C-4239-D71CD325D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671" y="272873"/>
            <a:ext cx="9875520" cy="919940"/>
          </a:xfrm>
        </p:spPr>
        <p:txBody>
          <a:bodyPr/>
          <a:lstStyle/>
          <a:p>
            <a:r>
              <a:rPr lang="es-AR" dirty="0"/>
              <a:t>Planteo – Balance de Energía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31">
                <a:extLst>
                  <a:ext uri="{FF2B5EF4-FFF2-40B4-BE49-F238E27FC236}">
                    <a16:creationId xmlns:a16="http://schemas.microsoft.com/office/drawing/2014/main" id="{732A9680-51C9-548C-9DEE-A8E9388A5D0C}"/>
                  </a:ext>
                </a:extLst>
              </p:cNvPr>
              <p:cNvSpPr txBox="1"/>
              <p:nvPr/>
            </p:nvSpPr>
            <p:spPr>
              <a:xfrm>
                <a:off x="614680" y="1523309"/>
                <a:ext cx="3728713" cy="3160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𝐵𝐸</m:t>
                      </m:r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) </m:t>
                      </m:r>
                      <m:sSubSup>
                        <m:sSubSupPr>
                          <m:ctrlPr>
                            <a:rPr lang="es-AR" sz="20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  <m:sup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p>
                      </m:sSubSup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s-AR" sz="20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  <m:sup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s-AR" sz="20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  <m:sup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p>
                      </m:sSubSup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s-AR" sz="20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  <m:sup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3" name="TextBox 31">
                <a:extLst>
                  <a:ext uri="{FF2B5EF4-FFF2-40B4-BE49-F238E27FC236}">
                    <a16:creationId xmlns:a16="http://schemas.microsoft.com/office/drawing/2014/main" id="{732A9680-51C9-548C-9DEE-A8E9388A5D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680" y="1523309"/>
                <a:ext cx="3728713" cy="316049"/>
              </a:xfrm>
              <a:prstGeom prst="rect">
                <a:avLst/>
              </a:prstGeom>
              <a:blipFill>
                <a:blip r:embed="rId20"/>
                <a:stretch>
                  <a:fillRect l="-1309" t="-1923" r="-1146" b="-3461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3AF3FA0E-014F-D679-4C43-1276C70C8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2025</a:t>
            </a:r>
          </a:p>
        </p:txBody>
      </p:sp>
    </p:spTree>
    <p:extLst>
      <p:ext uri="{BB962C8B-B14F-4D97-AF65-F5344CB8AC3E}">
        <p14:creationId xmlns:p14="http://schemas.microsoft.com/office/powerpoint/2010/main" val="1960549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4D370A35-285A-486E-96B3-C42BA575049E}"/>
              </a:ext>
            </a:extLst>
          </p:cNvPr>
          <p:cNvSpPr/>
          <p:nvPr/>
        </p:nvSpPr>
        <p:spPr>
          <a:xfrm>
            <a:off x="8096599" y="2317330"/>
            <a:ext cx="1079625" cy="6819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71054A2-346F-4F22-8993-C31453CD18C2}"/>
              </a:ext>
            </a:extLst>
          </p:cNvPr>
          <p:cNvSpPr/>
          <p:nvPr/>
        </p:nvSpPr>
        <p:spPr>
          <a:xfrm>
            <a:off x="8096599" y="4139021"/>
            <a:ext cx="1079625" cy="6819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D08BCF-2F50-4DBB-AA15-60E2698726A2}"/>
              </a:ext>
            </a:extLst>
          </p:cNvPr>
          <p:cNvSpPr/>
          <p:nvPr/>
        </p:nvSpPr>
        <p:spPr>
          <a:xfrm>
            <a:off x="8096599" y="2666683"/>
            <a:ext cx="1079625" cy="18133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13C7553-0E46-4457-8205-891431F6B06A}"/>
                  </a:ext>
                </a:extLst>
              </p:cNvPr>
              <p:cNvSpPr txBox="1"/>
              <p:nvPr/>
            </p:nvSpPr>
            <p:spPr>
              <a:xfrm>
                <a:off x="8096600" y="3396648"/>
                <a:ext cx="10796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sub>
                      </m:sSub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=¿?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13C7553-0E46-4457-8205-891431F6B0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6600" y="3396648"/>
                <a:ext cx="1079624" cy="369332"/>
              </a:xfrm>
              <a:prstGeom prst="rect">
                <a:avLst/>
              </a:prstGeom>
              <a:blipFill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Elbow Connector 17">
            <a:extLst>
              <a:ext uri="{FF2B5EF4-FFF2-40B4-BE49-F238E27FC236}">
                <a16:creationId xmlns:a16="http://schemas.microsoft.com/office/drawing/2014/main" id="{F020D824-B949-47B7-8446-40B1E1D657B7}"/>
              </a:ext>
            </a:extLst>
          </p:cNvPr>
          <p:cNvCxnSpPr>
            <a:endCxn id="9" idx="5"/>
          </p:cNvCxnSpPr>
          <p:nvPr/>
        </p:nvCxnSpPr>
        <p:spPr>
          <a:xfrm rot="10800000">
            <a:off x="9018118" y="4721080"/>
            <a:ext cx="1030777" cy="49569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Elbow Connector 19">
            <a:extLst>
              <a:ext uri="{FF2B5EF4-FFF2-40B4-BE49-F238E27FC236}">
                <a16:creationId xmlns:a16="http://schemas.microsoft.com/office/drawing/2014/main" id="{184DFB3F-C1D1-4C9B-A312-3665EEE89E7F}"/>
              </a:ext>
            </a:extLst>
          </p:cNvPr>
          <p:cNvCxnSpPr>
            <a:stCxn id="8" idx="7"/>
          </p:cNvCxnSpPr>
          <p:nvPr/>
        </p:nvCxnSpPr>
        <p:spPr>
          <a:xfrm rot="5400000" flipH="1" flipV="1">
            <a:off x="8664203" y="2063280"/>
            <a:ext cx="707830" cy="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Elbow Connector 23">
            <a:extLst>
              <a:ext uri="{FF2B5EF4-FFF2-40B4-BE49-F238E27FC236}">
                <a16:creationId xmlns:a16="http://schemas.microsoft.com/office/drawing/2014/main" id="{CC1E180C-3E13-4598-93E4-72968BFF9951}"/>
              </a:ext>
            </a:extLst>
          </p:cNvPr>
          <p:cNvCxnSpPr>
            <a:endCxn id="8" idx="1"/>
          </p:cNvCxnSpPr>
          <p:nvPr/>
        </p:nvCxnSpPr>
        <p:spPr>
          <a:xfrm>
            <a:off x="7610494" y="2063281"/>
            <a:ext cx="644212" cy="35391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Elbow Connector 27">
            <a:extLst>
              <a:ext uri="{FF2B5EF4-FFF2-40B4-BE49-F238E27FC236}">
                <a16:creationId xmlns:a16="http://schemas.microsoft.com/office/drawing/2014/main" id="{0388339F-6158-46AF-866D-D03BB07AE138}"/>
              </a:ext>
            </a:extLst>
          </p:cNvPr>
          <p:cNvCxnSpPr>
            <a:stCxn id="9" idx="3"/>
          </p:cNvCxnSpPr>
          <p:nvPr/>
        </p:nvCxnSpPr>
        <p:spPr>
          <a:xfrm rot="16200000" flipH="1">
            <a:off x="7832687" y="5143098"/>
            <a:ext cx="844039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2E87C8E-FE08-4C2D-8CF4-7BF97CA3881B}"/>
                  </a:ext>
                </a:extLst>
              </p:cNvPr>
              <p:cNvSpPr txBox="1"/>
              <p:nvPr/>
            </p:nvSpPr>
            <p:spPr>
              <a:xfrm>
                <a:off x="9807799" y="3180606"/>
                <a:ext cx="1393371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𝐷𝑎𝑡𝑜𝑠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𝑣𝑠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2E87C8E-FE08-4C2D-8CF4-7BF97CA388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7799" y="3180606"/>
                <a:ext cx="1393371" cy="369332"/>
              </a:xfrm>
              <a:prstGeom prst="rect">
                <a:avLst/>
              </a:prstGeom>
              <a:blipFill>
                <a:blip r:embed="rId4"/>
                <a:stretch>
                  <a:fillRect l="-5195" r="-129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320C911-3DA8-479D-927F-48607FD9F760}"/>
                  </a:ext>
                </a:extLst>
              </p:cNvPr>
              <p:cNvSpPr txBox="1"/>
              <p:nvPr/>
            </p:nvSpPr>
            <p:spPr>
              <a:xfrm>
                <a:off x="10052703" y="5142177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320C911-3DA8-479D-927F-48607FD9F7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2703" y="5142177"/>
                <a:ext cx="515621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14FB83-EE1B-4271-86A1-39DBEDE1ACA5}"/>
                  </a:ext>
                </a:extLst>
              </p:cNvPr>
              <p:cNvSpPr txBox="1"/>
              <p:nvPr/>
            </p:nvSpPr>
            <p:spPr>
              <a:xfrm>
                <a:off x="9199493" y="1640256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14FB83-EE1B-4271-86A1-39DBEDE1AC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9493" y="1640256"/>
                <a:ext cx="515621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A83A8-8AF5-451D-8C69-D9FC0BEF0EAA}"/>
                  </a:ext>
                </a:extLst>
              </p:cNvPr>
              <p:cNvSpPr txBox="1"/>
              <p:nvPr/>
            </p:nvSpPr>
            <p:spPr>
              <a:xfrm>
                <a:off x="7637520" y="5025954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A83A8-8AF5-451D-8C69-D9FC0BEF0E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7520" y="5025954"/>
                <a:ext cx="515621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6481A8-DF94-433E-BB00-16B11D448ECF}"/>
                  </a:ext>
                </a:extLst>
              </p:cNvPr>
              <p:cNvSpPr txBox="1"/>
              <p:nvPr/>
            </p:nvSpPr>
            <p:spPr>
              <a:xfrm>
                <a:off x="7413278" y="1645361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6481A8-DF94-433E-BB00-16B11D448E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278" y="1645361"/>
                <a:ext cx="515621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9E1156D-7B10-4009-BE29-C6264BED4E3F}"/>
                  </a:ext>
                </a:extLst>
              </p:cNvPr>
              <p:cNvSpPr txBox="1"/>
              <p:nvPr/>
            </p:nvSpPr>
            <p:spPr>
              <a:xfrm>
                <a:off x="9715114" y="2233953"/>
                <a:ext cx="1578742" cy="646331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s-AR" b="0" i="1" smtClean="0">
                          <a:latin typeface="Cambria Math"/>
                          <a:ea typeface="Cambria Math"/>
                        </a:rPr>
                        <m:t>⟶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/>
                        </a:rPr>
                        <m:t>𝐿</m:t>
                      </m:r>
                    </m:oMath>
                  </m:oMathPara>
                </a14:m>
                <a:endParaRPr lang="en-US" dirty="0"/>
              </a:p>
              <a:p>
                <a:pPr algn="ctr"/>
                <a:r>
                  <a:rPr lang="es-AR" dirty="0"/>
                  <a:t>Absorción</a:t>
                </a:r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9E1156D-7B10-4009-BE29-C6264BED4E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114" y="2233953"/>
                <a:ext cx="1578742" cy="646331"/>
              </a:xfrm>
              <a:prstGeom prst="rect">
                <a:avLst/>
              </a:prstGeom>
              <a:blipFill>
                <a:blip r:embed="rId9"/>
                <a:stretch>
                  <a:fillRect b="-119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DBFF183-A579-4000-A18A-1404AE125641}"/>
                  </a:ext>
                </a:extLst>
              </p:cNvPr>
              <p:cNvSpPr txBox="1"/>
              <p:nvPr/>
            </p:nvSpPr>
            <p:spPr>
              <a:xfrm>
                <a:off x="10052702" y="4769714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DBFF183-A579-4000-A18A-1404AE1256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2702" y="4769714"/>
                <a:ext cx="515621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5E34937-85CF-44D9-AF85-2D72841B13FE}"/>
                  </a:ext>
                </a:extLst>
              </p:cNvPr>
              <p:cNvSpPr txBox="1"/>
              <p:nvPr/>
            </p:nvSpPr>
            <p:spPr>
              <a:xfrm>
                <a:off x="7957886" y="1645361"/>
                <a:ext cx="4393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5E34937-85CF-44D9-AF85-2D72841B13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7886" y="1645361"/>
                <a:ext cx="439385" cy="369332"/>
              </a:xfrm>
              <a:prstGeom prst="rect">
                <a:avLst/>
              </a:prstGeom>
              <a:blipFill>
                <a:blip r:embed="rId11"/>
                <a:stretch>
                  <a:fillRect l="-274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BB10530-8AC2-4B1E-8F5C-0B9442070B77}"/>
                  </a:ext>
                </a:extLst>
              </p:cNvPr>
              <p:cNvSpPr txBox="1"/>
              <p:nvPr/>
            </p:nvSpPr>
            <p:spPr>
              <a:xfrm>
                <a:off x="9368318" y="3842822"/>
                <a:ext cx="240001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𝑅𝑒𝑐𝑢𝑝𝑒𝑟𝑎𝑐𝑖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=98%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BB10530-8AC2-4B1E-8F5C-0B9442070B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8318" y="3842822"/>
                <a:ext cx="2400010" cy="369332"/>
              </a:xfrm>
              <a:prstGeom prst="rect">
                <a:avLst/>
              </a:prstGeom>
              <a:blipFill>
                <a:blip r:embed="rId12"/>
                <a:stretch>
                  <a:fillRect l="-252" b="-937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C57E833-9025-44A1-8CA8-7909C9260512}"/>
                  </a:ext>
                </a:extLst>
              </p:cNvPr>
              <p:cNvSpPr txBox="1"/>
              <p:nvPr/>
            </p:nvSpPr>
            <p:spPr>
              <a:xfrm>
                <a:off x="7919767" y="1249888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C57E833-9025-44A1-8CA8-7909C92605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9767" y="1249888"/>
                <a:ext cx="515621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1C33367-6D45-452E-B3C4-1EA51327D5B7}"/>
                  </a:ext>
                </a:extLst>
              </p:cNvPr>
              <p:cNvSpPr txBox="1"/>
              <p:nvPr/>
            </p:nvSpPr>
            <p:spPr>
              <a:xfrm>
                <a:off x="10048895" y="5560025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1C33367-6D45-452E-B3C4-1EA51327D5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8895" y="5560025"/>
                <a:ext cx="515621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FCC48DC-FC5A-46A5-85AB-DC35F81E6C68}"/>
                  </a:ext>
                </a:extLst>
              </p:cNvPr>
              <p:cNvSpPr txBox="1"/>
              <p:nvPr/>
            </p:nvSpPr>
            <p:spPr>
              <a:xfrm>
                <a:off x="7617250" y="4663548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FCC48DC-FC5A-46A5-85AB-DC35F81E6C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7250" y="4663548"/>
                <a:ext cx="515621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ECA936B-6B3C-41AD-BC7A-5FDCABFE4BE1}"/>
                  </a:ext>
                </a:extLst>
              </p:cNvPr>
              <p:cNvSpPr txBox="1"/>
              <p:nvPr/>
            </p:nvSpPr>
            <p:spPr>
              <a:xfrm>
                <a:off x="9199493" y="1242881"/>
                <a:ext cx="5156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ECA936B-6B3C-41AD-BC7A-5FDCABFE4B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9493" y="1242881"/>
                <a:ext cx="515621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Marcador de contenido 2">
            <a:extLst>
              <a:ext uri="{FF2B5EF4-FFF2-40B4-BE49-F238E27FC236}">
                <a16:creationId xmlns:a16="http://schemas.microsoft.com/office/drawing/2014/main" id="{02929693-473D-46A8-AFFC-6AF077A98B19}"/>
              </a:ext>
            </a:extLst>
          </p:cNvPr>
          <p:cNvSpPr txBox="1">
            <a:spLocks/>
          </p:cNvSpPr>
          <p:nvPr/>
        </p:nvSpPr>
        <p:spPr>
          <a:xfrm>
            <a:off x="1869441" y="1716829"/>
            <a:ext cx="2868642" cy="554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¡Etapas de equilibrio!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34" name="Elbow Connector 19">
            <a:extLst>
              <a:ext uri="{FF2B5EF4-FFF2-40B4-BE49-F238E27FC236}">
                <a16:creationId xmlns:a16="http://schemas.microsoft.com/office/drawing/2014/main" id="{3D06E0A9-7F36-464D-923E-A307125E7A90}"/>
              </a:ext>
            </a:extLst>
          </p:cNvPr>
          <p:cNvCxnSpPr>
            <a:cxnSpLocks/>
          </p:cNvCxnSpPr>
          <p:nvPr/>
        </p:nvCxnSpPr>
        <p:spPr>
          <a:xfrm>
            <a:off x="3285068" y="2317329"/>
            <a:ext cx="0" cy="104794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Marcador de contenido 2">
            <a:extLst>
              <a:ext uri="{FF2B5EF4-FFF2-40B4-BE49-F238E27FC236}">
                <a16:creationId xmlns:a16="http://schemas.microsoft.com/office/drawing/2014/main" id="{5B83BCB7-40BE-45D2-854D-1CCCF376E88A}"/>
              </a:ext>
            </a:extLst>
          </p:cNvPr>
          <p:cNvSpPr txBox="1">
            <a:spLocks/>
          </p:cNvSpPr>
          <p:nvPr/>
        </p:nvSpPr>
        <p:spPr>
          <a:xfrm>
            <a:off x="1192083" y="3687818"/>
            <a:ext cx="2580862" cy="451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Equilibrio químico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6F92316-8808-4AA3-ABAB-B5AF819C97A5}"/>
                  </a:ext>
                </a:extLst>
              </p:cNvPr>
              <p:cNvSpPr txBox="1"/>
              <p:nvPr/>
            </p:nvSpPr>
            <p:spPr>
              <a:xfrm>
                <a:off x="4193722" y="3611092"/>
                <a:ext cx="2101601" cy="6046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⋅(1−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6F92316-8808-4AA3-ABAB-B5AF819C97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3722" y="3611092"/>
                <a:ext cx="2101601" cy="604653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Marcador de contenido 2">
            <a:extLst>
              <a:ext uri="{FF2B5EF4-FFF2-40B4-BE49-F238E27FC236}">
                <a16:creationId xmlns:a16="http://schemas.microsoft.com/office/drawing/2014/main" id="{5E2522A6-B891-4372-9162-8B1F88E6B5FA}"/>
              </a:ext>
            </a:extLst>
          </p:cNvPr>
          <p:cNvSpPr txBox="1">
            <a:spLocks/>
          </p:cNvSpPr>
          <p:nvPr/>
        </p:nvSpPr>
        <p:spPr>
          <a:xfrm>
            <a:off x="1192083" y="4554966"/>
            <a:ext cx="2580862" cy="451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Equilibrio térmico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8DBF6F8-A1E1-4691-8D45-23C17ED36EBD}"/>
                  </a:ext>
                </a:extLst>
              </p:cNvPr>
              <p:cNvSpPr txBox="1"/>
              <p:nvPr/>
            </p:nvSpPr>
            <p:spPr>
              <a:xfrm>
                <a:off x="4193722" y="4613588"/>
                <a:ext cx="705770" cy="2993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8DBF6F8-A1E1-4691-8D45-23C17ED36E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3722" y="4613588"/>
                <a:ext cx="705770" cy="299313"/>
              </a:xfrm>
              <a:prstGeom prst="rect">
                <a:avLst/>
              </a:prstGeom>
              <a:blipFill>
                <a:blip r:embed="rId18"/>
                <a:stretch>
                  <a:fillRect l="-7759" r="-4310" b="-2653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Marcador de contenido 2">
            <a:extLst>
              <a:ext uri="{FF2B5EF4-FFF2-40B4-BE49-F238E27FC236}">
                <a16:creationId xmlns:a16="http://schemas.microsoft.com/office/drawing/2014/main" id="{34136248-BD10-4FD8-B4CB-AE3513B38720}"/>
              </a:ext>
            </a:extLst>
          </p:cNvPr>
          <p:cNvSpPr txBox="1">
            <a:spLocks/>
          </p:cNvSpPr>
          <p:nvPr/>
        </p:nvSpPr>
        <p:spPr>
          <a:xfrm>
            <a:off x="1192083" y="5422115"/>
            <a:ext cx="2580862" cy="451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Equilibrio mecánico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5D794EB0-AF9B-4BBB-B775-40FAA1CE27F4}"/>
                  </a:ext>
                </a:extLst>
              </p:cNvPr>
              <p:cNvSpPr txBox="1"/>
              <p:nvPr/>
            </p:nvSpPr>
            <p:spPr>
              <a:xfrm>
                <a:off x="4193722" y="5432664"/>
                <a:ext cx="752129" cy="2993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5D794EB0-AF9B-4BBB-B775-40FAA1CE27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3722" y="5432664"/>
                <a:ext cx="752129" cy="299313"/>
              </a:xfrm>
              <a:prstGeom prst="rect">
                <a:avLst/>
              </a:prstGeom>
              <a:blipFill>
                <a:blip r:embed="rId19"/>
                <a:stretch>
                  <a:fillRect l="-8130" r="-5691" b="-2653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E4823170-8EE0-4A19-AECC-006D9FC2365E}"/>
              </a:ext>
            </a:extLst>
          </p:cNvPr>
          <p:cNvPicPr/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arcador de número de diapositiva 14">
            <a:extLst>
              <a:ext uri="{FF2B5EF4-FFF2-40B4-BE49-F238E27FC236}">
                <a16:creationId xmlns:a16="http://schemas.microsoft.com/office/drawing/2014/main" id="{04132E3B-50D4-7E55-AA97-8BC3D68FC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s-AR" sz="1600" b="1" dirty="0"/>
              <a:t>-</a:t>
            </a:r>
            <a:fld id="{69D94FCB-83B5-4144-BDC1-7118612766F0}" type="slidenum">
              <a:rPr lang="es-AR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9</a:t>
            </a:fld>
            <a:r>
              <a:rPr lang="es-AR" sz="1600" b="1" dirty="0"/>
              <a:t>-</a:t>
            </a:r>
          </a:p>
        </p:txBody>
      </p:sp>
      <p:sp>
        <p:nvSpPr>
          <p:cNvPr id="27" name="Título 1">
            <a:extLst>
              <a:ext uri="{FF2B5EF4-FFF2-40B4-BE49-F238E27FC236}">
                <a16:creationId xmlns:a16="http://schemas.microsoft.com/office/drawing/2014/main" id="{7D163E25-99A9-0CDD-28C1-F08A71EE9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671" y="272873"/>
            <a:ext cx="9875520" cy="919940"/>
          </a:xfrm>
        </p:spPr>
        <p:txBody>
          <a:bodyPr/>
          <a:lstStyle/>
          <a:p>
            <a:r>
              <a:rPr lang="es-AR" dirty="0"/>
              <a:t>Planteo – Método de Lewis</a:t>
            </a:r>
            <a:endParaRPr lang="en-US" dirty="0"/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FA7D62A-C540-5690-91D7-1A8664CA3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2025</a:t>
            </a:r>
          </a:p>
        </p:txBody>
      </p:sp>
    </p:spTree>
    <p:extLst>
      <p:ext uri="{BB962C8B-B14F-4D97-AF65-F5344CB8AC3E}">
        <p14:creationId xmlns:p14="http://schemas.microsoft.com/office/powerpoint/2010/main" val="982272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26" grpId="0"/>
      <p:bldP spid="39" grpId="0"/>
      <p:bldP spid="40" grpId="0"/>
      <p:bldP spid="41" grpId="0"/>
      <p:bldP spid="43" grpId="0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2350</TotalTime>
  <Words>1536</Words>
  <Application>Microsoft Office PowerPoint</Application>
  <PresentationFormat>Panorámica</PresentationFormat>
  <Paragraphs>387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19</vt:i4>
      </vt:variant>
    </vt:vector>
  </HeadingPairs>
  <TitlesOfParts>
    <vt:vector size="27" baseType="lpstr">
      <vt:lpstr>Arial</vt:lpstr>
      <vt:lpstr>Calibri</vt:lpstr>
      <vt:lpstr>Cambria Math</vt:lpstr>
      <vt:lpstr>Corbel</vt:lpstr>
      <vt:lpstr>Trebuchet MS</vt:lpstr>
      <vt:lpstr>Wingdings 3</vt:lpstr>
      <vt:lpstr>Faceta</vt:lpstr>
      <vt:lpstr>Base</vt:lpstr>
      <vt:lpstr>GUÍA 4 – Absorción/Desorción Problema 9</vt:lpstr>
      <vt:lpstr>Enunciado </vt:lpstr>
      <vt:lpstr>Enunciado </vt:lpstr>
      <vt:lpstr>Planteo – Balance de Masa</vt:lpstr>
      <vt:lpstr>Planteo – Balance de Masa</vt:lpstr>
      <vt:lpstr>Planteo – Balance de Masa</vt:lpstr>
      <vt:lpstr>Planteo – Balance de Energía</vt:lpstr>
      <vt:lpstr>Planteo – Balance de Energía</vt:lpstr>
      <vt:lpstr>Planteo – Método de Lewis</vt:lpstr>
      <vt:lpstr>Paréntesis</vt:lpstr>
      <vt:lpstr>Planteo – Método de Lewis</vt:lpstr>
      <vt:lpstr>Planteo – Método de Lewis</vt:lpstr>
      <vt:lpstr>Planteo – Iteración</vt:lpstr>
      <vt:lpstr>Planteo – Iteración</vt:lpstr>
      <vt:lpstr>Planteo – Iteración</vt:lpstr>
      <vt:lpstr>Resultados</vt:lpstr>
      <vt:lpstr>Resultados</vt:lpstr>
      <vt:lpstr>Disclaimer</vt:lpstr>
      <vt:lpstr>¿PREGUNTAS?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MEDINA Julieta         TECHINT</dc:creator>
  <cp:lastModifiedBy>MEDINA Julieta         TECHINT</cp:lastModifiedBy>
  <cp:revision>216</cp:revision>
  <dcterms:created xsi:type="dcterms:W3CDTF">2020-04-06T19:11:16Z</dcterms:created>
  <dcterms:modified xsi:type="dcterms:W3CDTF">2025-04-05T23:00:52Z</dcterms:modified>
</cp:coreProperties>
</file>