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6" r:id="rId4"/>
    <p:sldId id="263" r:id="rId5"/>
    <p:sldId id="322" r:id="rId6"/>
    <p:sldId id="323" r:id="rId7"/>
    <p:sldId id="289" r:id="rId8"/>
    <p:sldId id="310" r:id="rId9"/>
    <p:sldId id="324" r:id="rId10"/>
    <p:sldId id="311" r:id="rId11"/>
    <p:sldId id="312" r:id="rId12"/>
    <p:sldId id="313" r:id="rId13"/>
    <p:sldId id="314" r:id="rId14"/>
    <p:sldId id="315" r:id="rId15"/>
    <p:sldId id="317" r:id="rId16"/>
    <p:sldId id="320" r:id="rId17"/>
    <p:sldId id="319" r:id="rId18"/>
    <p:sldId id="318" r:id="rId19"/>
    <p:sldId id="26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66"/>
            <p14:sldId id="263"/>
            <p14:sldId id="322"/>
            <p14:sldId id="323"/>
            <p14:sldId id="289"/>
            <p14:sldId id="310"/>
            <p14:sldId id="324"/>
            <p14:sldId id="311"/>
            <p14:sldId id="312"/>
            <p14:sldId id="313"/>
            <p14:sldId id="314"/>
            <p14:sldId id="315"/>
            <p14:sldId id="317"/>
            <p14:sldId id="320"/>
            <p14:sldId id="319"/>
            <p14:sldId id="31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26C4"/>
    <a:srgbClr val="DF5327"/>
    <a:srgbClr val="418AB3"/>
    <a:srgbClr val="FE9E00"/>
    <a:srgbClr val="B02E91"/>
    <a:srgbClr val="FFC000"/>
    <a:srgbClr val="A6B727"/>
    <a:srgbClr val="D7D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5332" autoAdjust="0"/>
  </p:normalViewPr>
  <p:slideViewPr>
    <p:cSldViewPr snapToGrid="0">
      <p:cViewPr varScale="1">
        <p:scale>
          <a:sx n="108" d="100"/>
          <a:sy n="108" d="100"/>
        </p:scale>
        <p:origin x="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eamdj\Dropbox\Operaciones%20Unitarias%20de%20transferencia%20de%20Masa\2-%20Gestion%20del%20conocimiento\Gu&#237;a%205%20-%20Destilaci&#243;n\G5.P2\G5%20-%20Prob%202%20-%2015-04-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eamdj\Desktop\MDJ\Ope3\2020%20-%201C\Clases\G5\G5%20-%20Prob%202%20-%2015-04-2019_%20juli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eamdj\Desktop\MDJ\Ope3\2020%20-%201C\Clases\G5\G5%20-%20Prob%202%20-%2015-04-2019_%20jul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1)b)'!$W$2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20"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8FA-424D-A9E1-AC74D62A5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'Ejercicio 1)b)'!$V$3:$V$23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1)b)'!$W$3:$W$23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0.14749999999999999</c:v>
                </c:pt>
                <c:pt idx="2">
                  <c:v>0.29499999999999998</c:v>
                </c:pt>
                <c:pt idx="3">
                  <c:v>0.3725</c:v>
                </c:pt>
                <c:pt idx="4">
                  <c:v>0.45</c:v>
                </c:pt>
                <c:pt idx="5">
                  <c:v>0.53500000000000003</c:v>
                </c:pt>
                <c:pt idx="6">
                  <c:v>0.62</c:v>
                </c:pt>
                <c:pt idx="7">
                  <c:v>0.67500000000000004</c:v>
                </c:pt>
                <c:pt idx="8">
                  <c:v>0.73</c:v>
                </c:pt>
                <c:pt idx="9">
                  <c:v>0.76500000000000001</c:v>
                </c:pt>
                <c:pt idx="10">
                  <c:v>0.8</c:v>
                </c:pt>
                <c:pt idx="11">
                  <c:v>0.83000000000000007</c:v>
                </c:pt>
                <c:pt idx="12">
                  <c:v>0.86</c:v>
                </c:pt>
                <c:pt idx="13">
                  <c:v>0.88</c:v>
                </c:pt>
                <c:pt idx="14">
                  <c:v>0.9</c:v>
                </c:pt>
                <c:pt idx="15">
                  <c:v>0.92500000000000004</c:v>
                </c:pt>
                <c:pt idx="16">
                  <c:v>0.95</c:v>
                </c:pt>
                <c:pt idx="17">
                  <c:v>0.96499999999999997</c:v>
                </c:pt>
                <c:pt idx="18">
                  <c:v>0.98</c:v>
                </c:pt>
                <c:pt idx="19">
                  <c:v>0.99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FA-424D-A9E1-AC74D62A5EF5}"/>
            </c:ext>
          </c:extLst>
        </c:ser>
        <c:ser>
          <c:idx val="1"/>
          <c:order val="1"/>
          <c:tx>
            <c:strRef>
              <c:f>'Ejercicio 1)b)'!$X$2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00B0F0"/>
              </a:solidFill>
              <a:ln w="9525">
                <a:solidFill>
                  <a:srgbClr val="00B0F0"/>
                </a:solidFill>
                <a:round/>
              </a:ln>
              <a:effectLst/>
            </c:spPr>
          </c:marker>
          <c:dLbls>
            <c:dLbl>
              <c:idx val="20"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FA-424D-A9E1-AC74D62A5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'Ejercicio 1)b)'!$V$3:$V$23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1)b)'!$X$3:$X$23</c:f>
              <c:numCache>
                <c:formatCode>General</c:formatCode>
                <c:ptCount val="21"/>
                <c:pt idx="0">
                  <c:v>49999999.748762034</c:v>
                </c:pt>
                <c:pt idx="1">
                  <c:v>44999999.823885828</c:v>
                </c:pt>
                <c:pt idx="2">
                  <c:v>39999999.89900963</c:v>
                </c:pt>
                <c:pt idx="3">
                  <c:v>34999999.974133417</c:v>
                </c:pt>
                <c:pt idx="4">
                  <c:v>30000000.049257219</c:v>
                </c:pt>
                <c:pt idx="5">
                  <c:v>25000000.124381017</c:v>
                </c:pt>
                <c:pt idx="6">
                  <c:v>20000000.199504815</c:v>
                </c:pt>
                <c:pt idx="7">
                  <c:v>15000000.274628609</c:v>
                </c:pt>
                <c:pt idx="8">
                  <c:v>10000000.349752411</c:v>
                </c:pt>
                <c:pt idx="9">
                  <c:v>5000000.4248762056</c:v>
                </c:pt>
                <c:pt idx="10">
                  <c:v>0.5000000074505806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8FA-424D-A9E1-AC74D62A5EF5}"/>
            </c:ext>
          </c:extLst>
        </c:ser>
        <c:ser>
          <c:idx val="2"/>
          <c:order val="2"/>
          <c:tx>
            <c:strRef>
              <c:f>'Ejercicio 1)b)'!$Y$2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dLbls>
            <c:dLbl>
              <c:idx val="20"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8FA-424D-A9E1-AC74D62A5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'Ejercicio 1)b)'!$V$3:$V$23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1)b)'!$Y$3:$Y$23</c:f>
              <c:numCache>
                <c:formatCode>General</c:formatCode>
                <c:ptCount val="21"/>
                <c:pt idx="0">
                  <c:v>0.62541145490454242</c:v>
                </c:pt>
                <c:pt idx="1">
                  <c:v>0.64315339038841335</c:v>
                </c:pt>
                <c:pt idx="2">
                  <c:v>0.66089532587228439</c:v>
                </c:pt>
                <c:pt idx="3">
                  <c:v>0.67863726135615532</c:v>
                </c:pt>
                <c:pt idx="4">
                  <c:v>0.69637919684002625</c:v>
                </c:pt>
                <c:pt idx="5">
                  <c:v>0.71412113232389729</c:v>
                </c:pt>
                <c:pt idx="6">
                  <c:v>0.73186306780776822</c:v>
                </c:pt>
                <c:pt idx="7">
                  <c:v>0.74960500329163915</c:v>
                </c:pt>
                <c:pt idx="8">
                  <c:v>0.76734693877551019</c:v>
                </c:pt>
                <c:pt idx="9">
                  <c:v>0.78508887425938112</c:v>
                </c:pt>
                <c:pt idx="10">
                  <c:v>0.80283080974325216</c:v>
                </c:pt>
                <c:pt idx="11">
                  <c:v>0.82057274522712309</c:v>
                </c:pt>
                <c:pt idx="12">
                  <c:v>0.83831468071099402</c:v>
                </c:pt>
                <c:pt idx="13">
                  <c:v>0.85605661619486506</c:v>
                </c:pt>
                <c:pt idx="14">
                  <c:v>0.87379855167873599</c:v>
                </c:pt>
                <c:pt idx="15">
                  <c:v>0.89154048716260692</c:v>
                </c:pt>
                <c:pt idx="16">
                  <c:v>0.90928242264647796</c:v>
                </c:pt>
                <c:pt idx="17">
                  <c:v>0.927024358130349</c:v>
                </c:pt>
                <c:pt idx="18">
                  <c:v>0.94476629361421993</c:v>
                </c:pt>
                <c:pt idx="19">
                  <c:v>0.96250822909809097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F8FA-424D-A9E1-AC74D62A5EF5}"/>
            </c:ext>
          </c:extLst>
        </c:ser>
        <c:ser>
          <c:idx val="3"/>
          <c:order val="3"/>
          <c:tx>
            <c:strRef>
              <c:f>'Ejercicio 1)b)'!$AA$2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20"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8FA-424D-A9E1-AC74D62A5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'Ejercicio 1)b)'!$V$3:$V$23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1)b)'!$AA$3:$AA$23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F8FA-424D-A9E1-AC74D62A5EF5}"/>
            </c:ext>
          </c:extLst>
        </c:ser>
        <c:ser>
          <c:idx val="4"/>
          <c:order val="4"/>
          <c:tx>
            <c:strRef>
              <c:f>'Ejercicio 1)b)'!$Z$2</c:f>
              <c:strCache>
                <c:ptCount val="1"/>
                <c:pt idx="0">
                  <c:v>ROI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rgbClr val="7030A0"/>
                </a:solidFill>
                <a:round/>
              </a:ln>
              <a:effectLst/>
            </c:spPr>
          </c:marker>
          <c:dLbls>
            <c:dLbl>
              <c:idx val="19"/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8FA-424D-A9E1-AC74D62A5E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'Ejercicio 1)b)'!$V$3:$V$23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1)b)'!$Z$3:$Z$22</c:f>
              <c:numCache>
                <c:formatCode>0.00</c:formatCode>
                <c:ptCount val="20"/>
                <c:pt idx="1">
                  <c:v>5.0658326521944332E-2</c:v>
                </c:pt>
                <c:pt idx="2" formatCode="General">
                  <c:v>0.13423304497389008</c:v>
                </c:pt>
                <c:pt idx="3" formatCode="General">
                  <c:v>0.21780776342583588</c:v>
                </c:pt>
                <c:pt idx="4" formatCode="General">
                  <c:v>0.30138248187778161</c:v>
                </c:pt>
                <c:pt idx="5" formatCode="General">
                  <c:v>0.38495720032972736</c:v>
                </c:pt>
                <c:pt idx="6" formatCode="General">
                  <c:v>0.46853191878167311</c:v>
                </c:pt>
                <c:pt idx="7" formatCode="General">
                  <c:v>0.55210663723361886</c:v>
                </c:pt>
                <c:pt idx="8" formatCode="General">
                  <c:v>0.6356813556855645</c:v>
                </c:pt>
                <c:pt idx="9" formatCode="General">
                  <c:v>0.71925607413751025</c:v>
                </c:pt>
                <c:pt idx="10" formatCode="General">
                  <c:v>0.802830792589456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F8FA-424D-A9E1-AC74D62A5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9537496004881312"/>
          <c:y val="0.56890105533683288"/>
          <c:w val="9.4784941550202909E-2"/>
          <c:h val="0.244142333770778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768221776705965E-2"/>
          <c:y val="5.6401966681248174E-2"/>
          <c:w val="0.82533140921960413"/>
          <c:h val="0.852261501166521"/>
        </c:manualLayout>
      </c:layout>
      <c:scatterChart>
        <c:scatterStyle val="smoothMarker"/>
        <c:varyColors val="0"/>
        <c:ser>
          <c:idx val="3"/>
          <c:order val="0"/>
          <c:tx>
            <c:strRef>
              <c:f>'Ejercicio 1)c)'!$AA$2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1)c)'!$V$3:$V$23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1)c)'!$AA$3:$AA$23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311-4436-B515-1E4F811EA3DC}"/>
            </c:ext>
          </c:extLst>
        </c:ser>
        <c:ser>
          <c:idx val="0"/>
          <c:order val="1"/>
          <c:tx>
            <c:strRef>
              <c:f>'Ejercicio 1)c)'!$W$2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xVal>
            <c:numRef>
              <c:f>'Ejercicio 1)c)'!$V$3:$V$23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1)c)'!$W$3:$W$23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0.14749999999999999</c:v>
                </c:pt>
                <c:pt idx="2">
                  <c:v>0.29499999999999998</c:v>
                </c:pt>
                <c:pt idx="3">
                  <c:v>0.3725</c:v>
                </c:pt>
                <c:pt idx="4">
                  <c:v>0.45</c:v>
                </c:pt>
                <c:pt idx="5">
                  <c:v>0.53500000000000003</c:v>
                </c:pt>
                <c:pt idx="6">
                  <c:v>0.62</c:v>
                </c:pt>
                <c:pt idx="7">
                  <c:v>0.67500000000000004</c:v>
                </c:pt>
                <c:pt idx="8">
                  <c:v>0.73</c:v>
                </c:pt>
                <c:pt idx="9">
                  <c:v>0.76500000000000001</c:v>
                </c:pt>
                <c:pt idx="10">
                  <c:v>0.8</c:v>
                </c:pt>
                <c:pt idx="11">
                  <c:v>0.83000000000000007</c:v>
                </c:pt>
                <c:pt idx="12">
                  <c:v>0.86</c:v>
                </c:pt>
                <c:pt idx="13">
                  <c:v>0.88</c:v>
                </c:pt>
                <c:pt idx="14">
                  <c:v>0.9</c:v>
                </c:pt>
                <c:pt idx="15">
                  <c:v>0.92500000000000004</c:v>
                </c:pt>
                <c:pt idx="16">
                  <c:v>0.95</c:v>
                </c:pt>
                <c:pt idx="17">
                  <c:v>0.96499999999999997</c:v>
                </c:pt>
                <c:pt idx="18">
                  <c:v>0.98</c:v>
                </c:pt>
                <c:pt idx="19">
                  <c:v>0.99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311-4436-B515-1E4F811EA3DC}"/>
            </c:ext>
          </c:extLst>
        </c:ser>
        <c:ser>
          <c:idx val="1"/>
          <c:order val="2"/>
          <c:tx>
            <c:strRef>
              <c:f>'Ejercicio 1)c)'!$X$2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00B0F0"/>
              </a:solidFill>
              <a:ln w="9525">
                <a:solidFill>
                  <a:srgbClr val="00B0F0"/>
                </a:solidFill>
                <a:round/>
              </a:ln>
              <a:effectLst/>
            </c:spPr>
          </c:marker>
          <c:xVal>
            <c:numRef>
              <c:f>'Ejercicio 1)c)'!$V$3:$V$23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1)c)'!$X$3:$X$23</c:f>
              <c:numCache>
                <c:formatCode>General</c:formatCode>
                <c:ptCount val="21"/>
                <c:pt idx="0">
                  <c:v>49999999.748762034</c:v>
                </c:pt>
                <c:pt idx="1">
                  <c:v>44999999.823885828</c:v>
                </c:pt>
                <c:pt idx="2">
                  <c:v>39999999.89900963</c:v>
                </c:pt>
                <c:pt idx="3">
                  <c:v>34999999.974133417</c:v>
                </c:pt>
                <c:pt idx="4">
                  <c:v>30000000.049257219</c:v>
                </c:pt>
                <c:pt idx="5">
                  <c:v>25000000.124381017</c:v>
                </c:pt>
                <c:pt idx="6">
                  <c:v>20000000.199504815</c:v>
                </c:pt>
                <c:pt idx="7">
                  <c:v>15000000.274628609</c:v>
                </c:pt>
                <c:pt idx="8">
                  <c:v>10000000.349752411</c:v>
                </c:pt>
                <c:pt idx="9">
                  <c:v>5000000.4248762056</c:v>
                </c:pt>
                <c:pt idx="10">
                  <c:v>0.5000000074505806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311-4436-B515-1E4F811EA3DC}"/>
            </c:ext>
          </c:extLst>
        </c:ser>
        <c:ser>
          <c:idx val="2"/>
          <c:order val="3"/>
          <c:tx>
            <c:strRef>
              <c:f>'Ejercicio 1)c)'!$Y$2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rgbClr val="FFC000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rgbClr val="FFC000"/>
              </a:solidFill>
              <a:ln w="9525">
                <a:solidFill>
                  <a:srgbClr val="FFC000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4.9200492004920051E-3"/>
                  <c:y val="6.66666666666666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11-4436-B515-1E4F811EA3D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numRef>
              <c:f>'Ejercicio 1)c)'!$V$3:$V$23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1)c)'!$Y$3:$Y$23</c:f>
              <c:numCache>
                <c:formatCode>General</c:formatCode>
                <c:ptCount val="21"/>
                <c:pt idx="10">
                  <c:v>0.75719876991892632</c:v>
                </c:pt>
                <c:pt idx="11">
                  <c:v>0.77980150964495376</c:v>
                </c:pt>
                <c:pt idx="12">
                  <c:v>0.8024042493709812</c:v>
                </c:pt>
                <c:pt idx="13">
                  <c:v>0.82500698909700865</c:v>
                </c:pt>
                <c:pt idx="14">
                  <c:v>0.84760972882303598</c:v>
                </c:pt>
                <c:pt idx="15">
                  <c:v>0.87021246854906353</c:v>
                </c:pt>
                <c:pt idx="16">
                  <c:v>0.89281520827509075</c:v>
                </c:pt>
                <c:pt idx="17">
                  <c:v>0.91541794800111831</c:v>
                </c:pt>
                <c:pt idx="18">
                  <c:v>0.93802068772714564</c:v>
                </c:pt>
                <c:pt idx="19">
                  <c:v>0.96062342745317308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C311-4436-B515-1E4F811EA3DC}"/>
            </c:ext>
          </c:extLst>
        </c:ser>
        <c:ser>
          <c:idx val="4"/>
          <c:order val="4"/>
          <c:tx>
            <c:strRef>
              <c:f>'Ejercicio 1)c)'!$Z$2</c:f>
              <c:strCache>
                <c:ptCount val="1"/>
                <c:pt idx="0">
                  <c:v>ROI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rgbClr val="7030A0"/>
                </a:solidFill>
                <a:round/>
              </a:ln>
              <a:effectLst/>
            </c:spPr>
          </c:marker>
          <c:xVal>
            <c:numRef>
              <c:f>'Ejercicio 1)c)'!$V$3:$V$23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1)c)'!$Z$3:$Z$22</c:f>
              <c:numCache>
                <c:formatCode>0.00</c:formatCode>
                <c:ptCount val="20"/>
                <c:pt idx="1">
                  <c:v>5.0559126636185323E-2</c:v>
                </c:pt>
                <c:pt idx="2" formatCode="General">
                  <c:v>0.12907464099441271</c:v>
                </c:pt>
                <c:pt idx="3" formatCode="General">
                  <c:v>0.20759015535264011</c:v>
                </c:pt>
                <c:pt idx="4" formatCode="General">
                  <c:v>0.28610566971086748</c:v>
                </c:pt>
                <c:pt idx="5" formatCode="General">
                  <c:v>0.36462118406909483</c:v>
                </c:pt>
                <c:pt idx="6" formatCode="General">
                  <c:v>0.44313669842732217</c:v>
                </c:pt>
                <c:pt idx="7" formatCode="General">
                  <c:v>0.52165221278554963</c:v>
                </c:pt>
                <c:pt idx="8" formatCode="General">
                  <c:v>0.60016772714377686</c:v>
                </c:pt>
                <c:pt idx="9" formatCode="General">
                  <c:v>0.67868324150200432</c:v>
                </c:pt>
                <c:pt idx="10" formatCode="General">
                  <c:v>0.75719875586023155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C311-4436-B515-1E4F811EA3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8104599471191558"/>
          <c:y val="0.58369468139399239"/>
          <c:w val="0.11695680106407363"/>
          <c:h val="0.286096985272674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3"/>
          <c:order val="0"/>
          <c:tx>
            <c:strRef>
              <c:f>'Ejercicio 2)c)'!$AA$2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2)c)'!$V$3:$V$24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xVal>
          <c:yVal>
            <c:numRef>
              <c:f>'Ejercicio 2)c)'!$AA$3:$AA$24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82D-40C9-BB16-7BE343497E24}"/>
            </c:ext>
          </c:extLst>
        </c:ser>
        <c:ser>
          <c:idx val="2"/>
          <c:order val="1"/>
          <c:tx>
            <c:strRef>
              <c:f>'Ejercicio 2)c)'!$AC$2</c:f>
              <c:strCache>
                <c:ptCount val="1"/>
                <c:pt idx="0">
                  <c:v>yeq(P1)</c:v>
                </c:pt>
              </c:strCache>
            </c:strRef>
          </c:tx>
          <c:spPr>
            <a:ln w="2222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xVal>
            <c:numRef>
              <c:f>'Ejercicio 2)c)'!$V$3:$V$24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xVal>
          <c:yVal>
            <c:numRef>
              <c:f>'Ejercicio 2)c)'!$AC$3:$AC$24</c:f>
              <c:numCache>
                <c:formatCode>General</c:formatCode>
                <c:ptCount val="22"/>
                <c:pt idx="0">
                  <c:v>0</c:v>
                </c:pt>
                <c:pt idx="1">
                  <c:v>0.14749999999999999</c:v>
                </c:pt>
                <c:pt idx="2">
                  <c:v>0.29499999999999998</c:v>
                </c:pt>
                <c:pt idx="3">
                  <c:v>0.3725</c:v>
                </c:pt>
                <c:pt idx="4">
                  <c:v>0.45</c:v>
                </c:pt>
                <c:pt idx="5">
                  <c:v>0.53500000000000003</c:v>
                </c:pt>
                <c:pt idx="6">
                  <c:v>0.62</c:v>
                </c:pt>
                <c:pt idx="7">
                  <c:v>0.67500000000000004</c:v>
                </c:pt>
                <c:pt idx="8">
                  <c:v>0.73</c:v>
                </c:pt>
                <c:pt idx="9">
                  <c:v>0.76500000000000001</c:v>
                </c:pt>
                <c:pt idx="10">
                  <c:v>0.8</c:v>
                </c:pt>
                <c:pt idx="11">
                  <c:v>0.83000000000000007</c:v>
                </c:pt>
                <c:pt idx="12">
                  <c:v>0.86</c:v>
                </c:pt>
                <c:pt idx="13">
                  <c:v>0.88</c:v>
                </c:pt>
                <c:pt idx="14">
                  <c:v>0.9</c:v>
                </c:pt>
                <c:pt idx="15">
                  <c:v>0.92500000000000004</c:v>
                </c:pt>
                <c:pt idx="16">
                  <c:v>0.95</c:v>
                </c:pt>
                <c:pt idx="17">
                  <c:v>0.96499999999999997</c:v>
                </c:pt>
                <c:pt idx="18">
                  <c:v>0.98</c:v>
                </c:pt>
                <c:pt idx="19">
                  <c:v>0.99</c:v>
                </c:pt>
                <c:pt idx="20">
                  <c:v>0.995</c:v>
                </c:pt>
                <c:pt idx="2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82D-40C9-BB16-7BE343497E24}"/>
            </c:ext>
          </c:extLst>
        </c:ser>
        <c:ser>
          <c:idx val="4"/>
          <c:order val="2"/>
          <c:tx>
            <c:strRef>
              <c:f>'Ejercicio 2)c)'!$AD$2</c:f>
              <c:strCache>
                <c:ptCount val="1"/>
                <c:pt idx="0">
                  <c:v>Recta q (P1)</c:v>
                </c:pt>
              </c:strCache>
            </c:strRef>
          </c:tx>
          <c:spPr>
            <a:ln w="2222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none"/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2D-40C9-BB16-7BE343497E24}"/>
              </c:ext>
            </c:extLst>
          </c:dPt>
          <c:xVal>
            <c:numRef>
              <c:f>'Ejercicio 2)c)'!$V$3:$V$24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xVal>
          <c:yVal>
            <c:numRef>
              <c:f>'Ejercicio 2)c)'!$AD$3:$AD$24</c:f>
              <c:numCache>
                <c:formatCode>General</c:formatCode>
                <c:ptCount val="22"/>
                <c:pt idx="0">
                  <c:v>49999999.748762034</c:v>
                </c:pt>
                <c:pt idx="1">
                  <c:v>44999999.823885828</c:v>
                </c:pt>
                <c:pt idx="2">
                  <c:v>39999999.89900963</c:v>
                </c:pt>
                <c:pt idx="3">
                  <c:v>34999999.974133417</c:v>
                </c:pt>
                <c:pt idx="4">
                  <c:v>30000000.049257219</c:v>
                </c:pt>
                <c:pt idx="5">
                  <c:v>25000000.124381017</c:v>
                </c:pt>
                <c:pt idx="6">
                  <c:v>20000000.199504815</c:v>
                </c:pt>
                <c:pt idx="7">
                  <c:v>15000000.274628609</c:v>
                </c:pt>
                <c:pt idx="8">
                  <c:v>10000000.349752411</c:v>
                </c:pt>
                <c:pt idx="9">
                  <c:v>5000000.4248762056</c:v>
                </c:pt>
                <c:pt idx="10">
                  <c:v>0.5000000074505806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882D-40C9-BB16-7BE343497E24}"/>
            </c:ext>
          </c:extLst>
        </c:ser>
        <c:ser>
          <c:idx val="0"/>
          <c:order val="3"/>
          <c:tx>
            <c:strRef>
              <c:f>'Ejercicio 2)c)'!$W$2</c:f>
              <c:strCache>
                <c:ptCount val="1"/>
                <c:pt idx="0">
                  <c:v>yeq(P2)</c:v>
                </c:pt>
              </c:strCache>
            </c:strRef>
          </c:tx>
          <c:spPr>
            <a:ln w="2222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'Ejercicio 2)c)'!$V$3:$V$24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xVal>
          <c:yVal>
            <c:numRef>
              <c:f>'Ejercicio 2)c)'!$W$3:$W$24</c:f>
              <c:numCache>
                <c:formatCode>General</c:formatCode>
                <c:ptCount val="22"/>
                <c:pt idx="0">
                  <c:v>0</c:v>
                </c:pt>
                <c:pt idx="1">
                  <c:v>0.105</c:v>
                </c:pt>
                <c:pt idx="2">
                  <c:v>0.21</c:v>
                </c:pt>
                <c:pt idx="3">
                  <c:v>0.30499999999999999</c:v>
                </c:pt>
                <c:pt idx="4">
                  <c:v>0.4</c:v>
                </c:pt>
                <c:pt idx="5">
                  <c:v>0.49</c:v>
                </c:pt>
                <c:pt idx="6">
                  <c:v>0.57999999999999996</c:v>
                </c:pt>
                <c:pt idx="7">
                  <c:v>0.63250000000000006</c:v>
                </c:pt>
                <c:pt idx="8">
                  <c:v>0.68500000000000005</c:v>
                </c:pt>
                <c:pt idx="9">
                  <c:v>0.73</c:v>
                </c:pt>
                <c:pt idx="10">
                  <c:v>0.77500000000000002</c:v>
                </c:pt>
                <c:pt idx="11">
                  <c:v>0.80499999999999994</c:v>
                </c:pt>
                <c:pt idx="12">
                  <c:v>0.83499999999999996</c:v>
                </c:pt>
                <c:pt idx="13">
                  <c:v>0.86399999999999999</c:v>
                </c:pt>
                <c:pt idx="14">
                  <c:v>0.89300000000000002</c:v>
                </c:pt>
                <c:pt idx="15">
                  <c:v>0.91400000000000003</c:v>
                </c:pt>
                <c:pt idx="16">
                  <c:v>0.93500000000000005</c:v>
                </c:pt>
                <c:pt idx="17">
                  <c:v>0.95</c:v>
                </c:pt>
                <c:pt idx="18">
                  <c:v>0.96499999999999997</c:v>
                </c:pt>
                <c:pt idx="19">
                  <c:v>0.98249999999999993</c:v>
                </c:pt>
                <c:pt idx="20">
                  <c:v>0.99124999999999996</c:v>
                </c:pt>
                <c:pt idx="2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882D-40C9-BB16-7BE343497E24}"/>
            </c:ext>
          </c:extLst>
        </c:ser>
        <c:ser>
          <c:idx val="1"/>
          <c:order val="4"/>
          <c:tx>
            <c:strRef>
              <c:f>'Ejercicio 2)c)'!$X$2</c:f>
              <c:strCache>
                <c:ptCount val="1"/>
                <c:pt idx="0">
                  <c:v>Recta q (P2)</c:v>
                </c:pt>
              </c:strCache>
            </c:strRef>
          </c:tx>
          <c:spPr>
            <a:ln w="222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'Ejercicio 2)c)'!$V$3:$V$24</c:f>
              <c:numCache>
                <c:formatCode>General</c:formatCode>
                <c:ptCount val="2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0.97</c:v>
                </c:pt>
                <c:pt idx="21">
                  <c:v>1.0000000000000002</c:v>
                </c:pt>
              </c:numCache>
            </c:numRef>
          </c:xVal>
          <c:yVal>
            <c:numRef>
              <c:f>'Ejercicio 2)c)'!$X$3:$X$24</c:f>
              <c:numCache>
                <c:formatCode>General</c:formatCode>
                <c:ptCount val="22"/>
                <c:pt idx="10">
                  <c:v>0.49999999999999956</c:v>
                </c:pt>
                <c:pt idx="11">
                  <c:v>0.8240663086347908</c:v>
                </c:pt>
                <c:pt idx="12">
                  <c:v>1.1481326172695825</c:v>
                </c:pt>
                <c:pt idx="13">
                  <c:v>1.4721989259043742</c:v>
                </c:pt>
                <c:pt idx="14">
                  <c:v>1.7962652345391659</c:v>
                </c:pt>
                <c:pt idx="15">
                  <c:v>2.1203315431739576</c:v>
                </c:pt>
                <c:pt idx="16">
                  <c:v>2.4443978518087492</c:v>
                </c:pt>
                <c:pt idx="17">
                  <c:v>2.7684641604435409</c:v>
                </c:pt>
                <c:pt idx="18">
                  <c:v>3.0925304690783326</c:v>
                </c:pt>
                <c:pt idx="19">
                  <c:v>3.4165967777131243</c:v>
                </c:pt>
                <c:pt idx="20">
                  <c:v>3.5462233011670383</c:v>
                </c:pt>
                <c:pt idx="21">
                  <c:v>3.7406630863479151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882D-40C9-BB16-7BE343497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0.05496</cdr:x>
      <cdr:y>0.26879</cdr:y>
    </cdr:from>
    <cdr:to>
      <cdr:x>0.46762</cdr:x>
      <cdr:y>0.46161</cdr:y>
    </cdr:to>
    <cdr:cxnSp macro="">
      <cdr:nvCxnSpPr>
        <cdr:cNvPr id="3" name="Conector recto 2">
          <a:extLst xmlns:a="http://schemas.openxmlformats.org/drawingml/2006/main">
            <a:ext uri="{FF2B5EF4-FFF2-40B4-BE49-F238E27FC236}">
              <a16:creationId xmlns:a16="http://schemas.microsoft.com/office/drawing/2014/main" id="{6CA86903-8BE5-4253-BC73-B96E800F9957}"/>
            </a:ext>
          </a:extLst>
        </cdr:cNvPr>
        <cdr:cNvCxnSpPr/>
      </cdr:nvCxnSpPr>
      <cdr:spPr>
        <a:xfrm xmlns:a="http://schemas.openxmlformats.org/drawingml/2006/main" flipH="1">
          <a:off x="370111" y="941836"/>
          <a:ext cx="2778761" cy="675640"/>
        </a:xfrm>
        <a:prstGeom xmlns:a="http://schemas.openxmlformats.org/drawingml/2006/main" prst="line">
          <a:avLst/>
        </a:prstGeom>
        <a:ln xmlns:a="http://schemas.openxmlformats.org/drawingml/2006/main">
          <a:prstDash val="lgDashDotDot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50D57-76C6-4217-81DA-6865E2243A25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372A8-42A8-4440-81A4-F26A58C9E15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617137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133C-25BA-4A2F-AC53-7D5A7A46B073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9CEE-FE33-4577-B154-419FAAC91E07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E6-CCCF-4590-B19D-2EF67B05CFBA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75A1-CBF1-4E54-B142-24FD2713E558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4D9F-449F-41E0-93D6-6753BE868128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5C5A-547A-4FEA-B3D6-099BE908F743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D1D25-2587-4788-8A41-D09A4D7DA168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34D4-30CB-4129-8899-57799C20587B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FB99FB-839F-4519-91FA-1BDE8B56D6A8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3855-ABCE-44CE-97D5-3A12B01DB444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043E0-76D8-4742-842A-8E2D4C56546A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9892-9614-4701-BB22-690026475F4A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A5F07-1590-4F47-9F2D-F1E54A4C089E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C33D-92BA-4C8A-BB8A-4FD419B8C4E0}" type="datetime1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5565-2C35-4DD6-AD29-828A57D5CF56}" type="datetime1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ACF8-C441-4E65-80E7-052C05F0D1D3}" type="datetime1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F966-5FC8-45F0-9296-2D9F60E653B4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359-55D8-47FB-8DCD-98E6763EA3EE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B9DE-3D57-4065-AF71-D4ACE1F384F3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B5D2-3E4F-416E-89A1-B5E2FC20E673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0F81-33D7-40A4-B20A-335A60A956A4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5003-4C0D-4990-9E7D-C259443D8409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2B93-71E6-466A-8CDC-CF4E7E0C6658}" type="datetime1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FC5AB-1B23-4CB6-BB4D-E1DBB4B290A5}" type="datetime1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EFE1-427E-44D1-A225-9268FF005399}" type="datetime1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DEB4-942A-472B-ADF8-3F8671FC4A22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A9FE-94C6-471C-9FCA-E98C36FB0506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E41EB-2A83-4D6E-9795-7AA4CA49A48F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0B85772-E045-4753-9998-EA7D7FCFAE51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.jpeg"/><Relationship Id="rId7" Type="http://schemas.openxmlformats.org/officeDocument/2006/relationships/image" Target="../media/image4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88.png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29.png"/><Relationship Id="rId7" Type="http://schemas.openxmlformats.org/officeDocument/2006/relationships/image" Target="../media/image91.png"/><Relationship Id="rId12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.xml"/><Relationship Id="rId11" Type="http://schemas.openxmlformats.org/officeDocument/2006/relationships/image" Target="../media/image95.png"/><Relationship Id="rId5" Type="http://schemas.openxmlformats.org/officeDocument/2006/relationships/image" Target="../media/image290.png"/><Relationship Id="rId10" Type="http://schemas.openxmlformats.org/officeDocument/2006/relationships/image" Target="../media/image94.png"/><Relationship Id="rId4" Type="http://schemas.openxmlformats.org/officeDocument/2006/relationships/image" Target="../media/image1.jpeg"/><Relationship Id="rId9" Type="http://schemas.openxmlformats.org/officeDocument/2006/relationships/image" Target="../media/image93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png"/><Relationship Id="rId3" Type="http://schemas.openxmlformats.org/officeDocument/2006/relationships/image" Target="../media/image1.jpeg"/><Relationship Id="rId12" Type="http://schemas.openxmlformats.org/officeDocument/2006/relationships/image" Target="../media/image4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11" Type="http://schemas.openxmlformats.org/officeDocument/2006/relationships/image" Target="../media/image99.png"/><Relationship Id="rId5" Type="http://schemas.openxmlformats.org/officeDocument/2006/relationships/image" Target="../media/image40.png"/><Relationship Id="rId15" Type="http://schemas.openxmlformats.org/officeDocument/2006/relationships/image" Target="../media/image2.jpeg"/><Relationship Id="rId4" Type="http://schemas.openxmlformats.org/officeDocument/2006/relationships/image" Target="../media/image180.png"/><Relationship Id="rId14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.jpeg"/><Relationship Id="rId3" Type="http://schemas.openxmlformats.org/officeDocument/2006/relationships/image" Target="../media/image46.png"/><Relationship Id="rId7" Type="http://schemas.openxmlformats.org/officeDocument/2006/relationships/image" Target="../media/image49.png"/><Relationship Id="rId12" Type="http://schemas.openxmlformats.org/officeDocument/2006/relationships/image" Target="../media/image5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8.png"/><Relationship Id="rId11" Type="http://schemas.openxmlformats.org/officeDocument/2006/relationships/image" Target="../media/image52.png"/><Relationship Id="rId5" Type="http://schemas.openxmlformats.org/officeDocument/2006/relationships/image" Target="../media/image250.png"/><Relationship Id="rId10" Type="http://schemas.openxmlformats.org/officeDocument/2006/relationships/image" Target="../media/image300.png"/><Relationship Id="rId4" Type="http://schemas.openxmlformats.org/officeDocument/2006/relationships/image" Target="../media/image47.png"/><Relationship Id="rId9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sv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0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jpeg"/><Relationship Id="rId7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11" Type="http://schemas.openxmlformats.org/officeDocument/2006/relationships/image" Target="../media/image5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0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jpeg"/><Relationship Id="rId7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.jpeg"/><Relationship Id="rId4" Type="http://schemas.openxmlformats.org/officeDocument/2006/relationships/image" Target="../media/image19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3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.jpe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40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4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jpeg"/><Relationship Id="rId7" Type="http://schemas.openxmlformats.org/officeDocument/2006/relationships/image" Target="../media/image15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5071" y="2532889"/>
            <a:ext cx="9710928" cy="1755648"/>
          </a:xfrm>
        </p:spPr>
        <p:txBody>
          <a:bodyPr anchor="ctr"/>
          <a:lstStyle/>
          <a:p>
            <a:pPr algn="ctr"/>
            <a:r>
              <a:rPr lang="es-419" dirty="0"/>
              <a:t>GUÍA 5y6 – Destilación Binaria y Multicomponentes</a:t>
            </a:r>
            <a:br>
              <a:rPr lang="es-419" dirty="0"/>
            </a:br>
            <a:r>
              <a:rPr lang="es-419" dirty="0"/>
              <a:t>Problema 2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419" b="1" dirty="0"/>
              <a:t>1° Cuatrimestre - 2025</a:t>
            </a:r>
            <a:endParaRPr lang="en-US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4325125" y="6035040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7163193" y="1659723"/>
            <a:ext cx="4605135" cy="4352168"/>
            <a:chOff x="2428229" y="2076965"/>
            <a:chExt cx="4342393" cy="3951334"/>
          </a:xfrm>
        </p:grpSpPr>
        <p:pic>
          <p:nvPicPr>
            <p:cNvPr id="16" name="Imagen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19" name="Rectángulo 18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368"/>
            <a:ext cx="9609441" cy="321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la relación de reflujo mínimo.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b)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2" y="1294257"/>
            <a:ext cx="86566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Ahora nos piden obtener el otro extremo de la operación: Reflujo mínimo. Es decir, etapas infinitas: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582990" y="1711650"/>
            <a:ext cx="5132135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 algn="ctr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¿Cómo obtenemos el </a:t>
            </a:r>
            <a:r>
              <a:rPr lang="es-AR" b="1" dirty="0">
                <a:latin typeface="Calibri" panose="020F0502020204030204" pitchFamily="34" charset="0"/>
                <a:cs typeface="Calibri" panose="020F0502020204030204" pitchFamily="34" charset="0"/>
              </a:rPr>
              <a:t>reflujo mínimo 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gráficamente?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438911" y="2222955"/>
            <a:ext cx="80223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Vamos a necesitar graficar la </a:t>
            </a:r>
            <a:r>
              <a:rPr lang="es-AR" sz="1600" i="1" dirty="0">
                <a:latin typeface="Calibri" panose="020F0502020204030204" pitchFamily="34" charset="0"/>
                <a:cs typeface="Calibri" panose="020F0502020204030204" pitchFamily="34" charset="0"/>
              </a:rPr>
              <a:t>recta q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, para lo cual necesitamos la condición de alimentación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38911" y="2674888"/>
            <a:ext cx="65321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Con la </a:t>
            </a:r>
            <a:r>
              <a:rPr lang="es-AR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composición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AR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temperatura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 de la alimentación, y la </a:t>
            </a:r>
            <a:r>
              <a:rPr lang="es-AR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Presión operativa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pic>
        <p:nvPicPr>
          <p:cNvPr id="17" name="Picture 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6" t="45864"/>
          <a:stretch/>
        </p:blipFill>
        <p:spPr bwMode="auto">
          <a:xfrm>
            <a:off x="758992" y="3068128"/>
            <a:ext cx="4968039" cy="2584538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989546" y="5587496"/>
                <a:ext cx="5065078" cy="609077"/>
              </a:xfrm>
              <a:prstGeom prst="rect">
                <a:avLst/>
              </a:prstGeom>
              <a:ln w="19050">
                <a:solidFill>
                  <a:schemeClr val="accent2"/>
                </a:solidFill>
                <a:prstDash val="solid"/>
              </a:ln>
            </p:spPr>
            <p:txBody>
              <a:bodyPr wrap="square" anchor="ctr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í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𝑞𝑢𝑖𝑑𝑜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𝑠𝑎𝑡𝑢𝑟𝑎𝑑𝑜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546" y="5587496"/>
                <a:ext cx="5065078" cy="6090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chemeClr val="accent2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311ADD22-04A0-4813-BFBA-08FF923A47E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6131E0-3BF4-B4B4-E971-CA89E342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20663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6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"/>
                            </p:stCondLst>
                            <p:childTnLst>
                              <p:par>
                                <p:cTn id="32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1" grpId="0" animBg="1"/>
      <p:bldP spid="11" grpId="1" animBg="1"/>
      <p:bldP spid="12" grpId="0"/>
      <p:bldP spid="14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7075170" y="1659723"/>
            <a:ext cx="4693158" cy="4352168"/>
            <a:chOff x="2428229" y="2076965"/>
            <a:chExt cx="4342393" cy="3951334"/>
          </a:xfrm>
        </p:grpSpPr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17" name="Rectángulo 16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b)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2" y="1294257"/>
            <a:ext cx="56662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Ahora sí, buscamos gráficamente la operación a reflujo mínimo:</a:t>
            </a:r>
          </a:p>
        </p:txBody>
      </p:sp>
      <p:graphicFrame>
        <p:nvGraphicFramePr>
          <p:cNvPr id="15" name="Chart 1">
            <a:extLst>
              <a:ext uri="{FF2B5EF4-FFF2-40B4-BE49-F238E27FC236}">
                <a16:creationId xmlns:a16="http://schemas.microsoft.com/office/drawing/2014/main" id="{D5E9DEF8-67D9-4EC4-BB42-BEEF6BB3DF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9989691"/>
              </p:ext>
            </p:extLst>
          </p:nvPr>
        </p:nvGraphicFramePr>
        <p:xfrm>
          <a:off x="324167" y="1629937"/>
          <a:ext cx="7743825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Elipse 1"/>
          <p:cNvSpPr/>
          <p:nvPr/>
        </p:nvSpPr>
        <p:spPr>
          <a:xfrm>
            <a:off x="629920" y="3007743"/>
            <a:ext cx="497840" cy="406400"/>
          </a:xfrm>
          <a:prstGeom prst="ellipse">
            <a:avLst/>
          </a:prstGeom>
          <a:solidFill>
            <a:srgbClr val="FE9E00">
              <a:alpha val="30196"/>
            </a:srgb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438911" y="1873243"/>
                <a:ext cx="2121409" cy="497637"/>
              </a:xfrm>
              <a:prstGeom prst="rect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 smtClean="0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419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419" sz="1400" b="0" i="1" smtClean="0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  <m:t>𝑚𝑖𝑛</m:t>
                              </m:r>
                            </m:sub>
                          </m:sSub>
                          <m:r>
                            <a:rPr lang="es-419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419" sz="14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→</m:t>
                      </m:r>
                      <m:sSub>
                        <m:sSubPr>
                          <m:ctrlPr>
                            <a:rPr lang="es-AR" sz="1400" b="1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419" sz="14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𝑹</m:t>
                          </m:r>
                        </m:e>
                        <m:sub>
                          <m:r>
                            <a:rPr lang="es-419" sz="1400" b="1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𝒎𝒊𝒏</m:t>
                          </m:r>
                        </m:sub>
                      </m:sSub>
                      <m:r>
                        <a:rPr lang="es-419" sz="1400" b="1" i="1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s-419" sz="1400" b="1" i="1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𝟎</m:t>
                      </m:r>
                      <m:r>
                        <a:rPr lang="es-419" sz="1400" b="1" i="1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,</m:t>
                      </m:r>
                      <m:r>
                        <a:rPr lang="es-419" sz="1400" b="1" i="1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𝟓𝟓</m:t>
                      </m:r>
                    </m:oMath>
                  </m:oMathPara>
                </a14:m>
                <a:endParaRPr lang="en-US" sz="1400" b="1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1873243"/>
                <a:ext cx="2121409" cy="4976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ector recto de flecha 7"/>
          <p:cNvCxnSpPr>
            <a:stCxn id="2" idx="7"/>
            <a:endCxn id="16" idx="2"/>
          </p:cNvCxnSpPr>
          <p:nvPr/>
        </p:nvCxnSpPr>
        <p:spPr>
          <a:xfrm flipV="1">
            <a:off x="1054853" y="2370880"/>
            <a:ext cx="444763" cy="696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" name="Conector recto de flecha 3"/>
          <p:cNvCxnSpPr>
            <a:endCxn id="19" idx="7"/>
          </p:cNvCxnSpPr>
          <p:nvPr/>
        </p:nvCxnSpPr>
        <p:spPr>
          <a:xfrm flipH="1">
            <a:off x="4141233" y="1968491"/>
            <a:ext cx="385047" cy="380718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Elipse 18"/>
          <p:cNvSpPr/>
          <p:nvPr/>
        </p:nvSpPr>
        <p:spPr>
          <a:xfrm>
            <a:off x="3794294" y="2291322"/>
            <a:ext cx="406464" cy="39528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7096D9B6-1673-42F2-B0D3-03A27A5D188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24"/>
              <p:cNvSpPr/>
              <p:nvPr/>
            </p:nvSpPr>
            <p:spPr>
              <a:xfrm>
                <a:off x="854746" y="5735578"/>
                <a:ext cx="844975" cy="261610"/>
              </a:xfrm>
              <a:prstGeom prst="rect">
                <a:avLst/>
              </a:prstGeom>
              <a:ln w="19050">
                <a:noFill/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100" b="0" i="0" smtClean="0">
                          <a:latin typeface="Cambria Math" panose="02040503050406030204" pitchFamily="18" charset="0"/>
                        </a:rPr>
                        <m:t>0,05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8" name="Rectá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746" y="5735578"/>
                <a:ext cx="844975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noFill/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ángulo 26"/>
              <p:cNvSpPr/>
              <p:nvPr/>
            </p:nvSpPr>
            <p:spPr>
              <a:xfrm>
                <a:off x="6243431" y="5735578"/>
                <a:ext cx="831739" cy="261610"/>
              </a:xfrm>
              <a:prstGeom prst="rect">
                <a:avLst/>
              </a:prstGeom>
              <a:ln w="19050">
                <a:noFill/>
                <a:prstDash val="solid"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100" b="0" i="0" smtClean="0">
                          <a:latin typeface="Cambria Math" panose="02040503050406030204" pitchFamily="18" charset="0"/>
                        </a:rPr>
                        <m:t>0,97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20" name="Rectá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431" y="5735578"/>
                <a:ext cx="831739" cy="2616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noFill/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en-US" sz="1600" b="1" dirty="0"/>
              <a:t>-</a:t>
            </a:r>
          </a:p>
        </p:txBody>
      </p:sp>
      <p:sp>
        <p:nvSpPr>
          <p:cNvPr id="24" name="Marcador de contenido 2"/>
          <p:cNvSpPr txBox="1">
            <a:spLocks/>
          </p:cNvSpPr>
          <p:nvPr/>
        </p:nvSpPr>
        <p:spPr>
          <a:xfrm>
            <a:off x="438911" y="972368"/>
            <a:ext cx="6221771" cy="320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la relación de reflujo mínimo.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B8209D22-F71F-044F-422D-F4A0B99B3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59828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00"/>
                            </p:stCondLst>
                            <p:childTnLst>
                              <p:par>
                                <p:cTn id="25" presetID="6" presetClass="entr" presetSubtype="3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1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9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4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Graphic spid="15" grpId="0">
        <p:bldAsOne/>
      </p:bldGraphic>
      <p:bldP spid="2" grpId="0" animBg="1"/>
      <p:bldP spid="16" grpId="0" animBg="1"/>
      <p:bldP spid="19" grpId="0" animBg="1"/>
      <p:bldP spid="18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o 33"/>
          <p:cNvGrpSpPr/>
          <p:nvPr/>
        </p:nvGrpSpPr>
        <p:grpSpPr>
          <a:xfrm>
            <a:off x="7075170" y="1659723"/>
            <a:ext cx="4693158" cy="4352168"/>
            <a:chOff x="2428229" y="2076965"/>
            <a:chExt cx="4342393" cy="3951334"/>
          </a:xfrm>
        </p:grpSpPr>
        <p:pic>
          <p:nvPicPr>
            <p:cNvPr id="35" name="Imagen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37" name="Rectángulo 36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Marcador de contenido 2"/>
              <p:cNvSpPr txBox="1">
                <a:spLocks/>
              </p:cNvSpPr>
              <p:nvPr/>
            </p:nvSpPr>
            <p:spPr>
              <a:xfrm>
                <a:off x="438911" y="972367"/>
                <a:ext cx="11358673" cy="6319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88620" indent="-3429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SzPct val="100000"/>
                  <a:buFont typeface="+mj-lt"/>
                  <a:buAutoNum type="alphaLcPeriod" startAt="3"/>
                </a:pPr>
                <a:r>
                  <a:rPr lang="es-ES" sz="18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Adoptando R = 1,5</a:t>
                </a:r>
                <a14:m>
                  <m:oMath xmlns:m="http://schemas.openxmlformats.org/officeDocument/2006/math">
                    <m:r>
                      <a:rPr lang="es-A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s-A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1800" i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s-ES" sz="1800" i="1" baseline="-250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min</a:t>
                </a:r>
                <a:r>
                  <a:rPr lang="es-ES" sz="18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determinar el número de etapas que se requerirán en la zona de rectificación, en la de agotamiento y el plato óptimo donde debe ingresar la alimentación</a:t>
                </a:r>
                <a:endParaRPr lang="en-US" sz="18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0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972367"/>
                <a:ext cx="11358673" cy="631919"/>
              </a:xfrm>
              <a:prstGeom prst="rect">
                <a:avLst/>
              </a:prstGeom>
              <a:blipFill>
                <a:blip r:embed="rId3"/>
                <a:stretch>
                  <a:fillRect t="-5825" r="-429" b="-1747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c)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856982" y="2016794"/>
                <a:ext cx="254185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6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s-419" sz="1600" b="1" i="1" smtClean="0">
                              <a:latin typeface="Cambria Math" panose="02040503050406030204" pitchFamily="18" charset="0"/>
                            </a:rPr>
                            <m:t>𝑶𝑷</m:t>
                          </m:r>
                        </m:sub>
                      </m:sSub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1,</m:t>
                      </m:r>
                      <m:r>
                        <a:rPr lang="es-419" sz="16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419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6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𝟖𝟐𝟓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982" y="2016794"/>
                <a:ext cx="254185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ángulo 13"/>
          <p:cNvSpPr/>
          <p:nvPr/>
        </p:nvSpPr>
        <p:spPr>
          <a:xfrm>
            <a:off x="438911" y="1614598"/>
            <a:ext cx="62967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Calculamos el reflujo operativo con el que vamos a trabajar y graficamos:</a:t>
            </a:r>
          </a:p>
        </p:txBody>
      </p:sp>
      <p:graphicFrame>
        <p:nvGraphicFramePr>
          <p:cNvPr id="19" name="Chart 1">
            <a:extLst>
              <a:ext uri="{FF2B5EF4-FFF2-40B4-BE49-F238E27FC236}">
                <a16:creationId xmlns:a16="http://schemas.microsoft.com/office/drawing/2014/main" id="{1B67846D-248D-4F54-BB21-6B5BA9030B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4234911"/>
              </p:ext>
            </p:extLst>
          </p:nvPr>
        </p:nvGraphicFramePr>
        <p:xfrm>
          <a:off x="364807" y="2482084"/>
          <a:ext cx="6733787" cy="350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3816430" y="1928036"/>
                <a:ext cx="1576585" cy="5559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600" i="1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419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𝑂𝑃</m:t>
                              </m:r>
                            </m:sub>
                          </m:sSub>
                          <m:r>
                            <a:rPr lang="es-419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=0,53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430" y="1928036"/>
                <a:ext cx="1576585" cy="5559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echa derecha 19"/>
          <p:cNvSpPr/>
          <p:nvPr/>
        </p:nvSpPr>
        <p:spPr>
          <a:xfrm flipV="1">
            <a:off x="3317335" y="2143530"/>
            <a:ext cx="456729" cy="857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ángulo 20"/>
              <p:cNvSpPr/>
              <p:nvPr/>
            </p:nvSpPr>
            <p:spPr>
              <a:xfrm>
                <a:off x="1015083" y="2870749"/>
                <a:ext cx="1598515" cy="369332"/>
              </a:xfrm>
              <a:prstGeom prst="rect">
                <a:avLst/>
              </a:prstGeom>
              <a:ln w="19050">
                <a:solidFill>
                  <a:schemeClr val="accent2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i="1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°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etapas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á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083" y="2870749"/>
                <a:ext cx="1598515" cy="369332"/>
              </a:xfrm>
              <a:prstGeom prst="rect">
                <a:avLst/>
              </a:prstGeom>
              <a:blipFill>
                <a:blip r:embed="rId8"/>
                <a:stretch>
                  <a:fillRect b="-6250"/>
                </a:stretch>
              </a:blipFill>
              <a:ln w="19050">
                <a:solidFill>
                  <a:schemeClr val="accent2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ector recto 21"/>
          <p:cNvCxnSpPr/>
          <p:nvPr/>
        </p:nvCxnSpPr>
        <p:spPr>
          <a:xfrm flipH="1">
            <a:off x="5393015" y="2797395"/>
            <a:ext cx="652682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V="1">
            <a:off x="5393015" y="2797397"/>
            <a:ext cx="0" cy="16297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4690110" y="2960370"/>
            <a:ext cx="702905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4693920" y="2952751"/>
            <a:ext cx="0" cy="167639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3981450" y="3120390"/>
            <a:ext cx="70866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4012034" y="3120391"/>
            <a:ext cx="0" cy="171449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H="1">
            <a:off x="3531870" y="3287615"/>
            <a:ext cx="480165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V="1">
            <a:off x="3529434" y="3253327"/>
            <a:ext cx="0" cy="156716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H="1">
            <a:off x="3138273" y="3410043"/>
            <a:ext cx="39116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3148537" y="3406233"/>
            <a:ext cx="0" cy="319947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>
            <a:off x="2555446" y="3726180"/>
            <a:ext cx="582828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 flipV="1">
            <a:off x="2555446" y="3726181"/>
            <a:ext cx="0" cy="499109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 flipH="1">
            <a:off x="1977596" y="4225290"/>
            <a:ext cx="57785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V="1">
            <a:off x="1977596" y="4217164"/>
            <a:ext cx="0" cy="488186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 flipH="1">
            <a:off x="1375410" y="4712970"/>
            <a:ext cx="602188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 flipV="1">
            <a:off x="1375410" y="4712970"/>
            <a:ext cx="0" cy="50673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/>
          <p:cNvCxnSpPr/>
          <p:nvPr/>
        </p:nvCxnSpPr>
        <p:spPr>
          <a:xfrm flipH="1">
            <a:off x="1028700" y="5219700"/>
            <a:ext cx="34671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 flipV="1">
            <a:off x="1028700" y="5219700"/>
            <a:ext cx="0" cy="28956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ángulo 60"/>
              <p:cNvSpPr/>
              <p:nvPr/>
            </p:nvSpPr>
            <p:spPr>
              <a:xfrm>
                <a:off x="4973630" y="3470487"/>
                <a:ext cx="2165978" cy="369332"/>
              </a:xfrm>
              <a:prstGeom prst="rect">
                <a:avLst/>
              </a:prstGeom>
              <a:ln w="19050">
                <a:solidFill>
                  <a:srgbClr val="FE9E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i="1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°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rectificaci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Rectángulo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630" y="3470487"/>
                <a:ext cx="216597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E9E00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ángulo 61"/>
              <p:cNvSpPr/>
              <p:nvPr/>
            </p:nvSpPr>
            <p:spPr>
              <a:xfrm>
                <a:off x="2504284" y="5025833"/>
                <a:ext cx="2188420" cy="369332"/>
              </a:xfrm>
              <a:prstGeom prst="rect">
                <a:avLst/>
              </a:prstGeom>
              <a:ln w="19050">
                <a:solidFill>
                  <a:srgbClr val="7030A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i="1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°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agotamiento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2" name="Rectángulo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4284" y="5025833"/>
                <a:ext cx="2188420" cy="369332"/>
              </a:xfrm>
              <a:prstGeom prst="rect">
                <a:avLst/>
              </a:prstGeom>
              <a:blipFill>
                <a:blip r:embed="rId10"/>
                <a:stretch>
                  <a:fillRect b="-7813"/>
                </a:stretch>
              </a:blipFill>
              <a:ln w="19050">
                <a:solidFill>
                  <a:srgbClr val="7030A0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ángulo 62"/>
              <p:cNvSpPr/>
              <p:nvPr/>
            </p:nvSpPr>
            <p:spPr>
              <a:xfrm>
                <a:off x="3660579" y="4153480"/>
                <a:ext cx="2332883" cy="307777"/>
              </a:xfrm>
              <a:prstGeom prst="rect">
                <a:avLst/>
              </a:prstGeom>
              <a:ln w="19050">
                <a:solidFill>
                  <a:srgbClr val="00B0F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𝑃𝑙𝑎𝑡𝑜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𝑎𝑙𝑖𝑚𝑒𝑛𝑡𝑎𝑐𝑖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3" name="Rectángulo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579" y="4153480"/>
                <a:ext cx="2332883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00B0F0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DA7A30F9-F569-4A11-B579-FBD09AEB5576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9CA798-7873-29B9-F136-2294FA03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78161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Graphic spid="19" grpId="0">
        <p:bldAsOne/>
      </p:bldGraphic>
      <p:bldP spid="5" grpId="0"/>
      <p:bldP spid="20" grpId="0" animBg="1"/>
      <p:bldP spid="21" grpId="0" animBg="1"/>
      <p:bldP spid="61" grpId="0" animBg="1"/>
      <p:bldP spid="62" grpId="0" animBg="1"/>
      <p:bldP spid="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/>
          <p:cNvGrpSpPr/>
          <p:nvPr/>
        </p:nvGrpSpPr>
        <p:grpSpPr>
          <a:xfrm>
            <a:off x="7163193" y="1659723"/>
            <a:ext cx="4605135" cy="4352168"/>
            <a:chOff x="2428229" y="2076965"/>
            <a:chExt cx="4342393" cy="395133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21" name="Rectángulo 20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367"/>
            <a:ext cx="11358673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4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la carga térmica del condensador y el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d)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621694" y="1754896"/>
                <a:ext cx="1854803" cy="5517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=0,825=</m:t>
                      </m:r>
                      <m:f>
                        <m:fPr>
                          <m:ctrlPr>
                            <a:rPr lang="es-419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94" y="1754896"/>
                <a:ext cx="1854803" cy="5517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ángulo 13"/>
          <p:cNvSpPr/>
          <p:nvPr/>
        </p:nvSpPr>
        <p:spPr>
          <a:xfrm>
            <a:off x="438910" y="1401819"/>
            <a:ext cx="89661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Como no tenemos caudales, podremos calcular las cargas térmicas en función del caudal de alimentación: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3164493" y="1755368"/>
                <a:ext cx="2257669" cy="5517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419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419" sz="1600" i="1" smtClean="0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=0,825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r>
                            <a:rPr lang="es-419" sz="1600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s-419" sz="1600" b="0" i="0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=0,404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493" y="1755368"/>
                <a:ext cx="2257669" cy="551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echa derecha 19"/>
          <p:cNvSpPr/>
          <p:nvPr/>
        </p:nvSpPr>
        <p:spPr>
          <a:xfrm flipV="1">
            <a:off x="2578771" y="1990647"/>
            <a:ext cx="456729" cy="857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438909" y="2387647"/>
            <a:ext cx="18208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En el condensador: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ángulo 34"/>
              <p:cNvSpPr/>
              <p:nvPr/>
            </p:nvSpPr>
            <p:spPr>
              <a:xfrm>
                <a:off x="805980" y="2819527"/>
                <a:ext cx="3384709" cy="5517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i="1" smtClean="0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𝑉</m:t>
                          </m:r>
                        </m:num>
                        <m:den>
                          <m:r>
                            <a:rPr lang="es-419" sz="1600" i="1" smtClean="0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r>
                            <a:rPr lang="es-419" sz="1600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s-419" sz="1600" b="0" i="0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419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1600" i="1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419" sz="1600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s-419" sz="1600" b="0" i="0" smtClean="0"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=0,49+0,404=0,894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5" name="Rectá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980" y="2819527"/>
                <a:ext cx="3384709" cy="5517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ángulo 1"/>
              <p:cNvSpPr/>
              <p:nvPr/>
            </p:nvSpPr>
            <p:spPr>
              <a:xfrm>
                <a:off x="621694" y="3436023"/>
                <a:ext cx="6623993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𝒄𝒐𝒏𝒅</m:t>
                              </m:r>
                            </m:sub>
                          </m:sSub>
                        </m:num>
                        <m:den>
                          <m:r>
                            <a:rPr lang="es-419" sz="16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den>
                      </m:f>
                      <m:r>
                        <a:rPr lang="en-US" sz="1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  <m:sup>
                          <m:sSub>
                            <m:sSubPr>
                              <m:ctrlPr>
                                <a:rPr lang="es-A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419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r>
                        <a:rPr lang="en-US" sz="1600" i="0">
                          <a:latin typeface="Cambria Math" panose="02040503050406030204" pitchFamily="18" charset="0"/>
                        </a:rPr>
                        <m:t>=−6886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type m:val="lin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𝑘𝑐𝑎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den>
                      </m:f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 0,894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𝟔𝟏𝟓𝟔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𝐤𝐜𝐚𝐥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𝐤𝐦𝐨𝐥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94" y="3436023"/>
                <a:ext cx="6623993" cy="55335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ángulo 14"/>
          <p:cNvSpPr/>
          <p:nvPr/>
        </p:nvSpPr>
        <p:spPr>
          <a:xfrm>
            <a:off x="438909" y="4121508"/>
            <a:ext cx="1391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A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2164213" y="5162479"/>
                <a:ext cx="25540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419" b="0" i="0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s-419" b="0" i="0" smtClean="0"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213" y="5162479"/>
                <a:ext cx="2554033" cy="369332"/>
              </a:xfrm>
              <a:prstGeom prst="rect">
                <a:avLst/>
              </a:prstGeom>
              <a:blipFill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ángulo 15"/>
              <p:cNvSpPr/>
              <p:nvPr/>
            </p:nvSpPr>
            <p:spPr>
              <a:xfrm>
                <a:off x="621693" y="4502860"/>
                <a:ext cx="6691254" cy="5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𝒓𝒆𝒃</m:t>
                              </m:r>
                            </m:sub>
                          </m:sSub>
                        </m:num>
                        <m:den>
                          <m:r>
                            <a:rPr lang="es-419" sz="16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den>
                      </m:f>
                      <m:r>
                        <a:rPr lang="en-US" sz="1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s-AR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  <m:sup>
                          <m:sSub>
                            <m:sSubPr>
                              <m:ctrlPr>
                                <a:rPr lang="es-A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419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r>
                        <a:rPr lang="en-US" sz="1600" i="0">
                          <a:latin typeface="Cambria Math" panose="02040503050406030204" pitchFamily="18" charset="0"/>
                        </a:rPr>
                        <m:t>=−6886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type m:val="lin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𝑘𝑐𝑎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den>
                      </m:f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 0,894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𝟔𝟏𝟓𝟔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𝐤𝐜𝐚𝐥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𝐤𝐦𝐨𝐥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93" y="4502860"/>
                <a:ext cx="6691254" cy="58451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lecha derecha 16"/>
          <p:cNvSpPr/>
          <p:nvPr/>
        </p:nvSpPr>
        <p:spPr>
          <a:xfrm rot="5400000" flipV="1">
            <a:off x="2424948" y="5077112"/>
            <a:ext cx="28732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00EB0351-2DE5-4BF0-B52E-FD61E9CD1DFE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r>
              <a:rPr lang="en-US" sz="1600" b="1" dirty="0"/>
              <a:t>-</a:t>
            </a: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C49F22D2-BE40-DA54-5A1C-60B3AA4C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49514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7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5" grpId="0"/>
      <p:bldP spid="20" grpId="0" animBg="1"/>
      <p:bldP spid="34" grpId="0"/>
      <p:bldP spid="35" grpId="0"/>
      <p:bldP spid="2" grpId="0"/>
      <p:bldP spid="15" grpId="0"/>
      <p:bldP spid="3" grpId="0"/>
      <p:bldP spid="16" grpId="0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367"/>
            <a:ext cx="11329417" cy="642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Repita el problema utilizando una presión total de operación de 53,2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kPa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compare los resultados obtenidos con la condición anterior.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354080" y="2216525"/>
            <a:ext cx="48212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Para empezar, veamos cómo cambian las condiciones:</a:t>
            </a:r>
          </a:p>
        </p:txBody>
      </p:sp>
      <p:graphicFrame>
        <p:nvGraphicFramePr>
          <p:cNvPr id="41" name="Chart 1">
            <a:extLst>
              <a:ext uri="{FF2B5EF4-FFF2-40B4-BE49-F238E27FC236}">
                <a16:creationId xmlns:a16="http://schemas.microsoft.com/office/drawing/2014/main" id="{27B85CD7-04C1-48DC-8D5C-64706E5E59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118175"/>
              </p:ext>
            </p:extLst>
          </p:nvPr>
        </p:nvGraphicFramePr>
        <p:xfrm>
          <a:off x="2494625" y="2492339"/>
          <a:ext cx="6968971" cy="3748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" name="Rectángulo 41"/>
          <p:cNvSpPr/>
          <p:nvPr/>
        </p:nvSpPr>
        <p:spPr>
          <a:xfrm>
            <a:off x="3057460" y="1601562"/>
            <a:ext cx="5549330" cy="461665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 algn="ctr">
              <a:buSzPct val="100000"/>
              <a:buFont typeface="Corbel" pitchFamily="34" charset="0"/>
              <a:buNone/>
            </a:pPr>
            <a:r>
              <a:rPr lang="es-AR" sz="2400" dirty="0">
                <a:latin typeface="Calibri" panose="020F0502020204030204" pitchFamily="34" charset="0"/>
                <a:cs typeface="Calibri" panose="020F0502020204030204" pitchFamily="34" charset="0"/>
              </a:rPr>
              <a:t>¿¿Qué resultados esperamos obtener??</a:t>
            </a:r>
          </a:p>
        </p:txBody>
      </p:sp>
      <p:cxnSp>
        <p:nvCxnSpPr>
          <p:cNvPr id="22" name="Conector recto de flecha 21"/>
          <p:cNvCxnSpPr/>
          <p:nvPr/>
        </p:nvCxnSpPr>
        <p:spPr>
          <a:xfrm>
            <a:off x="4687824" y="3586119"/>
            <a:ext cx="329946" cy="528681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Flecha curvada hacia la izquierda 22"/>
          <p:cNvSpPr/>
          <p:nvPr/>
        </p:nvSpPr>
        <p:spPr>
          <a:xfrm rot="14177524">
            <a:off x="6119914" y="2462569"/>
            <a:ext cx="250115" cy="561404"/>
          </a:xfrm>
          <a:prstGeom prst="curvedLeftArrow">
            <a:avLst>
              <a:gd name="adj1" fmla="val 13999"/>
              <a:gd name="adj2" fmla="val 46200"/>
              <a:gd name="adj3" fmla="val 662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DC11F75E-F211-4FCA-940A-A6FE4667C56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2DC6CB-FF7C-3024-32A0-A12C0E0D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109112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Graphic spid="41" grpId="0">
        <p:bldAsOne/>
      </p:bldGraphic>
      <p:bldP spid="42" grpId="0" animBg="1"/>
      <p:bldP spid="42" grpId="1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4090" y="1625206"/>
            <a:ext cx="3695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Veamos los resultados comparativos:</a:t>
            </a:r>
          </a:p>
        </p:txBody>
      </p:sp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976882"/>
              </p:ext>
            </p:extLst>
          </p:nvPr>
        </p:nvGraphicFramePr>
        <p:xfrm>
          <a:off x="3743137" y="2056856"/>
          <a:ext cx="449326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220">
                  <a:extLst>
                    <a:ext uri="{9D8B030D-6E8A-4147-A177-3AD203B41FA5}">
                      <a16:colId xmlns:a16="http://schemas.microsoft.com/office/drawing/2014/main" val="2836022966"/>
                    </a:ext>
                  </a:extLst>
                </a:gridCol>
                <a:gridCol w="1564640">
                  <a:extLst>
                    <a:ext uri="{9D8B030D-6E8A-4147-A177-3AD203B41FA5}">
                      <a16:colId xmlns:a16="http://schemas.microsoft.com/office/drawing/2014/main" val="120454542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71109441"/>
                    </a:ext>
                  </a:extLst>
                </a:gridCol>
              </a:tblGrid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dirty="0"/>
                        <a:t>Parámetro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dirty="0"/>
                        <a:t>P1=13.3 </a:t>
                      </a:r>
                      <a:r>
                        <a:rPr lang="es-419" dirty="0" err="1"/>
                        <a:t>kPa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dirty="0"/>
                        <a:t>P2=53.2</a:t>
                      </a:r>
                      <a:r>
                        <a:rPr lang="es-419" baseline="0" dirty="0"/>
                        <a:t> </a:t>
                      </a:r>
                      <a:r>
                        <a:rPr lang="es-419" baseline="0" dirty="0" err="1"/>
                        <a:t>kPa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431929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361518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  <a:endParaRPr lang="en-US" b="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1,18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11227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0,55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0,63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456228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s-419" b="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0,825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0,945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507122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s-419" b="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629739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rect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7568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Agot</a:t>
                      </a:r>
                      <a:endParaRPr lang="en-US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6879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</a:t>
                      </a:r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/F </a:t>
                      </a:r>
                      <a:r>
                        <a:rPr lang="es-419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[kcal/</a:t>
                      </a:r>
                      <a:r>
                        <a:rPr lang="es-419" sz="1200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kmol</a:t>
                      </a:r>
                      <a:r>
                        <a:rPr lang="es-419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400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6156,9</a:t>
                      </a:r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6185,4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430521"/>
                  </a:ext>
                </a:extLst>
              </a:tr>
              <a:tr h="299935">
                <a:tc>
                  <a:txBody>
                    <a:bodyPr/>
                    <a:lstStyle/>
                    <a:p>
                      <a:pPr algn="ctr"/>
                      <a:r>
                        <a:rPr lang="es-419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s-419" b="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reb</a:t>
                      </a:r>
                      <a:r>
                        <a:rPr lang="es-419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[kcal/</a:t>
                      </a:r>
                      <a:r>
                        <a:rPr lang="es-419" sz="1200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kmol</a:t>
                      </a:r>
                      <a:r>
                        <a:rPr lang="es-419" sz="12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b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7369,4</a:t>
                      </a:r>
                      <a:endParaRPr lang="en-U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7050033"/>
                  </a:ext>
                </a:extLst>
              </a:tr>
            </a:tbl>
          </a:graphicData>
        </a:graphic>
      </p:graphicFrame>
      <p:sp>
        <p:nvSpPr>
          <p:cNvPr id="3" name="Elipse 2"/>
          <p:cNvSpPr/>
          <p:nvPr/>
        </p:nvSpPr>
        <p:spPr>
          <a:xfrm>
            <a:off x="6744421" y="2805576"/>
            <a:ext cx="1362456" cy="320040"/>
          </a:xfrm>
          <a:prstGeom prst="ellipse">
            <a:avLst/>
          </a:prstGeom>
          <a:solidFill>
            <a:srgbClr val="418AB3">
              <a:alpha val="30196"/>
            </a:srgb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Conector recto de flecha 4"/>
          <p:cNvCxnSpPr>
            <a:stCxn id="3" idx="6"/>
            <a:endCxn id="30" idx="1"/>
          </p:cNvCxnSpPr>
          <p:nvPr/>
        </p:nvCxnSpPr>
        <p:spPr>
          <a:xfrm>
            <a:off x="8106877" y="2965596"/>
            <a:ext cx="6378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ángulo 29"/>
              <p:cNvSpPr/>
              <p:nvPr/>
            </p:nvSpPr>
            <p:spPr>
              <a:xfrm>
                <a:off x="8744712" y="2811707"/>
                <a:ext cx="1843710" cy="307777"/>
              </a:xfrm>
              <a:prstGeom prst="rect">
                <a:avLst/>
              </a:prstGeom>
              <a:ln w="19050">
                <a:solidFill>
                  <a:srgbClr val="00B0F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í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𝑞𝑢𝑖𝑑𝑜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400" b="0" i="1" smtClean="0">
                          <a:latin typeface="Cambria Math" panose="02040503050406030204" pitchFamily="18" charset="0"/>
                        </a:rPr>
                        <m:t>𝑠𝑢𝑏𝑒𝑛𝑓𝑟𝑖𝑎𝑑𝑜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0" name="Rectá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4712" y="2811707"/>
                <a:ext cx="1843710" cy="307777"/>
              </a:xfrm>
              <a:prstGeom prst="rect">
                <a:avLst/>
              </a:prstGeom>
              <a:blipFill>
                <a:blip r:embed="rId3"/>
                <a:stretch>
                  <a:fillRect b="-1852"/>
                </a:stretch>
              </a:blipFill>
              <a:ln w="19050">
                <a:solidFill>
                  <a:srgbClr val="00B0F0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ángulo 38"/>
          <p:cNvSpPr/>
          <p:nvPr/>
        </p:nvSpPr>
        <p:spPr>
          <a:xfrm>
            <a:off x="8425795" y="3229568"/>
            <a:ext cx="2501285" cy="40011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" indent="0" algn="ctr">
              <a:buSzPct val="100000"/>
              <a:buFont typeface="Corbel" pitchFamily="34" charset="0"/>
              <a:buNone/>
            </a:pPr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¿Cómo se obtiene?</a:t>
            </a: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61312E32-20A5-41EC-8293-00259F48249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-1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600" b="1" dirty="0"/>
              <a:t>-</a:t>
            </a:r>
          </a:p>
        </p:txBody>
      </p:sp>
      <p:sp>
        <p:nvSpPr>
          <p:cNvPr id="16" name="Marcador de contenido 2"/>
          <p:cNvSpPr txBox="1">
            <a:spLocks/>
          </p:cNvSpPr>
          <p:nvPr/>
        </p:nvSpPr>
        <p:spPr>
          <a:xfrm>
            <a:off x="438911" y="972367"/>
            <a:ext cx="11329417" cy="642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Repita el problema utilizando una presión total de operación de 53,2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kPa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compare los resultados obtenidos con la condición anterior.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B12FCDD0-E5DA-602A-9BEF-6E968900A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36529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00"/>
                            </p:stCondLst>
                            <p:childTnLst>
                              <p:par>
                                <p:cTn id="31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" grpId="0" animBg="1"/>
      <p:bldP spid="30" grpId="0" animBg="1"/>
      <p:bldP spid="39" grpId="0" animBg="1"/>
      <p:bldP spid="3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4090" y="1625206"/>
            <a:ext cx="2254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b="1" dirty="0">
                <a:latin typeface="Calibri" panose="020F0502020204030204" pitchFamily="34" charset="0"/>
                <a:cs typeface="Calibri" panose="020F0502020204030204" pitchFamily="34" charset="0"/>
              </a:rPr>
              <a:t>¿Cómo calcular el </a:t>
            </a:r>
            <a:r>
              <a:rPr lang="es-AR" b="1" i="1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s-AR" b="1" dirty="0">
                <a:latin typeface="Calibri" panose="020F0502020204030204" pitchFamily="34" charset="0"/>
                <a:cs typeface="Calibri" panose="020F0502020204030204" pitchFamily="34" charset="0"/>
              </a:rPr>
              <a:t>?: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4821754" y="1671255"/>
                <a:ext cx="2617255" cy="341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s-AR" sz="16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p>
                      </m:sSubSup>
                      <m:r>
                        <a:rPr lang="en-US" sz="16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AR" sz="16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p>
                      </m:sSub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754" y="1671255"/>
                <a:ext cx="2617255" cy="341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8182005" y="1674891"/>
                <a:ext cx="2850139" cy="341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s-AR" sz="16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p>
                      </m:sSubSup>
                      <m:r>
                        <a:rPr lang="en-US" sz="1600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AR" sz="16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p>
                      </m:sSub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2005" y="1674891"/>
                <a:ext cx="2850139" cy="341760"/>
              </a:xfrm>
              <a:prstGeom prst="rect">
                <a:avLst/>
              </a:prstGeom>
              <a:blipFill>
                <a:blip r:embed="rId4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8284304" y="2106521"/>
                <a:ext cx="2817951" cy="688330"/>
              </a:xfrm>
              <a:prstGeom prst="rect">
                <a:avLst/>
              </a:prstGeom>
              <a:ln>
                <a:prstDash val="lgDashDotDot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sz="1600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</m:den>
                      </m:f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304" y="2106521"/>
                <a:ext cx="2817951" cy="688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prstDash val="lgDashDotDot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6251459" y="2902841"/>
                <a:ext cx="2964914" cy="371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p>
                      </m:sSubSup>
                      <m:r>
                        <a:rPr lang="en-US" sz="1600" i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𝑚𝑖𝑥</m:t>
                          </m:r>
                        </m:sup>
                      </m:sSubSup>
                      <m:r>
                        <a:rPr lang="es-AR" sz="1600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1459" y="2902841"/>
                <a:ext cx="2964914" cy="371192"/>
              </a:xfrm>
              <a:prstGeom prst="rect">
                <a:avLst/>
              </a:prstGeom>
              <a:blipFill>
                <a:blip r:embed="rId6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ángulo 12"/>
          <p:cNvSpPr/>
          <p:nvPr/>
        </p:nvSpPr>
        <p:spPr>
          <a:xfrm>
            <a:off x="4854786" y="2973451"/>
            <a:ext cx="9553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Además: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504634" y="1994538"/>
            <a:ext cx="3969830" cy="3529898"/>
            <a:chOff x="504634" y="1994538"/>
            <a:chExt cx="3969830" cy="3529898"/>
          </a:xfrm>
        </p:grpSpPr>
        <p:pic>
          <p:nvPicPr>
            <p:cNvPr id="8" name="Picture 14"/>
            <p:cNvPicPr/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693"/>
            <a:stretch/>
          </p:blipFill>
          <p:spPr bwMode="auto">
            <a:xfrm>
              <a:off x="504634" y="1994538"/>
              <a:ext cx="3421190" cy="35298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CuadroTexto 8"/>
            <p:cNvSpPr txBox="1"/>
            <p:nvPr/>
          </p:nvSpPr>
          <p:spPr>
            <a:xfrm>
              <a:off x="2474809" y="4415179"/>
              <a:ext cx="42672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419" sz="1600" dirty="0">
                  <a:solidFill>
                    <a:srgbClr val="FF0000"/>
                  </a:solidFill>
                </a:rPr>
                <a:t>H</a:t>
              </a:r>
              <a:r>
                <a:rPr lang="es-419" sz="1600" baseline="-25000" dirty="0">
                  <a:solidFill>
                    <a:srgbClr val="FF0000"/>
                  </a:solidFill>
                </a:rPr>
                <a:t>F</a:t>
              </a:r>
              <a:endParaRPr lang="en-US" sz="16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5" name="CuadroTexto 14"/>
            <p:cNvSpPr txBox="1"/>
            <p:nvPr/>
          </p:nvSpPr>
          <p:spPr>
            <a:xfrm>
              <a:off x="3833094" y="3039470"/>
              <a:ext cx="641370" cy="502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419" sz="1600" dirty="0">
                  <a:solidFill>
                    <a:srgbClr val="FF0000"/>
                  </a:solidFill>
                </a:rPr>
                <a:t>H</a:t>
              </a:r>
              <a:r>
                <a:rPr lang="es-419" sz="1600" baseline="-25000" dirty="0">
                  <a:solidFill>
                    <a:srgbClr val="FF0000"/>
                  </a:solidFill>
                </a:rPr>
                <a:t>L</a:t>
              </a:r>
              <a:r>
                <a:rPr lang="es-419" sz="1600" baseline="30000" dirty="0">
                  <a:solidFill>
                    <a:srgbClr val="FF0000"/>
                  </a:solidFill>
                </a:rPr>
                <a:t>SAT</a:t>
              </a:r>
            </a:p>
            <a:p>
              <a:endParaRPr lang="en-US" sz="16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3840480" y="2706188"/>
              <a:ext cx="63398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419" sz="1600" dirty="0">
                  <a:solidFill>
                    <a:srgbClr val="FF0000"/>
                  </a:solidFill>
                </a:rPr>
                <a:t>H</a:t>
              </a:r>
              <a:r>
                <a:rPr lang="es-419" sz="1600" baseline="-25000" dirty="0">
                  <a:solidFill>
                    <a:srgbClr val="FF0000"/>
                  </a:solidFill>
                </a:rPr>
                <a:t>V</a:t>
              </a:r>
              <a:r>
                <a:rPr lang="es-419" sz="1600" baseline="30000" dirty="0">
                  <a:solidFill>
                    <a:srgbClr val="FF0000"/>
                  </a:solidFill>
                </a:rPr>
                <a:t>SAT</a:t>
              </a:r>
              <a:endParaRPr lang="en-US" sz="1600" baseline="30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5574523" y="3335321"/>
                <a:ext cx="6245299" cy="713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𝑠𝑎𝑡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p>
                          </m:sSubSup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</m:den>
                      </m:f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𝑠𝑎𝑡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523" y="3335321"/>
                <a:ext cx="6245299" cy="71301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ángulo 18"/>
          <p:cNvSpPr/>
          <p:nvPr/>
        </p:nvSpPr>
        <p:spPr>
          <a:xfrm>
            <a:off x="4308241" y="3519965"/>
            <a:ext cx="15142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Reemplazando: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ángulo 13"/>
              <p:cNvSpPr/>
              <p:nvPr/>
            </p:nvSpPr>
            <p:spPr>
              <a:xfrm>
                <a:off x="6857437" y="4800177"/>
                <a:ext cx="2209131" cy="9247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20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𝑝𝑒𝑛𝑡𝑎𝑛𝑜</m:t>
                                  </m:r>
                                </m:sup>
                              </m:sSub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=28</m:t>
                              </m:r>
                              <m:r>
                                <a:rPr lang="es-AR" sz="1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758 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𝑘𝑐𝑎𝑙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  <m:r>
                                    <a:rPr lang="es-AR" sz="1200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h𝑒𝑥𝑎𝑛𝑜</m:t>
                                  </m:r>
                                </m:sup>
                              </m:sSub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=45</m:t>
                              </m:r>
                              <m:r>
                                <a:rPr lang="es-AR" sz="1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244 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𝑘𝑐𝑎𝑙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  <m:r>
                                    <a:rPr lang="es-AR" sz="1200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437" y="4800177"/>
                <a:ext cx="2209131" cy="9247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ángulo 20"/>
          <p:cNvSpPr/>
          <p:nvPr/>
        </p:nvSpPr>
        <p:spPr>
          <a:xfrm>
            <a:off x="4301336" y="5110949"/>
            <a:ext cx="27655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Tomando un valor promedio: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321044" y="5797219"/>
            <a:ext cx="11881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Se obtiene: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ángulo 22"/>
              <p:cNvSpPr/>
              <p:nvPr/>
            </p:nvSpPr>
            <p:spPr>
              <a:xfrm>
                <a:off x="5551930" y="5781830"/>
                <a:ext cx="1091966" cy="369332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1,18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á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930" y="5781830"/>
                <a:ext cx="1091966" cy="369332"/>
              </a:xfrm>
              <a:prstGeom prst="rect">
                <a:avLst/>
              </a:prstGeom>
              <a:blipFill>
                <a:blip r:embed="rId10"/>
                <a:stretch>
                  <a:fillRect b="-3125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ángulo 16"/>
              <p:cNvSpPr/>
              <p:nvPr/>
            </p:nvSpPr>
            <p:spPr>
              <a:xfrm>
                <a:off x="9549735" y="5004057"/>
                <a:ext cx="1779013" cy="50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  <m:sup>
                          <m:r>
                            <a:rPr lang="es-419" sz="1400" b="0" i="1" smtClean="0">
                              <a:latin typeface="Cambria Math" panose="02040503050406030204" pitchFamily="18" charset="0"/>
                            </a:rPr>
                            <m:t>𝑚𝑖𝑥</m:t>
                          </m:r>
                        </m:sup>
                      </m:sSubSup>
                      <m:r>
                        <a:rPr lang="en-US" sz="1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400" b="0" i="0" smtClean="0">
                          <a:latin typeface="Cambria Math" panose="02040503050406030204" pitchFamily="18" charset="0"/>
                        </a:rPr>
                        <m:t>37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𝑘𝑐𝑎𝑙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𝑘𝑚𝑜𝑙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á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9735" y="5004057"/>
                <a:ext cx="1779013" cy="501419"/>
              </a:xfrm>
              <a:prstGeom prst="rect">
                <a:avLst/>
              </a:prstGeom>
              <a:blipFill>
                <a:blip r:embed="rId11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lecha derecha 24"/>
          <p:cNvSpPr/>
          <p:nvPr/>
        </p:nvSpPr>
        <p:spPr>
          <a:xfrm flipV="1">
            <a:off x="9073428" y="5262547"/>
            <a:ext cx="456729" cy="857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echa derecha 25"/>
          <p:cNvSpPr/>
          <p:nvPr/>
        </p:nvSpPr>
        <p:spPr>
          <a:xfrm flipV="1">
            <a:off x="7507705" y="1810540"/>
            <a:ext cx="704388" cy="98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5624172" y="4022108"/>
                <a:ext cx="2885440" cy="701667"/>
              </a:xfrm>
              <a:prstGeom prst="rect">
                <a:avLst/>
              </a:prstGeom>
              <a:ln>
                <a:solidFill>
                  <a:srgbClr val="00B0F0"/>
                </a:solidFill>
                <a:prstDash val="dash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𝑠𝑎𝑡</m:t>
                                  </m:r>
                                </m:sup>
                              </m:sSubSup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𝑚𝑖𝑥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172" y="4022108"/>
                <a:ext cx="2885440" cy="70166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rgbClr val="00B0F0"/>
                </a:solidFill>
                <a:prstDash val="dash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agen 2" descr="Nueva marca difusion - web">
            <a:extLst>
              <a:ext uri="{FF2B5EF4-FFF2-40B4-BE49-F238E27FC236}">
                <a16:creationId xmlns:a16="http://schemas.microsoft.com/office/drawing/2014/main" id="{B4A829A8-B057-42F5-AAF6-1CF74FE27926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r>
              <a:rPr lang="en-US" sz="1600" b="1" dirty="0"/>
              <a:t>-</a:t>
            </a:r>
          </a:p>
        </p:txBody>
      </p:sp>
      <p:sp>
        <p:nvSpPr>
          <p:cNvPr id="31" name="Marcador de contenido 2"/>
          <p:cNvSpPr txBox="1">
            <a:spLocks/>
          </p:cNvSpPr>
          <p:nvPr/>
        </p:nvSpPr>
        <p:spPr>
          <a:xfrm>
            <a:off x="438911" y="972367"/>
            <a:ext cx="11329417" cy="642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Repita el problema utilizando una presión total de operación de 53,2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kPa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compare los resultados obtenidos con la condición anterior.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Marcador de pie de página 3">
            <a:extLst>
              <a:ext uri="{FF2B5EF4-FFF2-40B4-BE49-F238E27FC236}">
                <a16:creationId xmlns:a16="http://schemas.microsoft.com/office/drawing/2014/main" id="{87B9E441-8B5E-1061-17FF-185F05C21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106954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1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6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1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3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300"/>
                            </p:stCondLst>
                            <p:childTnLst>
                              <p:par>
                                <p:cTn id="82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/>
      <p:bldP spid="3" grpId="0"/>
      <p:bldP spid="4" grpId="0" animBg="1"/>
      <p:bldP spid="5" grpId="0"/>
      <p:bldP spid="13" grpId="0"/>
      <p:bldP spid="12" grpId="0"/>
      <p:bldP spid="19" grpId="0"/>
      <p:bldP spid="14" grpId="0"/>
      <p:bldP spid="21" grpId="0"/>
      <p:bldP spid="22" grpId="0"/>
      <p:bldP spid="23" grpId="0" animBg="1"/>
      <p:bldP spid="23" grpId="1" animBg="1"/>
      <p:bldP spid="17" grpId="0"/>
      <p:bldP spid="25" grpId="0" animBg="1"/>
      <p:bldP spid="26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367"/>
            <a:ext cx="9609441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3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serán comparativamente los diámetros de las torres especificadas en 1) y 2)?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8522048"/>
                  </p:ext>
                </p:extLst>
              </p:nvPr>
            </p:nvGraphicFramePr>
            <p:xfrm>
              <a:off x="3877310" y="1580840"/>
              <a:ext cx="4452620" cy="33581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3980">
                      <a:extLst>
                        <a:ext uri="{9D8B030D-6E8A-4147-A177-3AD203B41FA5}">
                          <a16:colId xmlns:a16="http://schemas.microsoft.com/office/drawing/2014/main" val="2836022966"/>
                        </a:ext>
                      </a:extLst>
                    </a:gridCol>
                    <a:gridCol w="1503680">
                      <a:extLst>
                        <a:ext uri="{9D8B030D-6E8A-4147-A177-3AD203B41FA5}">
                          <a16:colId xmlns:a16="http://schemas.microsoft.com/office/drawing/2014/main" val="1204545427"/>
                        </a:ext>
                      </a:extLst>
                    </a:gridCol>
                    <a:gridCol w="1584960">
                      <a:extLst>
                        <a:ext uri="{9D8B030D-6E8A-4147-A177-3AD203B41FA5}">
                          <a16:colId xmlns:a16="http://schemas.microsoft.com/office/drawing/2014/main" val="471109441"/>
                        </a:ext>
                      </a:extLst>
                    </a:gridCol>
                  </a:tblGrid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Parámetro 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P1</a:t>
                          </a:r>
                          <a:r>
                            <a:rPr lang="es-419" baseline="0" dirty="0"/>
                            <a:t>=13.3 </a:t>
                          </a:r>
                          <a:r>
                            <a:rPr lang="es-419" baseline="0" dirty="0" err="1"/>
                            <a:t>kPa</a:t>
                          </a:r>
                          <a:endParaRPr lang="en-US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P2=53.2</a:t>
                          </a:r>
                          <a:r>
                            <a:rPr lang="es-419" baseline="0" dirty="0"/>
                            <a:t> </a:t>
                          </a:r>
                          <a:r>
                            <a:rPr lang="es-419" baseline="0" dirty="0" err="1"/>
                            <a:t>kPa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82431929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</a:t>
                          </a:r>
                          <a:r>
                            <a:rPr lang="es-419" b="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/F</a:t>
                          </a:r>
                          <a:endParaRPr lang="en-US" b="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0,404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0,463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29652403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V/F</a:t>
                          </a:r>
                          <a:endParaRPr lang="en-US" b="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0,894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0,953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00989583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L/V</a:t>
                          </a:r>
                          <a:endParaRPr lang="en-US" b="1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0,452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0,486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3361518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419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𝐿</m:t>
                                  </m:r>
                                </m:e>
                              </m:acc>
                            </m:oMath>
                          </a14:m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/F</a:t>
                          </a:r>
                          <a:endParaRPr lang="en-US" b="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1,404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1,65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475010256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s-419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419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𝑉</m:t>
                                  </m:r>
                                </m:e>
                              </m:acc>
                            </m:oMath>
                          </a14:m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/F</a:t>
                          </a:r>
                          <a:endParaRPr lang="en-US" b="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0,894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1,14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54252265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b="1" i="1" baseline="0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419" b="1" i="1" baseline="0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𝑳</m:t>
                                    </m:r>
                                  </m:e>
                                </m:acc>
                                <m:r>
                                  <a:rPr lang="es-419" b="1" i="1" baseline="0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/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s-419" b="1" i="1" baseline="0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419" b="1" i="1" baseline="0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𝑽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b="1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1,57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1,45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031112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a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8522048"/>
                  </p:ext>
                </p:extLst>
              </p:nvPr>
            </p:nvGraphicFramePr>
            <p:xfrm>
              <a:off x="3877310" y="1580840"/>
              <a:ext cx="4452620" cy="33581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3980">
                      <a:extLst>
                        <a:ext uri="{9D8B030D-6E8A-4147-A177-3AD203B41FA5}">
                          <a16:colId xmlns:a16="http://schemas.microsoft.com/office/drawing/2014/main" val="2836022966"/>
                        </a:ext>
                      </a:extLst>
                    </a:gridCol>
                    <a:gridCol w="1503680">
                      <a:extLst>
                        <a:ext uri="{9D8B030D-6E8A-4147-A177-3AD203B41FA5}">
                          <a16:colId xmlns:a16="http://schemas.microsoft.com/office/drawing/2014/main" val="1204545427"/>
                        </a:ext>
                      </a:extLst>
                    </a:gridCol>
                    <a:gridCol w="1584960">
                      <a:extLst>
                        <a:ext uri="{9D8B030D-6E8A-4147-A177-3AD203B41FA5}">
                          <a16:colId xmlns:a16="http://schemas.microsoft.com/office/drawing/2014/main" val="471109441"/>
                        </a:ext>
                      </a:extLst>
                    </a:gridCol>
                  </a:tblGrid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smtClean="0"/>
                            <a:t>Parámetro 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smtClean="0"/>
                            <a:t>P1</a:t>
                          </a:r>
                          <a:r>
                            <a:rPr lang="es-419" baseline="0" dirty="0" smtClean="0"/>
                            <a:t>=13.3 </a:t>
                          </a:r>
                          <a:r>
                            <a:rPr lang="es-419" baseline="0" dirty="0" err="1" smtClean="0"/>
                            <a:t>kPa</a:t>
                          </a:r>
                          <a:endParaRPr lang="en-US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smtClean="0"/>
                            <a:t>P2=53.2</a:t>
                          </a:r>
                          <a:r>
                            <a:rPr lang="es-419" baseline="0" dirty="0" smtClean="0"/>
                            <a:t> </a:t>
                          </a:r>
                          <a:r>
                            <a:rPr lang="es-419" baseline="0" dirty="0" err="1" smtClean="0"/>
                            <a:t>kPa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82431929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</a:t>
                          </a:r>
                          <a:r>
                            <a:rPr lang="es-419" b="0" baseline="-2500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/F</a:t>
                          </a:r>
                          <a:endParaRPr lang="en-US" b="0" baseline="-25000" dirty="0" smtClean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0,404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0,463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29652403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V/F</a:t>
                          </a:r>
                          <a:endParaRPr lang="en-US" b="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0,894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0,953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00989583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L/V</a:t>
                          </a:r>
                          <a:endParaRPr lang="en-US" b="1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0,452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0,486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3361518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446" t="-400000" r="-228125" b="-207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1,404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1,65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475010256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46" t="-500000" r="-228125" b="-107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0,894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1,14</a:t>
                          </a:r>
                          <a:endParaRPr lang="en-US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54252265"/>
                      </a:ext>
                    </a:extLst>
                  </a:tr>
                  <a:tr h="4797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46" t="-600000" r="-228125" b="-7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1,57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1,45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0311122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5169240A-3AB0-4948-9A6B-94F1CF769D4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280E3D-DD07-C278-18F5-E028FF361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61019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 dirty="0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846162B-A555-595D-587F-D27B5BB1831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6579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12" y="250026"/>
            <a:ext cx="9875520" cy="919940"/>
          </a:xfrm>
        </p:spPr>
        <p:txBody>
          <a:bodyPr/>
          <a:lstStyle/>
          <a:p>
            <a:r>
              <a:rPr lang="es-419" dirty="0"/>
              <a:t>Enunciado	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3" y="1169966"/>
            <a:ext cx="11329414" cy="1995501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que contiene 50% de n-pentano y 50% de n-hexano a una temperatura de 270 K, se va a separar por destilación continua.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producto de la parte superior debe contener el 95 % del n-pentano de la alimentación y el producto de fondo se espera que contenga el 97 % del n-hexano de la alimentación.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columna operará a una presión total de 13,3 </a:t>
            </a:r>
            <a:r>
              <a:rPr lang="es-ES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kPaa</a:t>
            </a: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empleando un condensador y </a:t>
            </a:r>
            <a:r>
              <a:rPr lang="es-ES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totales.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Determinar: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4" name="Marcador de contenido 2"/>
          <p:cNvSpPr txBox="1">
            <a:spLocks/>
          </p:cNvSpPr>
          <p:nvPr/>
        </p:nvSpPr>
        <p:spPr>
          <a:xfrm>
            <a:off x="438911" y="3228975"/>
            <a:ext cx="11329415" cy="352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1115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es-AR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mínimo número de etapas que se requerirán en el proceso.</a:t>
            </a:r>
            <a:endParaRPr lang="en-US" sz="1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38911" y="3581400"/>
            <a:ext cx="11329415" cy="352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La relación de reflujo mínimo.</a:t>
            </a:r>
            <a:endParaRPr lang="en-US" sz="1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438910" y="3909194"/>
            <a:ext cx="11329415" cy="630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Adoptando R=1,5xR</a:t>
            </a:r>
            <a:r>
              <a:rPr lang="es-ES" sz="17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</a:t>
            </a: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determinar el número de etapas que se requerirán en la zona de rectificación, en la de agotamiento y el plato óptimo donde debe ingresar la alimentación.</a:t>
            </a:r>
            <a:endParaRPr lang="en-US" sz="1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8909" y="4483554"/>
            <a:ext cx="11329415" cy="393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Calcular la carga térmica del condensador y </a:t>
            </a:r>
            <a:r>
              <a:rPr lang="es-ES" sz="17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>
          <a:xfrm>
            <a:off x="438908" y="4851085"/>
            <a:ext cx="11329415" cy="5217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Repita el problema utilizando una presión total de operación de 53,2 </a:t>
            </a:r>
            <a:r>
              <a:rPr lang="es-E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kPa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compare los resultados obtenidos con la condición anterior.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Marcador de contenido 2"/>
          <p:cNvSpPr txBox="1">
            <a:spLocks/>
          </p:cNvSpPr>
          <p:nvPr/>
        </p:nvSpPr>
        <p:spPr>
          <a:xfrm>
            <a:off x="438908" y="5333916"/>
            <a:ext cx="11329415" cy="521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3"/>
            </a:pPr>
            <a:r>
              <a:rPr lang="es-ES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serán comparativamente los diámetros de las torres especificadas en 1) y 2)?</a:t>
            </a:r>
            <a:endParaRPr lang="en-US" sz="1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E309CF8E-EBD4-46DD-9D26-E0F0893282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57D25DAF-E265-3EE2-4874-CB2644DDC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425012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6146916" y="1270643"/>
            <a:ext cx="5621412" cy="4906709"/>
          </a:xfrm>
          <a:prstGeom prst="rect">
            <a:avLst/>
          </a:prstGeom>
        </p:spPr>
      </p:pic>
      <p:grpSp>
        <p:nvGrpSpPr>
          <p:cNvPr id="18" name="Grupo 17"/>
          <p:cNvGrpSpPr/>
          <p:nvPr/>
        </p:nvGrpSpPr>
        <p:grpSpPr>
          <a:xfrm>
            <a:off x="2825885" y="2314057"/>
            <a:ext cx="3632786" cy="3787163"/>
            <a:chOff x="2428229" y="2076965"/>
            <a:chExt cx="4342393" cy="3951334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17" name="Rectángulo 16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>
            <a:normAutofit/>
          </a:bodyPr>
          <a:lstStyle/>
          <a:p>
            <a:r>
              <a:rPr lang="es-419" dirty="0"/>
              <a:t>Datos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438912" y="951361"/>
                <a:ext cx="5307532" cy="9656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6213" lvl="0" indent="-176213" algn="just">
                  <a:lnSpc>
                    <a:spcPct val="115000"/>
                  </a:lnSpc>
                  <a:spcAft>
                    <a:spcPts val="0"/>
                  </a:spcAft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:r>
                  <a:rPr lang="es-AR" sz="1600" b="1" dirty="0">
                    <a:latin typeface="Helvetica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Calor Molar de vaporización de la solución: 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SupPr>
                      <m:e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𝝀</m:t>
                        </m:r>
                      </m:e>
                      <m:sub>
                        <m:sSub>
                          <m:sSubPr>
                            <m:ctrlPr>
                              <a:rPr lang="en-US" sz="14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s-AR" sz="14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  <m:t>𝑷</m:t>
                            </m:r>
                          </m:e>
                          <m:sub>
                            <m:r>
                              <a:rPr lang="es-AR" sz="14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  <m:t>𝟏</m:t>
                            </m:r>
                          </m:sub>
                        </m:sSub>
                      </m:sub>
                      <m:sup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𝒎𝒊𝒙</m:t>
                        </m:r>
                      </m:sup>
                    </m:sSubSup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=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𝟔𝟖𝟖</m:t>
                    </m:r>
                    <m:r>
                      <a:rPr lang="es-AR" sz="1400" b="1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𝟔</m:t>
                    </m:r>
                    <m:r>
                      <a:rPr lang="es-AR" sz="1400" b="1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,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𝟗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𝒌𝒄𝒂𝒍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/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𝒌𝒎𝒐𝒍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(</m:t>
                    </m:r>
                    <m:sSub>
                      <m:sSubPr>
                        <m:ctrlPr>
                          <a:rPr lang="en-US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=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𝟏𝟑</m:t>
                    </m:r>
                    <m:r>
                      <a:rPr lang="es-AR" sz="1400" b="1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,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𝟑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𝒌𝑷𝒂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)</m:t>
                    </m:r>
                  </m:oMath>
                </a14:m>
                <a:r>
                  <a:rPr lang="es-AR" sz="1400" b="1" dirty="0">
                    <a:effectLst/>
                    <a:latin typeface="Helvetica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1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SupPr>
                      <m:e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𝝀</m:t>
                        </m:r>
                      </m:e>
                      <m:sub>
                        <m:sSub>
                          <m:sSubPr>
                            <m:ctrlPr>
                              <a:rPr lang="en-US" sz="14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s-AR" sz="14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  <m:t>𝑷</m:t>
                            </m:r>
                          </m:e>
                          <m:sub>
                            <m:r>
                              <a:rPr lang="es-419" sz="1400" b="1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Helvetica" panose="020B0604020202020204" pitchFamily="34" charset="0"/>
                              </a:rPr>
                              <m:t>𝟐</m:t>
                            </m:r>
                          </m:sub>
                        </m:sSub>
                      </m:sub>
                      <m:sup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𝒎𝒊𝒙</m:t>
                        </m:r>
                      </m:sup>
                    </m:sSubSup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=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𝟔𝟒𝟗𝟎</m:t>
                    </m:r>
                    <m:r>
                      <a:rPr lang="es-AR" sz="1400" b="1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,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𝟏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𝒌𝒄𝒂𝒍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/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𝒌𝒎𝒐𝒍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(</m:t>
                    </m:r>
                    <m:sSub>
                      <m:sSubPr>
                        <m:ctrlPr>
                          <a:rPr lang="en-US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s-AR" sz="1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=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𝟓𝟑</m:t>
                    </m:r>
                    <m:r>
                      <a:rPr lang="es-AR" sz="1400" b="1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,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𝟐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 </m:t>
                    </m:r>
                    <m:r>
                      <a:rPr lang="es-AR" sz="1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𝒌𝑷𝒂</m:t>
                    </m:r>
                    <m:r>
                      <a:rPr lang="es-AR" sz="14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)</m:t>
                    </m:r>
                  </m:oMath>
                </a14:m>
                <a:r>
                  <a:rPr lang="es-AR" sz="1400" b="1" dirty="0">
                    <a:effectLst/>
                    <a:latin typeface="Helvetica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1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951361"/>
                <a:ext cx="5307532" cy="965649"/>
              </a:xfrm>
              <a:prstGeom prst="rect">
                <a:avLst/>
              </a:prstGeom>
              <a:blipFill>
                <a:blip r:embed="rId5"/>
                <a:stretch>
                  <a:fillRect l="-574" t="-633" b="-316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6146916" y="951361"/>
                <a:ext cx="3395669" cy="3572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15000"/>
                  </a:lnSpc>
                  <a:spcAft>
                    <a:spcPts val="1000"/>
                  </a:spcAft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:r>
                  <a:rPr lang="es-AR" sz="1600" b="1" dirty="0">
                    <a:effectLst/>
                    <a:latin typeface="Helvetica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Gráfico </a:t>
                </a:r>
                <a14:m>
                  <m:oMath xmlns:m="http://schemas.openxmlformats.org/officeDocument/2006/math">
                    <m:r>
                      <a:rPr lang="es-AR" sz="1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𝑻</m:t>
                    </m:r>
                    <m:r>
                      <a:rPr lang="es-AR" sz="1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−</m:t>
                    </m:r>
                    <m:r>
                      <a:rPr lang="es-AR" sz="1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Helvetica" panose="020B0604020202020204" pitchFamily="34" charset="0"/>
                      </a:rPr>
                      <m:t>𝒙</m:t>
                    </m:r>
                  </m:oMath>
                </a14:m>
                <a:r>
                  <a:rPr lang="es-AR" sz="1600" b="1" dirty="0">
                    <a:effectLst/>
                    <a:latin typeface="Helvetica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de la mezcla: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6916" y="951361"/>
                <a:ext cx="3395669" cy="357214"/>
              </a:xfrm>
              <a:prstGeom prst="rect">
                <a:avLst/>
              </a:prstGeom>
              <a:blipFill>
                <a:blip r:embed="rId6"/>
                <a:stretch>
                  <a:fillRect l="-898" t="-1695" b="-2033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ángulo 11"/>
          <p:cNvSpPr/>
          <p:nvPr/>
        </p:nvSpPr>
        <p:spPr>
          <a:xfrm>
            <a:off x="433996" y="1997822"/>
            <a:ext cx="2391889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 err="1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s-AR" sz="1600" baseline="-25000" dirty="0" err="1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=0,5</a:t>
            </a:r>
          </a:p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= 270 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33996" y="2835220"/>
            <a:ext cx="315477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95% de C5 se recupera en D</a:t>
            </a:r>
          </a:p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97% de C6 se recupera en W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33996" y="3803735"/>
            <a:ext cx="31547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AR" sz="1600" baseline="-250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</a:t>
            </a: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13,3 </a:t>
            </a:r>
            <a:r>
              <a:rPr lang="es-AR" sz="1600" dirty="0" err="1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kPaa</a:t>
            </a:r>
            <a:endParaRPr lang="es-AR" sz="1600" dirty="0">
              <a:latin typeface="Helvetica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Condensador total</a:t>
            </a:r>
          </a:p>
          <a:p>
            <a:pPr marL="176213" lvl="0" indent="-176213" algn="just">
              <a:lnSpc>
                <a:spcPct val="115000"/>
              </a:lnSpc>
              <a:spcAft>
                <a:spcPts val="0"/>
              </a:spcAft>
              <a:buClr>
                <a:schemeClr val="accent1"/>
              </a:buClr>
              <a:buFont typeface="Symbol" panose="05050102010706020507" pitchFamily="18" charset="2"/>
              <a:buChar char=""/>
            </a:pPr>
            <a:r>
              <a:rPr lang="es-AR" sz="1600" dirty="0" err="1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Reboiler</a:t>
            </a:r>
            <a:r>
              <a:rPr lang="es-AR" sz="1600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78D8A11A-421A-4C06-85FE-F6EEDE673FD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F9BE4CD-BCA0-49BE-8026-16AC6F51175E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9D5E2500-9C2F-0AEE-BFE7-EFEAA95F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4007433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>
            <a:normAutofit/>
          </a:bodyPr>
          <a:lstStyle/>
          <a:p>
            <a:r>
              <a:rPr lang="es-419" dirty="0"/>
              <a:t>Condensadores parciales y totales</a:t>
            </a:r>
            <a:endParaRPr lang="en-US" dirty="0"/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78D8A11A-421A-4C06-85FE-F6EEDE673FD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/>
          <p:cNvGrpSpPr/>
          <p:nvPr/>
        </p:nvGrpSpPr>
        <p:grpSpPr>
          <a:xfrm>
            <a:off x="587949" y="2375691"/>
            <a:ext cx="5230916" cy="2725293"/>
            <a:chOff x="3544310" y="1331025"/>
            <a:chExt cx="5230916" cy="272529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809C4D-B2D0-4FF1-9B4F-7C040F7A9D81}"/>
                </a:ext>
              </a:extLst>
            </p:cNvPr>
            <p:cNvSpPr/>
            <p:nvPr/>
          </p:nvSpPr>
          <p:spPr>
            <a:xfrm>
              <a:off x="3737768" y="1746749"/>
              <a:ext cx="4572309" cy="23095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7BB83B1-2786-47C1-81D7-DF36414A1F69}"/>
                </a:ext>
              </a:extLst>
            </p:cNvPr>
            <p:cNvGrpSpPr/>
            <p:nvPr/>
          </p:nvGrpSpPr>
          <p:grpSpPr>
            <a:xfrm>
              <a:off x="3544310" y="1331025"/>
              <a:ext cx="5230916" cy="2372528"/>
              <a:chOff x="5726216" y="7059617"/>
              <a:chExt cx="5230916" cy="2372528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770941B-5E42-4237-B37B-DB382609A97B}"/>
                  </a:ext>
                </a:extLst>
              </p:cNvPr>
              <p:cNvSpPr/>
              <p:nvPr/>
            </p:nvSpPr>
            <p:spPr>
              <a:xfrm>
                <a:off x="7467222" y="7529706"/>
                <a:ext cx="932810" cy="892701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dirty="0"/>
              </a:p>
            </p:txBody>
          </p: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021C7E93-A432-4854-80A8-02E76D36A069}"/>
                  </a:ext>
                </a:extLst>
              </p:cNvPr>
              <p:cNvCxnSpPr>
                <a:cxnSpLocks/>
                <a:endCxn id="20" idx="2"/>
              </p:cNvCxnSpPr>
              <p:nvPr/>
            </p:nvCxnSpPr>
            <p:spPr>
              <a:xfrm>
                <a:off x="5726216" y="7976056"/>
                <a:ext cx="1741006" cy="1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47214D26-1DFA-4945-87E7-64DA0C6A6E6A}"/>
                  </a:ext>
                </a:extLst>
              </p:cNvPr>
              <p:cNvCxnSpPr>
                <a:cxnSpLocks/>
                <a:stCxn id="20" idx="4"/>
              </p:cNvCxnSpPr>
              <p:nvPr/>
            </p:nvCxnSpPr>
            <p:spPr>
              <a:xfrm>
                <a:off x="7933627" y="8422407"/>
                <a:ext cx="0" cy="607163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7801313D-142A-409F-B425-0D0AB4F616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169869" y="9029570"/>
                <a:ext cx="1776199" cy="0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0252427A-A4A8-40F6-B06D-5E93115E5D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00032" y="7976056"/>
                <a:ext cx="1776199" cy="0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Marcador de contenido 2">
                <a:extLst>
                  <a:ext uri="{FF2B5EF4-FFF2-40B4-BE49-F238E27FC236}">
                    <a16:creationId xmlns:a16="http://schemas.microsoft.com/office/drawing/2014/main" id="{2C2D1B27-D9B7-4FCE-AC36-9CE60D1952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91627" y="7059617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Condensador PARCIAL</a:t>
                </a:r>
              </a:p>
            </p:txBody>
          </p:sp>
          <p:sp>
            <p:nvSpPr>
              <p:cNvPr id="26" name="Marcador de contenido 2">
                <a:extLst>
                  <a:ext uri="{FF2B5EF4-FFF2-40B4-BE49-F238E27FC236}">
                    <a16:creationId xmlns:a16="http://schemas.microsoft.com/office/drawing/2014/main" id="{115D7D5B-6D6E-4605-86CF-AD7B1A83560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40646" y="9119228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Salida LÍQUIDA</a:t>
                </a:r>
              </a:p>
            </p:txBody>
          </p:sp>
          <p:sp>
            <p:nvSpPr>
              <p:cNvPr id="27" name="Marcador de contenido 2">
                <a:extLst>
                  <a:ext uri="{FF2B5EF4-FFF2-40B4-BE49-F238E27FC236}">
                    <a16:creationId xmlns:a16="http://schemas.microsoft.com/office/drawing/2014/main" id="{1BD755CB-41C9-4230-B9D3-94FDF14C86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88711" y="8042773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Salida VAPOR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A158FCDA-E707-4566-87CD-1263BC35B53D}"/>
                    </a:ext>
                  </a:extLst>
                </p:cNvPr>
                <p:cNvSpPr txBox="1"/>
                <p:nvPr/>
              </p:nvSpPr>
              <p:spPr>
                <a:xfrm>
                  <a:off x="6954612" y="1878412"/>
                  <a:ext cx="55681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A158FCDA-E707-4566-87CD-1263BC35B5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54612" y="1878412"/>
                  <a:ext cx="556819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10989" r="-3297" b="-2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0E4D30E-AA4B-49E9-84F4-5BB1DF7CB5EB}"/>
                    </a:ext>
                  </a:extLst>
                </p:cNvPr>
                <p:cNvSpPr txBox="1"/>
                <p:nvPr/>
              </p:nvSpPr>
              <p:spPr>
                <a:xfrm>
                  <a:off x="4190834" y="2954175"/>
                  <a:ext cx="61888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0E4D30E-AA4B-49E9-84F4-5BB1DF7CB5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0834" y="2954175"/>
                  <a:ext cx="618887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901" r="-3960" b="-1777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9818C9AA-F11F-4A50-A4E6-BD0DD8D59D3A}"/>
                    </a:ext>
                  </a:extLst>
                </p:cNvPr>
                <p:cNvSpPr txBox="1"/>
                <p:nvPr/>
              </p:nvSpPr>
              <p:spPr>
                <a:xfrm>
                  <a:off x="4245528" y="1885790"/>
                  <a:ext cx="50949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9818C9AA-F11F-4A50-A4E6-BD0DD8D59D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45528" y="1885790"/>
                  <a:ext cx="50949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10714" r="-4762" b="-2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upo 2"/>
          <p:cNvGrpSpPr/>
          <p:nvPr/>
        </p:nvGrpSpPr>
        <p:grpSpPr>
          <a:xfrm>
            <a:off x="6655418" y="2375691"/>
            <a:ext cx="5064179" cy="2376673"/>
            <a:chOff x="3363664" y="3931918"/>
            <a:chExt cx="5064179" cy="237667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A0D4AD2-4FD9-4786-995D-85B3D1D2FB4E}"/>
                </a:ext>
              </a:extLst>
            </p:cNvPr>
            <p:cNvSpPr/>
            <p:nvPr/>
          </p:nvSpPr>
          <p:spPr>
            <a:xfrm>
              <a:off x="3363664" y="3999022"/>
              <a:ext cx="4572309" cy="23095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17584F2-56F6-4D96-9FF7-056F4E855727}"/>
                </a:ext>
              </a:extLst>
            </p:cNvPr>
            <p:cNvGrpSpPr/>
            <p:nvPr/>
          </p:nvGrpSpPr>
          <p:grpSpPr>
            <a:xfrm>
              <a:off x="3544310" y="3931918"/>
              <a:ext cx="4883533" cy="2293788"/>
              <a:chOff x="901277" y="7217547"/>
              <a:chExt cx="4883533" cy="2293788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FF1BB016-4B3C-4F93-876D-8D83A048116B}"/>
                  </a:ext>
                </a:extLst>
              </p:cNvPr>
              <p:cNvSpPr/>
              <p:nvPr/>
            </p:nvSpPr>
            <p:spPr>
              <a:xfrm>
                <a:off x="2642283" y="7608896"/>
                <a:ext cx="932810" cy="892701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1376F1-E868-425B-A315-471988614C3C}"/>
                  </a:ext>
                </a:extLst>
              </p:cNvPr>
              <p:cNvCxnSpPr>
                <a:cxnSpLocks/>
                <a:endCxn id="29" idx="2"/>
              </p:cNvCxnSpPr>
              <p:nvPr/>
            </p:nvCxnSpPr>
            <p:spPr>
              <a:xfrm>
                <a:off x="901277" y="8055246"/>
                <a:ext cx="1741006" cy="1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2378830A-2AFC-4B22-B405-2AED4BD47874}"/>
                  </a:ext>
                </a:extLst>
              </p:cNvPr>
              <p:cNvCxnSpPr>
                <a:cxnSpLocks/>
                <a:stCxn id="29" idx="4"/>
              </p:cNvCxnSpPr>
              <p:nvPr/>
            </p:nvCxnSpPr>
            <p:spPr>
              <a:xfrm>
                <a:off x="3108688" y="8501597"/>
                <a:ext cx="0" cy="607163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71892898-6EDF-4839-85D5-B9192984B7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44930" y="9108760"/>
                <a:ext cx="1776199" cy="0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95AC2212-A84B-4322-AB37-0968C4C74B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08688" y="9108760"/>
                <a:ext cx="1776199" cy="0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Marcador de contenido 2">
                <a:extLst>
                  <a:ext uri="{FF2B5EF4-FFF2-40B4-BE49-F238E27FC236}">
                    <a16:creationId xmlns:a16="http://schemas.microsoft.com/office/drawing/2014/main" id="{1B0564D9-43A3-46BA-8300-90947A3EA7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19744" y="7217547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Condensador TOTAL</a:t>
                </a:r>
              </a:p>
            </p:txBody>
          </p:sp>
          <p:sp>
            <p:nvSpPr>
              <p:cNvPr id="35" name="Marcador de contenido 2">
                <a:extLst>
                  <a:ext uri="{FF2B5EF4-FFF2-40B4-BE49-F238E27FC236}">
                    <a16:creationId xmlns:a16="http://schemas.microsoft.com/office/drawing/2014/main" id="{FAB36B15-EDBC-4A65-ADB7-17F8369C6A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15707" y="9198418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Salida LÍQUIDA</a:t>
                </a:r>
              </a:p>
            </p:txBody>
          </p:sp>
          <p:sp>
            <p:nvSpPr>
              <p:cNvPr id="37" name="Marcador de contenido 2">
                <a:extLst>
                  <a:ext uri="{FF2B5EF4-FFF2-40B4-BE49-F238E27FC236}">
                    <a16:creationId xmlns:a16="http://schemas.microsoft.com/office/drawing/2014/main" id="{65A113BE-E85B-4377-A09F-A5A2A8BFC8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16389" y="9198418"/>
                <a:ext cx="1968421" cy="3129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Salida LÍQUIDA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42D078E6-9A3B-4B75-A779-7E198833AFC9}"/>
                    </a:ext>
                  </a:extLst>
                </p:cNvPr>
                <p:cNvSpPr txBox="1"/>
                <p:nvPr/>
              </p:nvSpPr>
              <p:spPr>
                <a:xfrm>
                  <a:off x="4098955" y="4401811"/>
                  <a:ext cx="50949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42D078E6-9A3B-4B75-A779-7E198833AF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8955" y="4401811"/>
                  <a:ext cx="50949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10714" r="-4762" b="-2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9141257-947B-4F10-8575-A4EB2B637E5B}"/>
                    </a:ext>
                  </a:extLst>
                </p:cNvPr>
                <p:cNvSpPr txBox="1"/>
                <p:nvPr/>
              </p:nvSpPr>
              <p:spPr>
                <a:xfrm>
                  <a:off x="6679327" y="5437245"/>
                  <a:ext cx="55681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9141257-947B-4F10-8575-A4EB2B637E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79327" y="5437245"/>
                  <a:ext cx="556819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10989" r="-3297" b="-15556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5A85FC57-10E8-4ABE-AC57-94313682E95E}"/>
                    </a:ext>
                  </a:extLst>
                </p:cNvPr>
                <p:cNvSpPr txBox="1"/>
                <p:nvPr/>
              </p:nvSpPr>
              <p:spPr>
                <a:xfrm>
                  <a:off x="4462176" y="5494368"/>
                  <a:ext cx="61888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5A85FC57-10E8-4ABE-AC57-94313682E9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2176" y="5494368"/>
                  <a:ext cx="618887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9901" r="-3960" b="-17778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EB2E12A2-B0E7-448A-BD1F-2FA9220D462A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DA927E23-17D3-8BD5-753C-9885080C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629078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>
            <a:normAutofit/>
          </a:bodyPr>
          <a:lstStyle/>
          <a:p>
            <a:r>
              <a:rPr lang="es-419" dirty="0" err="1"/>
              <a:t>Reboilers</a:t>
            </a:r>
            <a:r>
              <a:rPr lang="es-419" dirty="0"/>
              <a:t> parciales y totales</a:t>
            </a:r>
            <a:endParaRPr lang="en-US" dirty="0"/>
          </a:p>
        </p:txBody>
      </p:sp>
      <p:grpSp>
        <p:nvGrpSpPr>
          <p:cNvPr id="1027" name="Group 1026">
            <a:extLst>
              <a:ext uri="{FF2B5EF4-FFF2-40B4-BE49-F238E27FC236}">
                <a16:creationId xmlns:a16="http://schemas.microsoft.com/office/drawing/2014/main" id="{9536DCC5-6BE3-40E1-9C06-2EAA967212C4}"/>
              </a:ext>
            </a:extLst>
          </p:cNvPr>
          <p:cNvGrpSpPr/>
          <p:nvPr/>
        </p:nvGrpSpPr>
        <p:grpSpPr>
          <a:xfrm>
            <a:off x="946720" y="1599606"/>
            <a:ext cx="3246865" cy="3658787"/>
            <a:chOff x="4098409" y="898779"/>
            <a:chExt cx="3246865" cy="3658787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1B0E3B7-B182-4EE3-975D-DB99CB6A4279}"/>
                </a:ext>
              </a:extLst>
            </p:cNvPr>
            <p:cNvSpPr/>
            <p:nvPr/>
          </p:nvSpPr>
          <p:spPr>
            <a:xfrm>
              <a:off x="4099041" y="2000250"/>
              <a:ext cx="1566032" cy="4442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2DBF3FB-0A46-46E5-AE86-DD354415C7C0}"/>
                </a:ext>
              </a:extLst>
            </p:cNvPr>
            <p:cNvSpPr/>
            <p:nvPr/>
          </p:nvSpPr>
          <p:spPr>
            <a:xfrm>
              <a:off x="4098409" y="898779"/>
              <a:ext cx="1567302" cy="132244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4177CA8-084D-4A42-9997-B4FC2EB65C1F}"/>
                </a:ext>
              </a:extLst>
            </p:cNvPr>
            <p:cNvSpPr/>
            <p:nvPr/>
          </p:nvSpPr>
          <p:spPr>
            <a:xfrm>
              <a:off x="6412464" y="2312777"/>
              <a:ext cx="932810" cy="89270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AD98ED1E-C626-45A5-AA51-FE87E7A9F168}"/>
                </a:ext>
              </a:extLst>
            </p:cNvPr>
            <p:cNvCxnSpPr>
              <a:cxnSpLocks/>
              <a:stCxn id="51" idx="4"/>
            </p:cNvCxnSpPr>
            <p:nvPr/>
          </p:nvCxnSpPr>
          <p:spPr>
            <a:xfrm>
              <a:off x="4882057" y="2444461"/>
              <a:ext cx="0" cy="2113105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E8959F69-06CF-46FC-BF8F-E44429B5643F}"/>
                </a:ext>
              </a:extLst>
            </p:cNvPr>
            <p:cNvCxnSpPr>
              <a:cxnSpLocks/>
              <a:endCxn id="40" idx="4"/>
            </p:cNvCxnSpPr>
            <p:nvPr/>
          </p:nvCxnSpPr>
          <p:spPr>
            <a:xfrm flipV="1">
              <a:off x="6878869" y="3205478"/>
              <a:ext cx="0" cy="607164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C38999EB-FDEE-4740-8842-DB5319F6F08F}"/>
                </a:ext>
              </a:extLst>
            </p:cNvPr>
            <p:cNvCxnSpPr>
              <a:cxnSpLocks/>
            </p:cNvCxnSpPr>
            <p:nvPr/>
          </p:nvCxnSpPr>
          <p:spPr>
            <a:xfrm>
              <a:off x="4882057" y="3804656"/>
              <a:ext cx="1996812" cy="1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FC6C2ADD-70BC-41CD-B30F-E8FCF4E74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65073" y="1837301"/>
              <a:ext cx="1213796" cy="22942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798D9C1A-E77F-4721-8377-0DE08F34F008}"/>
                </a:ext>
              </a:extLst>
            </p:cNvPr>
            <p:cNvCxnSpPr>
              <a:cxnSpLocks/>
              <a:stCxn id="40" idx="0"/>
            </p:cNvCxnSpPr>
            <p:nvPr/>
          </p:nvCxnSpPr>
          <p:spPr>
            <a:xfrm flipV="1">
              <a:off x="6878869" y="1845286"/>
              <a:ext cx="0" cy="467491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78D8A11A-421A-4C06-85FE-F6EEDE673FD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4D371D36-18C8-4F3C-8EB9-421DA8037910}"/>
              </a:ext>
            </a:extLst>
          </p:cNvPr>
          <p:cNvSpPr txBox="1">
            <a:spLocks/>
          </p:cNvSpPr>
          <p:nvPr/>
        </p:nvSpPr>
        <p:spPr>
          <a:xfrm>
            <a:off x="3260775" y="3107347"/>
            <a:ext cx="932810" cy="719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TOTAL</a:t>
            </a: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36CD1DCB-C109-46F4-8C69-DAF07612D568}"/>
              </a:ext>
            </a:extLst>
          </p:cNvPr>
          <p:cNvSpPr txBox="1">
            <a:spLocks/>
          </p:cNvSpPr>
          <p:nvPr/>
        </p:nvSpPr>
        <p:spPr>
          <a:xfrm>
            <a:off x="1878322" y="4201840"/>
            <a:ext cx="1968421" cy="31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Corriente LÍQUIDA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2BBD956-B7D1-46D8-8975-E8BA6BE4F64A}"/>
                  </a:ext>
                </a:extLst>
              </p:cNvPr>
              <p:cNvSpPr txBox="1"/>
              <p:nvPr/>
            </p:nvSpPr>
            <p:spPr>
              <a:xfrm>
                <a:off x="1843467" y="4956315"/>
                <a:ext cx="6608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2BBD956-B7D1-46D8-8975-E8BA6BE4F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467" y="4956315"/>
                <a:ext cx="660822" cy="276999"/>
              </a:xfrm>
              <a:prstGeom prst="rect">
                <a:avLst/>
              </a:prstGeom>
              <a:blipFill>
                <a:blip r:embed="rId4"/>
                <a:stretch>
                  <a:fillRect l="-8257" r="-2752" b="-17778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9D9B43B-1E17-46FA-898D-095812927207}"/>
                  </a:ext>
                </a:extLst>
              </p:cNvPr>
              <p:cNvSpPr txBox="1"/>
              <p:nvPr/>
            </p:nvSpPr>
            <p:spPr>
              <a:xfrm>
                <a:off x="2284295" y="4592694"/>
                <a:ext cx="939168" cy="303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d>
                            <m:d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9D9B43B-1E17-46FA-898D-095812927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295" y="4592694"/>
                <a:ext cx="939168" cy="303481"/>
              </a:xfrm>
              <a:prstGeom prst="rect">
                <a:avLst/>
              </a:prstGeom>
              <a:blipFill>
                <a:blip r:embed="rId5"/>
                <a:stretch>
                  <a:fillRect l="-6494" t="-2000" r="-1948" b="-24000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9FF2BB8-098F-473C-90EE-F69852F07F09}"/>
                  </a:ext>
                </a:extLst>
              </p:cNvPr>
              <p:cNvSpPr txBox="1"/>
              <p:nvPr/>
            </p:nvSpPr>
            <p:spPr>
              <a:xfrm>
                <a:off x="1888738" y="3464556"/>
                <a:ext cx="1360116" cy="3058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d>
                            <m:d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d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9FF2BB8-098F-473C-90EE-F69852F07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8738" y="3464556"/>
                <a:ext cx="1360116" cy="305853"/>
              </a:xfrm>
              <a:prstGeom prst="rect">
                <a:avLst/>
              </a:prstGeom>
              <a:blipFill>
                <a:blip r:embed="rId6"/>
                <a:stretch>
                  <a:fillRect l="-4036" t="-1961" r="-448" b="-13725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091C86EC-4997-46AA-9B52-46D85BA7CA22}"/>
                  </a:ext>
                </a:extLst>
              </p:cNvPr>
              <p:cNvSpPr txBox="1"/>
              <p:nvPr/>
            </p:nvSpPr>
            <p:spPr>
              <a:xfrm>
                <a:off x="2571639" y="1970191"/>
                <a:ext cx="118590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091C86EC-4997-46AA-9B52-46D85BA7CA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639" y="1970191"/>
                <a:ext cx="1185902" cy="276999"/>
              </a:xfrm>
              <a:prstGeom prst="rect">
                <a:avLst/>
              </a:prstGeom>
              <a:blipFill>
                <a:blip r:embed="rId7"/>
                <a:stretch>
                  <a:fillRect l="-4639" t="-4348" r="-1546" b="-23913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961F87B4-DC95-4015-BECE-35AF652BF54C}"/>
              </a:ext>
            </a:extLst>
          </p:cNvPr>
          <p:cNvGrpSpPr/>
          <p:nvPr/>
        </p:nvGrpSpPr>
        <p:grpSpPr>
          <a:xfrm>
            <a:off x="6198646" y="1236572"/>
            <a:ext cx="3744682" cy="2747045"/>
            <a:chOff x="7858038" y="910426"/>
            <a:chExt cx="3744682" cy="2747045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DD008DE-E0A4-447E-8CBF-777FF1FBE258}"/>
                </a:ext>
              </a:extLst>
            </p:cNvPr>
            <p:cNvSpPr/>
            <p:nvPr/>
          </p:nvSpPr>
          <p:spPr>
            <a:xfrm>
              <a:off x="10172093" y="2324424"/>
              <a:ext cx="932810" cy="89270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1038" name="Group 1037">
              <a:extLst>
                <a:ext uri="{FF2B5EF4-FFF2-40B4-BE49-F238E27FC236}">
                  <a16:creationId xmlns:a16="http://schemas.microsoft.com/office/drawing/2014/main" id="{F109C569-3282-422E-B43A-DB61108B3A99}"/>
                </a:ext>
              </a:extLst>
            </p:cNvPr>
            <p:cNvGrpSpPr/>
            <p:nvPr/>
          </p:nvGrpSpPr>
          <p:grpSpPr>
            <a:xfrm>
              <a:off x="7858038" y="910426"/>
              <a:ext cx="3744682" cy="2747045"/>
              <a:chOff x="7858038" y="910426"/>
              <a:chExt cx="3744682" cy="2747045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82F674EF-E186-48A4-92C0-05247842F1F8}"/>
                  </a:ext>
                </a:extLst>
              </p:cNvPr>
              <p:cNvSpPr/>
              <p:nvPr/>
            </p:nvSpPr>
            <p:spPr>
              <a:xfrm>
                <a:off x="7858670" y="2011897"/>
                <a:ext cx="1566032" cy="4442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80326067-4F4E-461A-975C-E46AD1E6A246}"/>
                  </a:ext>
                </a:extLst>
              </p:cNvPr>
              <p:cNvSpPr/>
              <p:nvPr/>
            </p:nvSpPr>
            <p:spPr>
              <a:xfrm>
                <a:off x="7858038" y="910426"/>
                <a:ext cx="1567302" cy="132244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75001010-9A3A-460E-99D1-DC27C44102A7}"/>
                  </a:ext>
                </a:extLst>
              </p:cNvPr>
              <p:cNvCxnSpPr>
                <a:cxnSpLocks/>
                <a:stCxn id="72" idx="4"/>
              </p:cNvCxnSpPr>
              <p:nvPr/>
            </p:nvCxnSpPr>
            <p:spPr>
              <a:xfrm>
                <a:off x="8641686" y="2456108"/>
                <a:ext cx="0" cy="312385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BF40200-9FE3-42F3-99DF-C0F5CFE6EFB9}"/>
                  </a:ext>
                </a:extLst>
              </p:cNvPr>
              <p:cNvCxnSpPr>
                <a:cxnSpLocks/>
                <a:stCxn id="74" idx="4"/>
              </p:cNvCxnSpPr>
              <p:nvPr/>
            </p:nvCxnSpPr>
            <p:spPr>
              <a:xfrm>
                <a:off x="10638498" y="3217125"/>
                <a:ext cx="0" cy="440346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544E8D0D-8B2F-42C3-89A5-29DE33F213D0}"/>
                  </a:ext>
                </a:extLst>
              </p:cNvPr>
              <p:cNvCxnSpPr>
                <a:cxnSpLocks/>
                <a:endCxn id="74" idx="2"/>
              </p:cNvCxnSpPr>
              <p:nvPr/>
            </p:nvCxnSpPr>
            <p:spPr>
              <a:xfrm>
                <a:off x="8649937" y="2768493"/>
                <a:ext cx="1522156" cy="2282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0368EA23-9B3D-4A3C-973B-399D0B401A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424702" y="1848948"/>
                <a:ext cx="1213796" cy="22942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1FE11BA7-0DD9-41B5-8529-AD02022C609C}"/>
                  </a:ext>
                </a:extLst>
              </p:cNvPr>
              <p:cNvCxnSpPr>
                <a:cxnSpLocks/>
                <a:stCxn id="74" idx="0"/>
              </p:cNvCxnSpPr>
              <p:nvPr/>
            </p:nvCxnSpPr>
            <p:spPr>
              <a:xfrm flipV="1">
                <a:off x="10638498" y="1856933"/>
                <a:ext cx="0" cy="467491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D2A5A88E-D5D1-47EE-AD45-884086BAA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38498" y="3618377"/>
                <a:ext cx="964222" cy="2282"/>
              </a:xfrm>
              <a:prstGeom prst="straightConnector1">
                <a:avLst/>
              </a:prstGeom>
              <a:ln w="28575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26" name="Marcador de contenido 2">
            <a:extLst>
              <a:ext uri="{FF2B5EF4-FFF2-40B4-BE49-F238E27FC236}">
                <a16:creationId xmlns:a16="http://schemas.microsoft.com/office/drawing/2014/main" id="{F9203C5A-69A6-42F0-B70B-23A9251DEAE6}"/>
              </a:ext>
            </a:extLst>
          </p:cNvPr>
          <p:cNvSpPr txBox="1">
            <a:spLocks/>
          </p:cNvSpPr>
          <p:nvPr/>
        </p:nvSpPr>
        <p:spPr>
          <a:xfrm>
            <a:off x="2455635" y="2237267"/>
            <a:ext cx="1968421" cy="31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Corriente VAPOR</a:t>
            </a:r>
          </a:p>
        </p:txBody>
      </p:sp>
      <p:sp>
        <p:nvSpPr>
          <p:cNvPr id="80" name="Marcador de contenido 2">
            <a:extLst>
              <a:ext uri="{FF2B5EF4-FFF2-40B4-BE49-F238E27FC236}">
                <a16:creationId xmlns:a16="http://schemas.microsoft.com/office/drawing/2014/main" id="{0D11B2D1-F564-41AF-B28C-71A9818E9E65}"/>
              </a:ext>
            </a:extLst>
          </p:cNvPr>
          <p:cNvSpPr txBox="1">
            <a:spLocks/>
          </p:cNvSpPr>
          <p:nvPr/>
        </p:nvSpPr>
        <p:spPr>
          <a:xfrm>
            <a:off x="8512701" y="2735061"/>
            <a:ext cx="932810" cy="719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PARCIAL</a:t>
            </a:r>
          </a:p>
        </p:txBody>
      </p:sp>
      <p:sp>
        <p:nvSpPr>
          <p:cNvPr id="81" name="Marcador de contenido 2">
            <a:extLst>
              <a:ext uri="{FF2B5EF4-FFF2-40B4-BE49-F238E27FC236}">
                <a16:creationId xmlns:a16="http://schemas.microsoft.com/office/drawing/2014/main" id="{6AE6DAA2-D175-4D86-AA21-3CB76B62AD69}"/>
              </a:ext>
            </a:extLst>
          </p:cNvPr>
          <p:cNvSpPr txBox="1">
            <a:spLocks/>
          </p:cNvSpPr>
          <p:nvPr/>
        </p:nvSpPr>
        <p:spPr>
          <a:xfrm>
            <a:off x="6355678" y="3086342"/>
            <a:ext cx="1968421" cy="31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Corriente LÍQUIDA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EC41996-01F6-42B9-B6EC-AC7D7AB21645}"/>
                  </a:ext>
                </a:extLst>
              </p:cNvPr>
              <p:cNvSpPr txBox="1"/>
              <p:nvPr/>
            </p:nvSpPr>
            <p:spPr>
              <a:xfrm>
                <a:off x="9130806" y="4009585"/>
                <a:ext cx="6608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EC41996-01F6-42B9-B6EC-AC7D7AB21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0806" y="4009585"/>
                <a:ext cx="660822" cy="276999"/>
              </a:xfrm>
              <a:prstGeom prst="rect">
                <a:avLst/>
              </a:prstGeom>
              <a:blipFill>
                <a:blip r:embed="rId8"/>
                <a:stretch>
                  <a:fillRect l="-9259" r="-2778" b="-15556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B0BB1F3A-9CBB-4F53-A1E4-50EE1C803B02}"/>
                  </a:ext>
                </a:extLst>
              </p:cNvPr>
              <p:cNvSpPr txBox="1"/>
              <p:nvPr/>
            </p:nvSpPr>
            <p:spPr>
              <a:xfrm>
                <a:off x="6590009" y="3309582"/>
                <a:ext cx="1360116" cy="3058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d>
                            <m:d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d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B0BB1F3A-9CBB-4F53-A1E4-50EE1C803B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009" y="3309582"/>
                <a:ext cx="1360116" cy="305853"/>
              </a:xfrm>
              <a:prstGeom prst="rect">
                <a:avLst/>
              </a:prstGeom>
              <a:blipFill>
                <a:blip r:embed="rId9"/>
                <a:stretch>
                  <a:fillRect l="-3587" t="-4000" r="-448" b="-16000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5698E64-2479-4E4A-A1B3-F634D0FA7F30}"/>
                  </a:ext>
                </a:extLst>
              </p:cNvPr>
              <p:cNvSpPr txBox="1"/>
              <p:nvPr/>
            </p:nvSpPr>
            <p:spPr>
              <a:xfrm>
                <a:off x="8338152" y="1595510"/>
                <a:ext cx="585417" cy="2772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5698E64-2479-4E4A-A1B3-F634D0FA7F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152" y="1595510"/>
                <a:ext cx="585417" cy="277255"/>
              </a:xfrm>
              <a:prstGeom prst="rect">
                <a:avLst/>
              </a:prstGeom>
              <a:blipFill>
                <a:blip r:embed="rId10"/>
                <a:stretch>
                  <a:fillRect l="-10417" t="-6667" r="-2083" b="-2666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Marcador de contenido 2">
            <a:extLst>
              <a:ext uri="{FF2B5EF4-FFF2-40B4-BE49-F238E27FC236}">
                <a16:creationId xmlns:a16="http://schemas.microsoft.com/office/drawing/2014/main" id="{746C537A-F7BD-4611-8407-85A183D4D346}"/>
              </a:ext>
            </a:extLst>
          </p:cNvPr>
          <p:cNvSpPr txBox="1">
            <a:spLocks/>
          </p:cNvSpPr>
          <p:nvPr/>
        </p:nvSpPr>
        <p:spPr>
          <a:xfrm>
            <a:off x="7707561" y="1874233"/>
            <a:ext cx="1968421" cy="31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b="1" dirty="0">
                <a:solidFill>
                  <a:schemeClr val="tx1"/>
                </a:solidFill>
              </a:rPr>
              <a:t>Corriente VAPOR</a:t>
            </a:r>
          </a:p>
        </p:txBody>
      </p:sp>
      <p:pic>
        <p:nvPicPr>
          <p:cNvPr id="2052" name="Picture 4" descr="Industrial Reboiler, Double Ace Industrial Boilers, Asian Industrial  Boilers, औद्योगिक बॉयलर - Ascent Machineries &amp; Engg. Services, Mumbai | ID:  4375538733">
            <a:extLst>
              <a:ext uri="{FF2B5EF4-FFF2-40B4-BE49-F238E27FC236}">
                <a16:creationId xmlns:a16="http://schemas.microsoft.com/office/drawing/2014/main" id="{866C2F97-7A2A-4179-92DF-A28A68D23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940" y="3775122"/>
            <a:ext cx="3524148" cy="228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600" b="1" dirty="0"/>
              <a:t>-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511EFF-9109-A778-3F9F-FECBD025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36263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60" grpId="0"/>
      <p:bldP spid="61" grpId="0"/>
      <p:bldP spid="62" grpId="0"/>
      <p:bldP spid="63" grpId="0"/>
      <p:bldP spid="1026" grpId="0"/>
      <p:bldP spid="80" grpId="0"/>
      <p:bldP spid="81" grpId="0"/>
      <p:bldP spid="83" grpId="0"/>
      <p:bldP spid="85" grpId="0"/>
      <p:bldP spid="86" grpId="0"/>
      <p:bldP spid="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o 29"/>
          <p:cNvGrpSpPr/>
          <p:nvPr/>
        </p:nvGrpSpPr>
        <p:grpSpPr>
          <a:xfrm>
            <a:off x="222014" y="1382691"/>
            <a:ext cx="11272548" cy="4352168"/>
            <a:chOff x="-3684840" y="1825448"/>
            <a:chExt cx="10207560" cy="3951334"/>
          </a:xfrm>
        </p:grpSpPr>
        <p:pic>
          <p:nvPicPr>
            <p:cNvPr id="35" name="Imagen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3684840" y="1825448"/>
              <a:ext cx="4342393" cy="3951334"/>
            </a:xfrm>
            <a:prstGeom prst="rect">
              <a:avLst/>
            </a:prstGeom>
          </p:spPr>
        </p:pic>
        <p:sp>
          <p:nvSpPr>
            <p:cNvPr id="37" name="Rectángulo 36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253"/>
            <a:ext cx="9609441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e</a:t>
            </a:r>
            <a:r>
              <a:rPr lang="es-AR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mínimo número de etapas que se requerirán en el proceso.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a)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5120454" y="1318581"/>
            <a:ext cx="17584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Balances de masa: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1378464" y="1720192"/>
            <a:ext cx="2234708" cy="4046193"/>
          </a:xfrm>
          <a:prstGeom prst="rect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ángulo 32"/>
              <p:cNvSpPr/>
              <p:nvPr/>
            </p:nvSpPr>
            <p:spPr>
              <a:xfrm>
                <a:off x="7124532" y="4683444"/>
                <a:ext cx="1739488" cy="12021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419" sz="1600" b="1" i="1" smtClean="0"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</m:num>
                                <m:den>
                                  <m: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den>
                              </m:f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𝟒𝟗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s-419" sz="1600" b="1" i="1" smtClean="0"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</m:sub>
                              </m:sSub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419" sz="1600" b="1" i="1" smtClean="0">
                                  <a:latin typeface="Cambria Math" panose="02040503050406030204" pitchFamily="18" charset="0"/>
                                </a:rPr>
                                <m:t>𝟗𝟔𝟗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s-419" sz="1600" b="1" i="1">
                                      <a:latin typeface="Cambria Math" panose="02040503050406030204" pitchFamily="18" charset="0"/>
                                    </a:rPr>
                                    <m:t>𝑾</m:t>
                                  </m:r>
                                </m:sub>
                              </m:sSub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419" sz="1600" b="1" i="1">
                                  <a:latin typeface="Cambria Math" panose="02040503050406030204" pitchFamily="18" charset="0"/>
                                </a:rPr>
                                <m:t>𝟎𝟒𝟗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3" name="Rectá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4532" y="4683444"/>
                <a:ext cx="1739488" cy="12021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928E2720-BD29-4E1E-8449-9CC6A0F36A5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E54393-85FA-4DE5-B8D2-D2D61092C24A}"/>
                  </a:ext>
                </a:extLst>
              </p:cNvPr>
              <p:cNvSpPr txBox="1"/>
              <p:nvPr/>
            </p:nvSpPr>
            <p:spPr>
              <a:xfrm>
                <a:off x="7547134" y="1741606"/>
                <a:ext cx="10399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E54393-85FA-4DE5-B8D2-D2D61092C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7134" y="1741606"/>
                <a:ext cx="1039964" cy="246221"/>
              </a:xfrm>
              <a:prstGeom prst="rect">
                <a:avLst/>
              </a:prstGeom>
              <a:blipFill>
                <a:blip r:embed="rId6"/>
                <a:stretch>
                  <a:fillRect l="-4094" r="-2924" b="-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4319312-4962-404A-A14A-6CA27E96344A}"/>
                  </a:ext>
                </a:extLst>
              </p:cNvPr>
              <p:cNvSpPr txBox="1"/>
              <p:nvPr/>
            </p:nvSpPr>
            <p:spPr>
              <a:xfrm>
                <a:off x="7169306" y="2076556"/>
                <a:ext cx="215539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E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4319312-4962-404A-A14A-6CA27E963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9306" y="2076556"/>
                <a:ext cx="2155397" cy="246221"/>
              </a:xfrm>
              <a:prstGeom prst="rect">
                <a:avLst/>
              </a:prstGeom>
              <a:blipFill>
                <a:blip r:embed="rId7"/>
                <a:stretch>
                  <a:fillRect l="-847" r="-113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ángulo 39">
            <a:extLst>
              <a:ext uri="{FF2B5EF4-FFF2-40B4-BE49-F238E27FC236}">
                <a16:creationId xmlns:a16="http://schemas.microsoft.com/office/drawing/2014/main" id="{879AF8CF-1754-4FF7-B000-7C8513B98F19}"/>
              </a:ext>
            </a:extLst>
          </p:cNvPr>
          <p:cNvSpPr/>
          <p:nvPr/>
        </p:nvSpPr>
        <p:spPr>
          <a:xfrm>
            <a:off x="5120454" y="2455499"/>
            <a:ext cx="25471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Especificaciones de la torre: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C4AD53E-99FC-4F50-9842-AA9F1F3269AB}"/>
                  </a:ext>
                </a:extLst>
              </p:cNvPr>
              <p:cNvSpPr txBox="1"/>
              <p:nvPr/>
            </p:nvSpPr>
            <p:spPr>
              <a:xfrm>
                <a:off x="7530430" y="2903233"/>
                <a:ext cx="1216872" cy="5012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s-AR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r>
                            <a:rPr lang="es-AR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95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C4AD53E-99FC-4F50-9842-AA9F1F3269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0430" y="2903233"/>
                <a:ext cx="1216872" cy="5012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7E1698F-B13D-495C-81BA-DD7291104CE2}"/>
                  </a:ext>
                </a:extLst>
              </p:cNvPr>
              <p:cNvSpPr txBox="1"/>
              <p:nvPr/>
            </p:nvSpPr>
            <p:spPr>
              <a:xfrm>
                <a:off x="7095273" y="3496192"/>
                <a:ext cx="2073082" cy="6016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sSub>
                            <m:sSubPr>
                              <m:ctrlP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d>
                            <m:dPr>
                              <m:ctrlP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s-ES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6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s-ES" sz="16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e>
                          </m:d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=0,97</m:t>
                      </m:r>
                    </m:oMath>
                  </m:oMathPara>
                </a14:m>
                <a:endParaRPr lang="es-AR" sz="1600" dirty="0"/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7E1698F-B13D-495C-81BA-DD7291104C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273" y="3496192"/>
                <a:ext cx="2073082" cy="6016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ángulo 39">
            <a:extLst>
              <a:ext uri="{FF2B5EF4-FFF2-40B4-BE49-F238E27FC236}">
                <a16:creationId xmlns:a16="http://schemas.microsoft.com/office/drawing/2014/main" id="{8B0B33EB-A983-4599-B716-DBDAAB1A8209}"/>
              </a:ext>
            </a:extLst>
          </p:cNvPr>
          <p:cNvSpPr/>
          <p:nvPr/>
        </p:nvSpPr>
        <p:spPr>
          <a:xfrm>
            <a:off x="5120454" y="4162013"/>
            <a:ext cx="38760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¿Cuántas </a:t>
            </a:r>
            <a:r>
              <a:rPr lang="es-ES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incógnitas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ES" sz="16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ecuaciones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tenemos?</a:t>
            </a:r>
            <a:endParaRPr lang="es-AR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0EF76C9-96B2-4220-8262-5791C04F787E}"/>
              </a:ext>
            </a:extLst>
          </p:cNvPr>
          <p:cNvSpPr/>
          <p:nvPr/>
        </p:nvSpPr>
        <p:spPr>
          <a:xfrm>
            <a:off x="7914176" y="1720192"/>
            <a:ext cx="210321" cy="2987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8F2A4C2-85A1-4853-92D7-211A3C2E256E}"/>
              </a:ext>
            </a:extLst>
          </p:cNvPr>
          <p:cNvSpPr/>
          <p:nvPr/>
        </p:nvSpPr>
        <p:spPr>
          <a:xfrm>
            <a:off x="8328515" y="1714581"/>
            <a:ext cx="210321" cy="2987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7616B56-9B44-421C-8E02-27581068904B}"/>
              </a:ext>
            </a:extLst>
          </p:cNvPr>
          <p:cNvSpPr/>
          <p:nvPr/>
        </p:nvSpPr>
        <p:spPr>
          <a:xfrm>
            <a:off x="7530430" y="1715369"/>
            <a:ext cx="210321" cy="2987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3667A53-4543-40BC-B94A-0E6AE55536C6}"/>
              </a:ext>
            </a:extLst>
          </p:cNvPr>
          <p:cNvSpPr/>
          <p:nvPr/>
        </p:nvSpPr>
        <p:spPr>
          <a:xfrm>
            <a:off x="7880205" y="2062673"/>
            <a:ext cx="320520" cy="3390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35E89A5-81CD-4442-A19A-66AFFBF7BB29}"/>
              </a:ext>
            </a:extLst>
          </p:cNvPr>
          <p:cNvSpPr/>
          <p:nvPr/>
        </p:nvSpPr>
        <p:spPr>
          <a:xfrm>
            <a:off x="8623168" y="2062673"/>
            <a:ext cx="373347" cy="3080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2CD346FA-46D8-7A6A-633D-3888FD03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54131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3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 animBg="1"/>
      <p:bldP spid="33" grpId="0"/>
      <p:bldP spid="4" grpId="0"/>
      <p:bldP spid="5" grpId="0"/>
      <p:bldP spid="34" grpId="0"/>
      <p:bldP spid="39" grpId="0"/>
      <p:bldP spid="41" grpId="0"/>
      <p:bldP spid="42" grpId="0"/>
      <p:bldP spid="12" grpId="0" animBg="1"/>
      <p:bldP spid="44" grpId="0" animBg="1"/>
      <p:bldP spid="45" grpId="0" animBg="1"/>
      <p:bldP spid="47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a)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2" y="1294257"/>
            <a:ext cx="48725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Tenemos prácticamente toda la información de la Torre:</a:t>
            </a:r>
          </a:p>
        </p:txBody>
      </p:sp>
      <p:sp>
        <p:nvSpPr>
          <p:cNvPr id="31" name="Flecha derecha 30"/>
          <p:cNvSpPr/>
          <p:nvPr/>
        </p:nvSpPr>
        <p:spPr>
          <a:xfrm rot="5400000" flipV="1">
            <a:off x="3798558" y="3711940"/>
            <a:ext cx="456729" cy="857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ángulo 22"/>
              <p:cNvSpPr/>
              <p:nvPr/>
            </p:nvSpPr>
            <p:spPr>
              <a:xfrm>
                <a:off x="872146" y="1640754"/>
                <a:ext cx="1591921" cy="10442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6213" indent="-176213" algn="just">
                  <a:lnSpc>
                    <a:spcPct val="150000"/>
                  </a:lnSpc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s-419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num>
                      <m:den>
                        <m:r>
                          <a:rPr lang="es-419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𝐹</m:t>
                        </m:r>
                      </m:den>
                    </m:f>
                    <m:r>
                      <a:rPr lang="es-A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s-419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0,4</m:t>
                    </m:r>
                    <m:r>
                      <a:rPr lang="es-419" b="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9</m:t>
                    </m:r>
                  </m:oMath>
                </a14:m>
                <a:endParaRPr lang="es-419" dirty="0">
                  <a:latin typeface="Helvetica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6213" lvl="0" indent="-176213" algn="just">
                  <a:lnSpc>
                    <a:spcPct val="150000"/>
                  </a:lnSpc>
                  <a:spcAft>
                    <a:spcPts val="0"/>
                  </a:spcAft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419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419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419" b="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s-419" b="0" i="1">
                        <a:latin typeface="Cambria Math" panose="02040503050406030204" pitchFamily="18" charset="0"/>
                      </a:rPr>
                      <m:t>=0,969</m:t>
                    </m:r>
                  </m:oMath>
                </a14:m>
                <a:endParaRPr lang="es-419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Rectá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146" y="1640754"/>
                <a:ext cx="1591921" cy="1044260"/>
              </a:xfrm>
              <a:prstGeom prst="rect">
                <a:avLst/>
              </a:prstGeom>
              <a:blipFill>
                <a:blip r:embed="rId3"/>
                <a:stretch>
                  <a:fillRect l="-3065" b="-818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ángulo 23"/>
          <p:cNvSpPr/>
          <p:nvPr/>
        </p:nvSpPr>
        <p:spPr>
          <a:xfrm>
            <a:off x="688234" y="2957360"/>
            <a:ext cx="4811667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¿Cómo se obtiene el </a:t>
            </a:r>
            <a:r>
              <a:rPr lang="es-AR" b="1" dirty="0">
                <a:latin typeface="Calibri" panose="020F0502020204030204" pitchFamily="34" charset="0"/>
                <a:cs typeface="Calibri" panose="020F0502020204030204" pitchFamily="34" charset="0"/>
              </a:rPr>
              <a:t>mínimo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número de etapas?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3246997" y="4003504"/>
            <a:ext cx="155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Reflujo Total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2827038" y="4497352"/>
            <a:ext cx="2549634" cy="307777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400" dirty="0">
                <a:latin typeface="Calibri" panose="020F0502020204030204" pitchFamily="34" charset="0"/>
                <a:cs typeface="Calibri" panose="020F0502020204030204" pitchFamily="34" charset="0"/>
              </a:rPr>
              <a:t>¿Cómo lo vemos gráficamente?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688234" y="5222665"/>
            <a:ext cx="4811667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 algn="ctr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¿Qué información tenemos sobre el equilibrio?</a:t>
            </a: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D52C584C-E450-4CBD-8DDF-811AD768C2F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rupo 14"/>
          <p:cNvGrpSpPr/>
          <p:nvPr/>
        </p:nvGrpSpPr>
        <p:grpSpPr>
          <a:xfrm>
            <a:off x="7163193" y="1659723"/>
            <a:ext cx="4605135" cy="4352168"/>
            <a:chOff x="2428229" y="2076965"/>
            <a:chExt cx="4342393" cy="3951334"/>
          </a:xfrm>
        </p:grpSpPr>
        <p:pic>
          <p:nvPicPr>
            <p:cNvPr id="20" name="Imagen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21" name="Rectángulo 18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Multiply 2"/>
          <p:cNvSpPr/>
          <p:nvPr/>
        </p:nvSpPr>
        <p:spPr>
          <a:xfrm>
            <a:off x="10048352" y="2170128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Multiply 21"/>
          <p:cNvSpPr/>
          <p:nvPr/>
        </p:nvSpPr>
        <p:spPr>
          <a:xfrm>
            <a:off x="9164404" y="5094696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ultiply 24"/>
          <p:cNvSpPr/>
          <p:nvPr/>
        </p:nvSpPr>
        <p:spPr>
          <a:xfrm>
            <a:off x="7052362" y="2957360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1600" b="1" dirty="0"/>
              <a:t>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ángulo 27"/>
              <p:cNvSpPr/>
              <p:nvPr/>
            </p:nvSpPr>
            <p:spPr>
              <a:xfrm>
                <a:off x="2724047" y="1623200"/>
                <a:ext cx="1591921" cy="1095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6213" lvl="0" indent="-176213" algn="just">
                  <a:lnSpc>
                    <a:spcPct val="150000"/>
                  </a:lnSpc>
                  <a:spcAft>
                    <a:spcPts val="0"/>
                  </a:spcAft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A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s-419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𝑊</m:t>
                        </m:r>
                      </m:num>
                      <m:den>
                        <m:r>
                          <a:rPr lang="es-419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𝐹</m:t>
                        </m:r>
                      </m:den>
                    </m:f>
                    <m:r>
                      <a:rPr lang="es-AR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s-419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0,51</m:t>
                    </m:r>
                  </m:oMath>
                </a14:m>
                <a:endParaRPr lang="es-419" b="0" dirty="0">
                  <a:latin typeface="Helvetica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6213" lvl="0" indent="-176213" algn="just">
                  <a:lnSpc>
                    <a:spcPct val="150000"/>
                  </a:lnSpc>
                  <a:spcAft>
                    <a:spcPts val="0"/>
                  </a:spcAft>
                  <a:buClr>
                    <a:schemeClr val="accent1"/>
                  </a:buClr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419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419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419" i="1">
                            <a:latin typeface="Cambria Math" panose="02040503050406030204" pitchFamily="18" charset="0"/>
                          </a:rPr>
                          <m:t>𝑊</m:t>
                        </m:r>
                      </m:sub>
                    </m:sSub>
                    <m:r>
                      <a:rPr lang="es-419" i="1">
                        <a:latin typeface="Cambria Math" panose="02040503050406030204" pitchFamily="18" charset="0"/>
                      </a:rPr>
                      <m:t>=0,049</m:t>
                    </m:r>
                  </m:oMath>
                </a14:m>
                <a:endParaRPr lang="es-419" b="0" dirty="0">
                  <a:latin typeface="Helvetica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Rectá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4047" y="1623200"/>
                <a:ext cx="1591921" cy="1095621"/>
              </a:xfrm>
              <a:prstGeom prst="rect">
                <a:avLst/>
              </a:prstGeom>
              <a:blipFill>
                <a:blip r:embed="rId6"/>
                <a:stretch>
                  <a:fillRect l="-3448" b="-2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Marcador de contenido 2"/>
          <p:cNvSpPr txBox="1">
            <a:spLocks/>
          </p:cNvSpPr>
          <p:nvPr/>
        </p:nvSpPr>
        <p:spPr>
          <a:xfrm>
            <a:off x="438911" y="972367"/>
            <a:ext cx="9609441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e</a:t>
            </a:r>
            <a:r>
              <a:rPr lang="es-AR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mínimo número de etapas que se requerirán en el proceso.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326D26-28BE-E12A-E5CF-D25156D28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66004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1" grpId="0" animBg="1"/>
      <p:bldP spid="23" grpId="0"/>
      <p:bldP spid="24" grpId="0" animBg="1"/>
      <p:bldP spid="24" grpId="1" animBg="1"/>
      <p:bldP spid="30" grpId="0"/>
      <p:bldP spid="34" grpId="0" animBg="1"/>
      <p:bldP spid="34" grpId="1" animBg="1"/>
      <p:bldP spid="37" grpId="0" animBg="1"/>
      <p:bldP spid="3" grpId="0" animBg="1"/>
      <p:bldP spid="22" grpId="0" animBg="1"/>
      <p:bldP spid="25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a)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0" y="1273196"/>
            <a:ext cx="29903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¿Cómo construimos el equilibrio?</a:t>
            </a: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D52C584C-E450-4CBD-8DDF-811AD768C2F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8909" y="2123858"/>
            <a:ext cx="5361389" cy="29121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8909" y="1783915"/>
                <a:ext cx="5711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09" y="1783915"/>
                <a:ext cx="571182" cy="276999"/>
              </a:xfrm>
              <a:prstGeom prst="rect">
                <a:avLst/>
              </a:prstGeom>
              <a:blipFill>
                <a:blip r:embed="rId5"/>
                <a:stretch>
                  <a:fillRect l="-9574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7438030" y="1783915"/>
            <a:ext cx="0" cy="27332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438030" y="4517161"/>
            <a:ext cx="410797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1369098" y="4638572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9098" y="4638572"/>
                <a:ext cx="176908" cy="276999"/>
              </a:xfrm>
              <a:prstGeom prst="rect">
                <a:avLst/>
              </a:prstGeom>
              <a:blipFill>
                <a:blip r:embed="rId6"/>
                <a:stretch>
                  <a:fillRect l="-20690" r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126919" y="1676895"/>
                <a:ext cx="1803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6919" y="1676895"/>
                <a:ext cx="180306" cy="276999"/>
              </a:xfrm>
              <a:prstGeom prst="rect">
                <a:avLst/>
              </a:prstGeom>
              <a:blipFill>
                <a:blip r:embed="rId7"/>
                <a:stretch>
                  <a:fillRect l="-33333" r="-30000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1528549" y="2579427"/>
            <a:ext cx="13648" cy="193773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542197" y="2579427"/>
            <a:ext cx="94169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483893" y="2579427"/>
            <a:ext cx="0" cy="1937734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386170" y="4759025"/>
                <a:ext cx="2847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6170" y="4759025"/>
                <a:ext cx="284758" cy="276999"/>
              </a:xfrm>
              <a:prstGeom prst="rect">
                <a:avLst/>
              </a:prstGeom>
              <a:blipFill>
                <a:blip r:embed="rId8"/>
                <a:stretch>
                  <a:fillRect l="-12766" r="-8511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722604" y="4624924"/>
                <a:ext cx="2847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604" y="4624924"/>
                <a:ext cx="284758" cy="276999"/>
              </a:xfrm>
              <a:prstGeom prst="rect">
                <a:avLst/>
              </a:prstGeom>
              <a:blipFill>
                <a:blip r:embed="rId9"/>
                <a:stretch>
                  <a:fillRect l="-12766" r="-8511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331765" y="4749776"/>
                <a:ext cx="2864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765" y="4749776"/>
                <a:ext cx="286424" cy="276999"/>
              </a:xfrm>
              <a:prstGeom prst="rect">
                <a:avLst/>
              </a:prstGeom>
              <a:blipFill>
                <a:blip r:embed="rId10"/>
                <a:stretch>
                  <a:fillRect l="-21739" r="-10870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073860" y="3687078"/>
                <a:ext cx="2864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860" y="3687078"/>
                <a:ext cx="286424" cy="276999"/>
              </a:xfrm>
              <a:prstGeom prst="rect">
                <a:avLst/>
              </a:prstGeom>
              <a:blipFill>
                <a:blip r:embed="rId11"/>
                <a:stretch>
                  <a:fillRect l="-21277" r="-851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V="1">
            <a:off x="7847461" y="3836988"/>
            <a:ext cx="0" cy="7080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3"/>
          </p:cNvCxnSpPr>
          <p:nvPr/>
        </p:nvCxnSpPr>
        <p:spPr>
          <a:xfrm flipV="1">
            <a:off x="7360284" y="3821373"/>
            <a:ext cx="487177" cy="420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946671" y="3171937"/>
            <a:ext cx="13647" cy="1315623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2946671" y="3171937"/>
            <a:ext cx="1475204" cy="2499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421875" y="3171937"/>
            <a:ext cx="0" cy="1315623"/>
          </a:xfrm>
          <a:prstGeom prst="straightConnector1">
            <a:avLst/>
          </a:prstGeom>
          <a:ln w="28575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804292" y="4729424"/>
                <a:ext cx="5043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292" y="4729424"/>
                <a:ext cx="504369" cy="276999"/>
              </a:xfrm>
              <a:prstGeom prst="rect">
                <a:avLst/>
              </a:prstGeom>
              <a:blipFill>
                <a:blip r:embed="rId12"/>
                <a:stretch>
                  <a:fillRect l="-7229" r="-4819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9140726" y="4595323"/>
                <a:ext cx="5043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0726" y="4595323"/>
                <a:ext cx="504369" cy="276999"/>
              </a:xfrm>
              <a:prstGeom prst="rect">
                <a:avLst/>
              </a:prstGeom>
              <a:blipFill>
                <a:blip r:embed="rId13"/>
                <a:stretch>
                  <a:fillRect l="-7229" r="-4819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173558" y="4729424"/>
                <a:ext cx="50603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558" y="4729424"/>
                <a:ext cx="506036" cy="276999"/>
              </a:xfrm>
              <a:prstGeom prst="rect">
                <a:avLst/>
              </a:prstGeom>
              <a:blipFill>
                <a:blip r:embed="rId14"/>
                <a:stretch>
                  <a:fillRect l="-12048" r="-481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854248" y="2662042"/>
                <a:ext cx="50603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419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248" y="2662042"/>
                <a:ext cx="506036" cy="276999"/>
              </a:xfrm>
              <a:prstGeom prst="rect">
                <a:avLst/>
              </a:prstGeom>
              <a:blipFill>
                <a:blip r:embed="rId15"/>
                <a:stretch>
                  <a:fillRect l="-12048" r="-6024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Arrow Connector 50"/>
          <p:cNvCxnSpPr/>
          <p:nvPr/>
        </p:nvCxnSpPr>
        <p:spPr>
          <a:xfrm flipH="1" flipV="1">
            <a:off x="9259282" y="2825087"/>
            <a:ext cx="6303" cy="169035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0" idx="3"/>
            <a:endCxn id="58" idx="2"/>
          </p:cNvCxnSpPr>
          <p:nvPr/>
        </p:nvCxnSpPr>
        <p:spPr>
          <a:xfrm>
            <a:off x="7360284" y="2800542"/>
            <a:ext cx="1879250" cy="24545"/>
          </a:xfrm>
          <a:prstGeom prst="straightConnector1">
            <a:avLst/>
          </a:prstGeom>
          <a:ln w="28575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7451678" y="2129051"/>
            <a:ext cx="3575713" cy="2402006"/>
          </a:xfrm>
          <a:custGeom>
            <a:avLst/>
            <a:gdLst>
              <a:gd name="connsiteX0" fmla="*/ 0 w 3575713"/>
              <a:gd name="connsiteY0" fmla="*/ 2402006 h 2402006"/>
              <a:gd name="connsiteX1" fmla="*/ 368489 w 3575713"/>
              <a:gd name="connsiteY1" fmla="*/ 1719618 h 2402006"/>
              <a:gd name="connsiteX2" fmla="*/ 1787856 w 3575713"/>
              <a:gd name="connsiteY2" fmla="*/ 696036 h 2402006"/>
              <a:gd name="connsiteX3" fmla="*/ 3575713 w 3575713"/>
              <a:gd name="connsiteY3" fmla="*/ 0 h 240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5713" h="2402006">
                <a:moveTo>
                  <a:pt x="0" y="2402006"/>
                </a:moveTo>
                <a:cubicBezTo>
                  <a:pt x="35256" y="2202976"/>
                  <a:pt x="70513" y="2003946"/>
                  <a:pt x="368489" y="1719618"/>
                </a:cubicBezTo>
                <a:cubicBezTo>
                  <a:pt x="666465" y="1435290"/>
                  <a:pt x="1253319" y="982639"/>
                  <a:pt x="1787856" y="696036"/>
                </a:cubicBezTo>
                <a:cubicBezTo>
                  <a:pt x="2322393" y="409433"/>
                  <a:pt x="3336877" y="106907"/>
                  <a:pt x="3575713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sz="1600" b="1" dirty="0"/>
              <a:t>-</a:t>
            </a:r>
          </a:p>
        </p:txBody>
      </p:sp>
      <p:sp>
        <p:nvSpPr>
          <p:cNvPr id="43" name="Marcador de contenido 2"/>
          <p:cNvSpPr txBox="1">
            <a:spLocks/>
          </p:cNvSpPr>
          <p:nvPr/>
        </p:nvSpPr>
        <p:spPr>
          <a:xfrm>
            <a:off x="438911" y="972367"/>
            <a:ext cx="9609441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e</a:t>
            </a:r>
            <a:r>
              <a:rPr lang="es-AR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mínimo número de etapas que se requerirán en el proceso.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21AB7C08-93A1-EF6B-C6DB-4AA8D5481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63659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" grpId="0"/>
      <p:bldP spid="25" grpId="0"/>
      <p:bldP spid="26" grpId="0"/>
      <p:bldP spid="27" grpId="0"/>
      <p:bldP spid="38" grpId="0"/>
      <p:bldP spid="39" grpId="0"/>
      <p:bldP spid="40" grpId="0"/>
      <p:bldP spid="47" grpId="0"/>
      <p:bldP spid="48" grpId="0"/>
      <p:bldP spid="49" grpId="0"/>
      <p:bldP spid="50" grpId="0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1" y="1785702"/>
            <a:ext cx="6652769" cy="431266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</a:t>
            </a:r>
            <a:r>
              <a:rPr lang="es-419" i="1" dirty="0">
                <a:latin typeface="Calibri" panose="020F0502020204030204" pitchFamily="34" charset="0"/>
                <a:cs typeface="Calibri" panose="020F0502020204030204" pitchFamily="34" charset="0"/>
              </a:rPr>
              <a:t>1-</a:t>
            </a:r>
            <a:r>
              <a:rPr lang="es-419" i="1" dirty="0"/>
              <a:t>a)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2" y="1294257"/>
            <a:ext cx="70481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Graficamos el equilibrio y desde los puntos extremos de la torre, contamos etapas: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4948019" y="3808423"/>
                <a:ext cx="1147750" cy="369332"/>
              </a:xfrm>
              <a:prstGeom prst="rect">
                <a:avLst/>
              </a:prstGeom>
              <a:ln w="19050">
                <a:solidFill>
                  <a:schemeClr val="accent2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019" y="3808423"/>
                <a:ext cx="114775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chemeClr val="accent2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ector recto de flecha 4"/>
          <p:cNvCxnSpPr/>
          <p:nvPr/>
        </p:nvCxnSpPr>
        <p:spPr>
          <a:xfrm flipV="1">
            <a:off x="1223391" y="5131689"/>
            <a:ext cx="0" cy="415671"/>
          </a:xfrm>
          <a:prstGeom prst="straightConnector1">
            <a:avLst/>
          </a:prstGeom>
          <a:ln>
            <a:solidFill>
              <a:srgbClr val="A626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ángulo 24"/>
              <p:cNvSpPr/>
              <p:nvPr/>
            </p:nvSpPr>
            <p:spPr>
              <a:xfrm>
                <a:off x="843379" y="5486400"/>
                <a:ext cx="844975" cy="261610"/>
              </a:xfrm>
              <a:prstGeom prst="rect">
                <a:avLst/>
              </a:prstGeom>
              <a:ln w="19050">
                <a:noFill/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100" b="0" i="0" smtClean="0">
                          <a:latin typeface="Cambria Math" panose="02040503050406030204" pitchFamily="18" charset="0"/>
                        </a:rPr>
                        <m:t>0,05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25" name="Rectá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379" y="5486400"/>
                <a:ext cx="844975" cy="2616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ector recto de flecha 25"/>
          <p:cNvCxnSpPr/>
          <p:nvPr/>
        </p:nvCxnSpPr>
        <p:spPr>
          <a:xfrm flipV="1">
            <a:off x="6698881" y="2069592"/>
            <a:ext cx="0" cy="3408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ángulo 26"/>
              <p:cNvSpPr/>
              <p:nvPr/>
            </p:nvSpPr>
            <p:spPr>
              <a:xfrm>
                <a:off x="6356163" y="5476112"/>
                <a:ext cx="831739" cy="261610"/>
              </a:xfrm>
              <a:prstGeom prst="rect">
                <a:avLst/>
              </a:prstGeom>
              <a:ln w="19050">
                <a:noFill/>
                <a:prstDash val="solid"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11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1100" b="0" i="0" smtClean="0">
                          <a:latin typeface="Cambria Math" panose="02040503050406030204" pitchFamily="18" charset="0"/>
                        </a:rPr>
                        <m:t>0,97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27" name="Rectá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163" y="5476112"/>
                <a:ext cx="831739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noFill/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ector recto 28"/>
          <p:cNvCxnSpPr/>
          <p:nvPr/>
        </p:nvCxnSpPr>
        <p:spPr>
          <a:xfrm flipH="1">
            <a:off x="5899243" y="2061973"/>
            <a:ext cx="799639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V="1">
            <a:off x="5899243" y="2061974"/>
            <a:ext cx="0" cy="452626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 flipH="1">
            <a:off x="4173220" y="2514600"/>
            <a:ext cx="1726023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V="1">
            <a:off x="4173220" y="2514600"/>
            <a:ext cx="0" cy="96012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 flipV="1">
            <a:off x="2448559" y="3474720"/>
            <a:ext cx="1724662" cy="2847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2448559" y="3474720"/>
            <a:ext cx="0" cy="96501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 flipH="1">
            <a:off x="1437319" y="4435314"/>
            <a:ext cx="101124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V="1">
            <a:off x="1441129" y="4416213"/>
            <a:ext cx="0" cy="58441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>
            <a:off x="1107119" y="4994604"/>
            <a:ext cx="3302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 flipV="1">
            <a:off x="1107119" y="4994604"/>
            <a:ext cx="0" cy="192127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542003FA-CA0C-4045-B973-E20B0DC8F089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8379"/>
            <a:ext cx="2120900" cy="660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upo 14"/>
          <p:cNvGrpSpPr/>
          <p:nvPr/>
        </p:nvGrpSpPr>
        <p:grpSpPr>
          <a:xfrm>
            <a:off x="7163193" y="1659723"/>
            <a:ext cx="4605135" cy="4352168"/>
            <a:chOff x="2428229" y="2076965"/>
            <a:chExt cx="4342393" cy="3951334"/>
          </a:xfrm>
        </p:grpSpPr>
        <p:pic>
          <p:nvPicPr>
            <p:cNvPr id="37" name="Imagen 15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428229" y="2076965"/>
              <a:ext cx="4342393" cy="3951334"/>
            </a:xfrm>
            <a:prstGeom prst="rect">
              <a:avLst/>
            </a:prstGeom>
          </p:spPr>
        </p:pic>
        <p:sp>
          <p:nvSpPr>
            <p:cNvPr id="45" name="Rectángulo 18"/>
            <p:cNvSpPr/>
            <p:nvPr/>
          </p:nvSpPr>
          <p:spPr>
            <a:xfrm>
              <a:off x="6382512" y="4852416"/>
              <a:ext cx="140208" cy="42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Multiply 45"/>
          <p:cNvSpPr/>
          <p:nvPr/>
        </p:nvSpPr>
        <p:spPr>
          <a:xfrm>
            <a:off x="10048352" y="2170128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Multiply 46"/>
          <p:cNvSpPr/>
          <p:nvPr/>
        </p:nvSpPr>
        <p:spPr>
          <a:xfrm>
            <a:off x="9164404" y="5094696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Multiply 47"/>
          <p:cNvSpPr/>
          <p:nvPr/>
        </p:nvSpPr>
        <p:spPr>
          <a:xfrm>
            <a:off x="7052362" y="2957360"/>
            <a:ext cx="1279290" cy="129653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1600" b="1" dirty="0"/>
              <a:t>-</a:t>
            </a:r>
          </a:p>
        </p:txBody>
      </p:sp>
      <p:sp>
        <p:nvSpPr>
          <p:cNvPr id="50" name="Marcador de contenido 2"/>
          <p:cNvSpPr txBox="1">
            <a:spLocks/>
          </p:cNvSpPr>
          <p:nvPr/>
        </p:nvSpPr>
        <p:spPr>
          <a:xfrm>
            <a:off x="438911" y="972367"/>
            <a:ext cx="9609441" cy="451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 e</a:t>
            </a:r>
            <a:r>
              <a:rPr lang="es-AR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mínimo número de etapas que se requerirán en el proceso.</a:t>
            </a:r>
            <a:endParaRPr lang="en-US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A28AE339-A262-EB40-D9C0-3C3BE162C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11601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7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7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2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7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2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7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200"/>
                            </p:stCondLst>
                            <p:childTnLst>
                              <p:par>
                                <p:cTn id="6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7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2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6" grpId="0" animBg="1"/>
      <p:bldP spid="25" grpId="0"/>
      <p:bldP spid="27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436</TotalTime>
  <Words>1476</Words>
  <Application>Microsoft Office PowerPoint</Application>
  <PresentationFormat>Panorámica</PresentationFormat>
  <Paragraphs>248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9" baseType="lpstr">
      <vt:lpstr>Arial</vt:lpstr>
      <vt:lpstr>Calibri</vt:lpstr>
      <vt:lpstr>Cambria Math</vt:lpstr>
      <vt:lpstr>Corbel</vt:lpstr>
      <vt:lpstr>Courier New</vt:lpstr>
      <vt:lpstr>Helvetica</vt:lpstr>
      <vt:lpstr>Symbol</vt:lpstr>
      <vt:lpstr>Trebuchet MS</vt:lpstr>
      <vt:lpstr>Wingdings 3</vt:lpstr>
      <vt:lpstr>Faceta</vt:lpstr>
      <vt:lpstr>Base</vt:lpstr>
      <vt:lpstr>GUÍA 5y6 – Destilación Binaria y Multicomponentes Problema 2</vt:lpstr>
      <vt:lpstr>Enunciado </vt:lpstr>
      <vt:lpstr>Datos</vt:lpstr>
      <vt:lpstr>Condensadores parciales y totales</vt:lpstr>
      <vt:lpstr>Reboilers parciales y totales</vt:lpstr>
      <vt:lpstr>Resolución ítem 1-a)</vt:lpstr>
      <vt:lpstr>Resolución ítem 1-a)</vt:lpstr>
      <vt:lpstr>Resolución ítem 1-a)</vt:lpstr>
      <vt:lpstr>Resolución ítem 1-a)</vt:lpstr>
      <vt:lpstr>Resolución ítem 1-b)</vt:lpstr>
      <vt:lpstr>Resolución ítem 1-b)</vt:lpstr>
      <vt:lpstr>Resolución ítem 1-c)</vt:lpstr>
      <vt:lpstr>Resolución ítem 1-d)</vt:lpstr>
      <vt:lpstr>Resolución ítem 2</vt:lpstr>
      <vt:lpstr>Resolución ítem 2</vt:lpstr>
      <vt:lpstr>Resolución ítem 2</vt:lpstr>
      <vt:lpstr>Resolución ítem 3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MEDINA Julieta         TECHINT</cp:lastModifiedBy>
  <cp:revision>228</cp:revision>
  <dcterms:created xsi:type="dcterms:W3CDTF">2020-04-06T19:11:16Z</dcterms:created>
  <dcterms:modified xsi:type="dcterms:W3CDTF">2025-04-27T23:56:05Z</dcterms:modified>
</cp:coreProperties>
</file>