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45" r:id="rId1"/>
    <p:sldMasterId id="2147483762" r:id="rId2"/>
  </p:sldMasterIdLst>
  <p:notesMasterIdLst>
    <p:notesMasterId r:id="rId14"/>
  </p:notesMasterIdLst>
  <p:sldIdLst>
    <p:sldId id="256" r:id="rId3"/>
    <p:sldId id="285" r:id="rId4"/>
    <p:sldId id="295" r:id="rId5"/>
    <p:sldId id="299" r:id="rId6"/>
    <p:sldId id="300" r:id="rId7"/>
    <p:sldId id="301" r:id="rId8"/>
    <p:sldId id="302" r:id="rId9"/>
    <p:sldId id="303" r:id="rId10"/>
    <p:sldId id="305" r:id="rId11"/>
    <p:sldId id="306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85"/>
            <p14:sldId id="295"/>
            <p14:sldId id="299"/>
            <p14:sldId id="300"/>
            <p14:sldId id="301"/>
            <p14:sldId id="302"/>
            <p14:sldId id="303"/>
            <p14:sldId id="305"/>
            <p14:sldId id="306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6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8F18-4028-4F40-B6A5-E78872E292D1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472-1FCE-4425-A33D-22EDF9C8B44F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F274-42EC-4E64-81F6-87269790B1C3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C455-FF24-4E0A-A31D-56EA7A15F70C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B00E-8547-411C-99DB-C17DBBA7E990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603A-00D9-4E75-94F7-E17BE41A7217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92B7-1159-4DCD-ADD0-B566C7E89A35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7F6D-7C49-4EC3-B9E7-3762C6CB4D67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86C11C-A00C-4C60-8DE9-162D1D1F3E49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2B53-A315-45F7-938D-8C177297D204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5FC84-5650-4D91-AD7C-1AF8C836CE4B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A653-DDEE-4D2E-BA1B-A762F4193671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4A0-C1A3-4BE5-9F91-2D5E7E546928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B5A6-9C62-4EF3-BCE8-116A9BE04CB9}" type="datetime1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DC97-3E3E-4CAF-AD85-45A8B3192D00}" type="datetime1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CD67-2BC4-4700-9E54-7099CC00BC9A}" type="datetime1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9C05-EB1C-4822-BE9D-3D3F3089AA43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9E789-92A1-4DC8-85ED-E4D40A7D8082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576F-5B54-4F21-A6BD-4D27F4946BDC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AFCD-64FD-43D3-97F8-DD6F3A4D2B14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EE83-D428-4AE1-86BD-751020F24A76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CEC7-177B-410E-9016-5746D8EA592F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E491-6AA3-4B2A-92C8-DDD1F9A15465}" type="datetime1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DFA8-F122-4C6E-9D94-79EDD1562AD8}" type="datetime1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489E-2DC8-43BB-BB4E-30051F77555A}" type="datetime1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B150-4915-44BA-9B7E-749349493605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27FB-5A22-4CB9-A5C0-D46CD301839D}" type="datetime1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848B2-97AF-4AB7-A55C-33F940FEF394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42DB6F3-E9A0-491D-8BA6-40C82456B4B2}" type="datetime1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.jpe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1.jpe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jpe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jpe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8.png"/><Relationship Id="rId7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3.png"/><Relationship Id="rId4" Type="http://schemas.openxmlformats.org/officeDocument/2006/relationships/image" Target="../media/image29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1.jpe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7811" y="1874520"/>
            <a:ext cx="9905447" cy="2635966"/>
          </a:xfrm>
        </p:spPr>
        <p:txBody>
          <a:bodyPr anchor="ctr"/>
          <a:lstStyle/>
          <a:p>
            <a:pPr algn="ctr"/>
            <a:r>
              <a:rPr lang="x-none" dirty="0"/>
              <a:t>GUÍA</a:t>
            </a:r>
            <a:r>
              <a:rPr lang="es-AR" dirty="0"/>
              <a:t>S</a:t>
            </a:r>
            <a:r>
              <a:rPr lang="x-none" dirty="0"/>
              <a:t> </a:t>
            </a:r>
            <a:r>
              <a:rPr lang="es-AR" dirty="0"/>
              <a:t>5 y 6</a:t>
            </a:r>
            <a:r>
              <a:rPr lang="x-none" dirty="0"/>
              <a:t> – </a:t>
            </a:r>
            <a:r>
              <a:rPr lang="es-ES" dirty="0"/>
              <a:t>Destilación Binaria y </a:t>
            </a:r>
            <a:r>
              <a:rPr lang="es-ES" dirty="0" err="1"/>
              <a:t>Multicomponentes</a:t>
            </a:r>
            <a:br>
              <a:rPr lang="x-none" dirty="0"/>
            </a:br>
            <a:r>
              <a:rPr lang="es-AR" dirty="0"/>
              <a:t>Ejercicio 5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- 202</a:t>
            </a:r>
            <a:r>
              <a:rPr lang="es-AR" b="1" dirty="0"/>
              <a:t>5</a:t>
            </a:r>
            <a:endParaRPr lang="en-US" b="1" dirty="0"/>
          </a:p>
        </p:txBody>
      </p:sp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9070239"/>
                  </p:ext>
                </p:extLst>
              </p:nvPr>
            </p:nvGraphicFramePr>
            <p:xfrm>
              <a:off x="1072505" y="1251410"/>
              <a:ext cx="10164063" cy="48025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712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0156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912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251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Parámetro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Columna Rectificadora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Columna de agotamiento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Sinónimos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Enriquecimiento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i="1" dirty="0" err="1"/>
                            <a:t>Stripping</a:t>
                          </a:r>
                          <a:endParaRPr lang="en-US" i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Solo tiene un…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Condensador (Parcial</a:t>
                          </a:r>
                          <a:r>
                            <a:rPr lang="es-AR" baseline="0" dirty="0"/>
                            <a:t> o Total)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i="1" dirty="0" err="1"/>
                            <a:t>Reboiler</a:t>
                          </a:r>
                          <a:endParaRPr lang="en-US" i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 alimentación entra como…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Vapor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Líquido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Asumimos que es…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Saturado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AR" dirty="0"/>
                            <a:t>Saturado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</a:t>
                          </a:r>
                          <a:r>
                            <a:rPr lang="es-AR" baseline="0" dirty="0"/>
                            <a:t> recta </a:t>
                          </a:r>
                          <a14:m>
                            <m:oMath xmlns:m="http://schemas.openxmlformats.org/officeDocument/2006/math">
                              <m:r>
                                <a:rPr lang="es-AR" i="1" baseline="0" dirty="0" smtClean="0">
                                  <a:latin typeface="Cambria Math"/>
                                </a:rPr>
                                <m:t>𝑞</m:t>
                              </m:r>
                            </m:oMath>
                          </a14:m>
                          <a:r>
                            <a:rPr lang="es-AR" baseline="0" dirty="0"/>
                            <a:t> es…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Horizontal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Vertical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 recta extendida es la…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ROS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ROI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 …….. es un punto.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ROI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El</a:t>
                          </a:r>
                          <a:r>
                            <a:rPr lang="es-AR" baseline="0" dirty="0"/>
                            <a:t> límite lo encuentro a </a:t>
                          </a:r>
                          <a:r>
                            <a:rPr lang="es-AR" dirty="0"/>
                            <a:t>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Reflujo mínimo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i="1" dirty="0" err="1"/>
                            <a:t>Boil</a:t>
                          </a:r>
                          <a:r>
                            <a:rPr lang="es-AR" i="1" dirty="0"/>
                            <a:t> up</a:t>
                          </a:r>
                          <a:r>
                            <a:rPr lang="es-AR" dirty="0"/>
                            <a:t> mínimo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71663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En caso de eficiencia del lado gas comienzo por…</a:t>
                          </a:r>
                          <a:endParaRPr lang="en-US" dirty="0"/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El fondo</a:t>
                          </a:r>
                        </a:p>
                        <a:p>
                          <a:pPr algn="ctr"/>
                          <a:r>
                            <a:rPr lang="es-AR" dirty="0"/>
                            <a:t>(desde el tope</a:t>
                          </a:r>
                          <a:r>
                            <a:rPr lang="es-AR" baseline="0" dirty="0"/>
                            <a:t> si la eficiencia que nos dan fuera del lado líquido)</a:t>
                          </a:r>
                          <a:endParaRPr lang="en-US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9070239"/>
                  </p:ext>
                </p:extLst>
              </p:nvPr>
            </p:nvGraphicFramePr>
            <p:xfrm>
              <a:off x="1072505" y="1251410"/>
              <a:ext cx="10164063" cy="48025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712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0156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912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251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Parámetro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Columna Rectificadora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Columna de agotamiento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Sinónimos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Enriquecimiento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i="1" dirty="0" err="1"/>
                            <a:t>Stripping</a:t>
                          </a:r>
                          <a:endParaRPr lang="en-US" i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Solo tiene un…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Condensador (Parcial</a:t>
                          </a:r>
                          <a:r>
                            <a:rPr lang="es-AR" baseline="0" dirty="0"/>
                            <a:t> o Total)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i="1" dirty="0" err="1"/>
                            <a:t>Reboiler</a:t>
                          </a:r>
                          <a:endParaRPr lang="en-US" i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 alimentación entra como…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Vapor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Líquido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Asumimos que es…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Saturado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AR" dirty="0"/>
                            <a:t>Saturado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1" t="-573913" r="-185495" b="-4840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Horizontal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Vertical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 recta extendida es la…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ROS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ROI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La …….. es un punto.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ROI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ROS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201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El</a:t>
                          </a:r>
                          <a:r>
                            <a:rPr lang="es-AR" baseline="0" dirty="0"/>
                            <a:t> límite lo encuentro a </a:t>
                          </a:r>
                          <a:r>
                            <a:rPr lang="es-AR" dirty="0"/>
                            <a:t>…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Reflujo mínimo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i="1" dirty="0" err="1"/>
                            <a:t>Boil</a:t>
                          </a:r>
                          <a:r>
                            <a:rPr lang="es-AR" i="1" dirty="0"/>
                            <a:t> up</a:t>
                          </a:r>
                          <a:r>
                            <a:rPr lang="es-AR" dirty="0"/>
                            <a:t> mínimo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71663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En caso de eficiencia del lado gas comienzo por…</a:t>
                          </a:r>
                          <a:endParaRPr lang="en-US" dirty="0"/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AR" dirty="0"/>
                            <a:t>El </a:t>
                          </a:r>
                          <a:r>
                            <a:rPr lang="es-AR" dirty="0" smtClean="0"/>
                            <a:t>fondo</a:t>
                          </a:r>
                        </a:p>
                        <a:p>
                          <a:pPr algn="ctr"/>
                          <a:r>
                            <a:rPr lang="es-AR" dirty="0" smtClean="0"/>
                            <a:t>(desde el tope</a:t>
                          </a:r>
                          <a:r>
                            <a:rPr lang="es-AR" baseline="0" dirty="0" smtClean="0"/>
                            <a:t> si la eficiencia que nos dan fuera del lado líquido)</a:t>
                          </a:r>
                          <a:endParaRPr lang="en-US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8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Columna Rectificadora vs Agotamiento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55D0C4-5C1E-8572-6900-E20F0D641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491008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846162B-A555-595D-587F-D27B5BB1831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6579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3821542"/>
                  </p:ext>
                </p:extLst>
              </p:nvPr>
            </p:nvGraphicFramePr>
            <p:xfrm>
              <a:off x="1080998" y="4453006"/>
              <a:ext cx="7477784" cy="1101572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6224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224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</a:tblGrid>
                  <a:tr h="55078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s-AR" sz="1600" i="1" dirty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419" sz="1600" b="1" i="1" dirty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p>
                                    <m:r>
                                      <a:rPr lang="es-419" sz="1600" b="1" i="1" dirty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43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526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577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615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655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754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82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1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89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5078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s-419" sz="1600" b="0" i="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89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3821542"/>
                  </p:ext>
                </p:extLst>
              </p:nvPr>
            </p:nvGraphicFramePr>
            <p:xfrm>
              <a:off x="1080998" y="4453006"/>
              <a:ext cx="7477784" cy="1101572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6224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224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623295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</a:tblGrid>
                  <a:tr h="550786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980" t="-1099" r="-110588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0980" t="-1099" r="-100588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99029" t="-1099" r="-896117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301961" t="-1099" r="-80490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01961" t="-1099" r="-70490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01961" t="-1099" r="-60490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96117" t="-1099" r="-499029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702941" t="-1099" r="-40392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02941" t="-1099" r="-30392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902941" t="-1099" r="-20392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993204" t="-1099" r="-101942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103922" t="-1099" r="-2941" b="-1021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50786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980" t="-101099" r="-110588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00980" t="-101099" r="-100588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99029" t="-101099" r="-896117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301961" t="-101099" r="-80490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01961" t="-101099" r="-70490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01961" t="-101099" r="-60490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596117" t="-101099" r="-499029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702941" t="-101099" r="-40392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802941" t="-101099" r="-30392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902941" t="-101099" r="-20392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993204" t="-101099" r="-101942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103922" t="-101099" r="-2941" b="-21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Marcador de contenido 2"/>
          <p:cNvSpPr txBox="1">
            <a:spLocks/>
          </p:cNvSpPr>
          <p:nvPr/>
        </p:nvSpPr>
        <p:spPr>
          <a:xfrm>
            <a:off x="326236" y="3941063"/>
            <a:ext cx="5468913" cy="511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es-AR" sz="2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Datos</a:t>
            </a:r>
            <a:endParaRPr lang="en-US" sz="2000" b="1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endParaRPr lang="es-E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endParaRPr lang="es-E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17" name="Título 1"/>
          <p:cNvSpPr>
            <a:spLocks noGrp="1"/>
          </p:cNvSpPr>
          <p:nvPr>
            <p:ph type="title"/>
          </p:nvPr>
        </p:nvSpPr>
        <p:spPr>
          <a:xfrm>
            <a:off x="326237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Enunciado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6236" y="1054100"/>
            <a:ext cx="11442092" cy="2886964"/>
          </a:xfrm>
        </p:spPr>
        <p:txBody>
          <a:bodyPr>
            <a:normAutofit lnSpcReduction="10000"/>
          </a:bodyPr>
          <a:lstStyle/>
          <a:p>
            <a:pPr marL="45720" indent="0" algn="just">
              <a:lnSpc>
                <a:spcPct val="160000"/>
              </a:lnSpc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</a:t>
            </a:r>
            <a:endParaRPr lang="en-US" sz="1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60000"/>
              </a:lnSpc>
              <a:buNone/>
            </a:pPr>
            <a:r>
              <a:rPr lang="es-AR" sz="19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60000"/>
              </a:lnSpc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60000"/>
              </a:lnSpc>
              <a:buFont typeface="+mj-lt"/>
              <a:buAutoNum type="arabicPeriod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las especificaciones que quedan fijas en el punto 1), ¿cuál es la relación de reflujo operativo y la mínima?</a:t>
            </a:r>
            <a:endParaRPr lang="es-ES" sz="1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3FCD90E-C586-8134-4FEE-12F62ED3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4093917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2" name="Marcador de contenido 2"/>
          <p:cNvSpPr txBox="1">
            <a:spLocks/>
          </p:cNvSpPr>
          <p:nvPr/>
        </p:nvSpPr>
        <p:spPr>
          <a:xfrm>
            <a:off x="326236" y="2547320"/>
            <a:ext cx="7065590" cy="341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es-AR" sz="16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es una columna rectificadora?</a:t>
            </a:r>
            <a:endParaRPr lang="en-US" sz="1600" b="1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790" y="2612794"/>
            <a:ext cx="2648279" cy="2387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21" name="Título 1"/>
          <p:cNvSpPr>
            <a:spLocks noGrp="1"/>
          </p:cNvSpPr>
          <p:nvPr>
            <p:ph type="title"/>
          </p:nvPr>
        </p:nvSpPr>
        <p:spPr>
          <a:xfrm>
            <a:off x="326236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Enunciado - Introducción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3" name="Marcador de contenido 2"/>
          <p:cNvSpPr>
            <a:spLocks noGrp="1"/>
          </p:cNvSpPr>
          <p:nvPr>
            <p:ph idx="1"/>
          </p:nvPr>
        </p:nvSpPr>
        <p:spPr>
          <a:xfrm>
            <a:off x="326236" y="1054100"/>
            <a:ext cx="11442092" cy="1562967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</a:t>
            </a:r>
            <a:r>
              <a:rPr lang="es-AR" sz="16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columna rectificadora </a:t>
            </a: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las especificaciones que quedan fijas en el </a:t>
            </a:r>
            <a:r>
              <a:rPr lang="es-AR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punto 1)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¿cuál es la relación de reflujo operativo y la mínima?</a:t>
            </a:r>
            <a:endParaRPr lang="es-ES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6" t="30236" r="74084" b="37330"/>
          <a:stretch/>
        </p:blipFill>
        <p:spPr bwMode="auto">
          <a:xfrm>
            <a:off x="8843031" y="3123514"/>
            <a:ext cx="2713969" cy="318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Marcador de contenido 2"/>
          <p:cNvSpPr txBox="1">
            <a:spLocks/>
          </p:cNvSpPr>
          <p:nvPr/>
        </p:nvSpPr>
        <p:spPr>
          <a:xfrm>
            <a:off x="438910" y="3704569"/>
            <a:ext cx="6492242" cy="633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Cuentan solamente con un Condensador (ya sea parcial o total).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Marcador de contenido 2"/>
              <p:cNvSpPr txBox="1">
                <a:spLocks/>
              </p:cNvSpPr>
              <p:nvPr/>
            </p:nvSpPr>
            <p:spPr>
              <a:xfrm>
                <a:off x="2135454" y="4114707"/>
                <a:ext cx="2505501" cy="330996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buFont typeface="Corbel" pitchFamily="34" charset="0"/>
                  <a:buNone/>
                </a:pPr>
                <a:r>
                  <a:rPr lang="es-AR" sz="14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La entrada </a:t>
                </a:r>
                <a14:m>
                  <m:oMath xmlns:m="http://schemas.openxmlformats.org/officeDocument/2006/math">
                    <m:r>
                      <a:rPr lang="es-AR" sz="1400" b="1" i="1" u="sng" dirty="0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𝑭</m:t>
                    </m:r>
                  </m:oMath>
                </a14:m>
                <a:r>
                  <a:rPr lang="es-AR" sz="14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deberá ser Vapor</a:t>
                </a:r>
              </a:p>
            </p:txBody>
          </p:sp>
        </mc:Choice>
        <mc:Fallback xmlns="">
          <p:sp>
            <p:nvSpPr>
              <p:cNvPr id="25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454" y="4114707"/>
                <a:ext cx="2505501" cy="330996"/>
              </a:xfrm>
              <a:prstGeom prst="rect">
                <a:avLst/>
              </a:prstGeom>
              <a:blipFill>
                <a:blip r:embed="rId6"/>
                <a:stretch>
                  <a:fillRect t="-7018" b="-1754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Marcador de contenido 2"/>
              <p:cNvSpPr txBox="1">
                <a:spLocks/>
              </p:cNvSpPr>
              <p:nvPr/>
            </p:nvSpPr>
            <p:spPr>
              <a:xfrm>
                <a:off x="460374" y="4610655"/>
                <a:ext cx="6931451" cy="329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Si no hay otra información, consideraremos que F es Vapor Saturado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A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=0</m:t>
                        </m:r>
                      </m:e>
                    </m:d>
                  </m:oMath>
                </a14:m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7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4" y="4610655"/>
                <a:ext cx="6931451" cy="329155"/>
              </a:xfrm>
              <a:prstGeom prst="rect">
                <a:avLst/>
              </a:prstGeom>
              <a:blipFill>
                <a:blip r:embed="rId7"/>
                <a:stretch>
                  <a:fillRect t="-12963" b="-1851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089915"/>
              </p:ext>
            </p:extLst>
          </p:nvPr>
        </p:nvGraphicFramePr>
        <p:xfrm>
          <a:off x="635000" y="5047447"/>
          <a:ext cx="7399291" cy="1016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7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9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2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009"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Parámetro</a:t>
                      </a:r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Ventajas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Desventajas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15"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Costos</a:t>
                      </a:r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Ahorro de equipos e instrumentación asociada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¿Inversión extra en vaporización?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009"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Limitantes</a:t>
                      </a:r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Entrada como vapor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Entrada como vapor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Marcador de contenido 2"/>
          <p:cNvSpPr txBox="1">
            <a:spLocks/>
          </p:cNvSpPr>
          <p:nvPr/>
        </p:nvSpPr>
        <p:spPr>
          <a:xfrm>
            <a:off x="438909" y="2835923"/>
            <a:ext cx="6492242" cy="795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 columnas que se utilizan para tratar una corriente que se debe refinar un poco más para alcanzar la pureza deseada del destilado.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90DDA8C-B59F-62D5-C751-76023E25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143577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5" grpId="0" animBg="1"/>
      <p:bldP spid="2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arcador de contenido 2"/>
              <p:cNvSpPr txBox="1">
                <a:spLocks/>
              </p:cNvSpPr>
              <p:nvPr/>
            </p:nvSpPr>
            <p:spPr>
              <a:xfrm>
                <a:off x="438911" y="2280970"/>
                <a:ext cx="11329417" cy="9525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buFont typeface="Corbel" pitchFamily="34" charset="0"/>
                  <a:buNone/>
                </a:pPr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Recta </a:t>
                </a:r>
                <a14:m>
                  <m:oMath xmlns:m="http://schemas.openxmlformats.org/officeDocument/2006/math">
                    <m:r>
                      <a:rPr lang="es-AR" sz="1600" b="1" i="1" u="sng" dirty="0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𝒒</m:t>
                    </m:r>
                  </m:oMath>
                </a14:m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L="45720" indent="0" algn="just">
                  <a:buFont typeface="Corbel" pitchFamily="34" charset="0"/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Realizamos un </a:t>
                </a:r>
                <a:r>
                  <a:rPr lang="es-AR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BM de la corriente de entrada</a:t>
                </a: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suponiendo el “Flash Isotérmico” para obtener la recta asociada:</a:t>
                </a:r>
                <a:endPara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1" y="2280970"/>
                <a:ext cx="11329417" cy="952500"/>
              </a:xfrm>
              <a:prstGeom prst="rect">
                <a:avLst/>
              </a:prstGeom>
              <a:blipFill>
                <a:blip r:embed="rId3"/>
                <a:stretch>
                  <a:fillRect t="-448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10964" y="3010319"/>
                <a:ext cx="2345514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b="0" i="1" smtClean="0">
                                  <a:latin typeface="Cambria Math"/>
                                </a:rPr>
                                <m:t>𝐹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AR" b="0" i="1" smtClean="0">
                                  <a:latin typeface="Cambria Math"/>
                                  <a:ea typeface="Cambria Math"/>
                                </a:rPr>
                                <m:t>ℒ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A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s-AR" b="0" i="1" smtClean="0">
                                      <a:latin typeface="Cambria Math"/>
                                    </a:rPr>
                                    <m:t>𝐹</m:t>
                                  </m:r>
                                </m:sub>
                              </m:sSub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𝐹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i="1">
                                  <a:latin typeface="Cambria Math"/>
                                  <a:ea typeface="Cambria Math"/>
                                </a:rPr>
                                <m:t>ℒ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964" y="3010319"/>
                <a:ext cx="2345514" cy="7101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contenido 2"/>
              <p:cNvSpPr txBox="1">
                <a:spLocks/>
              </p:cNvSpPr>
              <p:nvPr/>
            </p:nvSpPr>
            <p:spPr>
              <a:xfrm>
                <a:off x="460375" y="3788932"/>
                <a:ext cx="7065590" cy="2779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Definiendo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𝑞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=1−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𝜑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=</m:t>
                    </m:r>
                    <m:r>
                      <a:rPr lang="es-AR" sz="1600" b="1" i="1">
                        <a:latin typeface="Cambria Math"/>
                        <a:ea typeface="Cambria Math"/>
                      </a:rPr>
                      <m:t>𝓛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/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𝐹</m:t>
                    </m:r>
                  </m:oMath>
                </a14:m>
                <a:endPara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4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3788932"/>
                <a:ext cx="7065590" cy="277968"/>
              </a:xfrm>
              <a:prstGeom prst="rect">
                <a:avLst/>
              </a:prstGeom>
              <a:blipFill>
                <a:blip r:embed="rId5"/>
                <a:stretch>
                  <a:fillRect t="-15556" b="-422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861779" y="3756943"/>
                <a:ext cx="22350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s-AR" sz="1600" i="1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s-AR" sz="1600" i="1">
                          <a:latin typeface="Cambria Math"/>
                        </a:rPr>
                        <m:t>=</m:t>
                      </m:r>
                      <m:r>
                        <a:rPr lang="es-AR" sz="1600" b="0" i="1" smtClean="0">
                          <a:latin typeface="Cambria Math"/>
                        </a:rPr>
                        <m:t>𝑥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sz="1600" b="0" i="1" smtClean="0">
                          <a:latin typeface="Cambria Math"/>
                        </a:rPr>
                        <m:t>𝑞</m:t>
                      </m:r>
                      <m:r>
                        <a:rPr lang="es-AR" sz="1600" i="1">
                          <a:latin typeface="Cambria Math"/>
                        </a:rPr>
                        <m:t>+</m:t>
                      </m:r>
                      <m:r>
                        <a:rPr lang="es-AR" sz="1600" b="0" i="1" smtClean="0">
                          <a:latin typeface="Cambria Math"/>
                        </a:rPr>
                        <m:t>𝑦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𝑞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1779" y="3756943"/>
                <a:ext cx="2235099" cy="338554"/>
              </a:xfrm>
              <a:prstGeom prst="rect">
                <a:avLst/>
              </a:prstGeom>
              <a:blipFill>
                <a:blip r:embed="rId6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999797" y="4235157"/>
                <a:ext cx="2073773" cy="5555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  <m:r>
                        <a:rPr lang="es-AR" sz="16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b="0" i="1" smtClean="0"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sz="1600" b="0" i="1" smtClean="0">
                          <a:latin typeface="Cambria Math"/>
                        </a:rPr>
                        <m:t>𝑥</m:t>
                      </m:r>
                      <m:r>
                        <a:rPr lang="es-AR" sz="1600" i="1">
                          <a:latin typeface="Cambria Math"/>
                        </a:rPr>
                        <m:t>=</m:t>
                      </m:r>
                      <m:r>
                        <a:rPr lang="es-AR" sz="160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797" y="4235157"/>
                <a:ext cx="2073773" cy="555537"/>
              </a:xfrm>
              <a:prstGeom prst="rect">
                <a:avLst/>
              </a:prstGeom>
              <a:blipFill>
                <a:blip r:embed="rId7"/>
                <a:stretch>
                  <a:fillRect b="-329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Marcador de contenido 2"/>
              <p:cNvSpPr txBox="1">
                <a:spLocks/>
              </p:cNvSpPr>
              <p:nvPr/>
            </p:nvSpPr>
            <p:spPr>
              <a:xfrm>
                <a:off x="438911" y="4927059"/>
                <a:ext cx="7065590" cy="2779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buFont typeface="Corbel" pitchFamily="34" charset="0"/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Reemplazando el valor de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𝑞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=0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(vapor </a:t>
                </a:r>
                <a:r>
                  <a:rPr lang="en-US" sz="1600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saturado</a:t>
                </a:r>
                <a:r>
                  <a: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7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1" y="4927059"/>
                <a:ext cx="7065590" cy="277968"/>
              </a:xfrm>
              <a:prstGeom prst="rect">
                <a:avLst/>
              </a:prstGeom>
              <a:blipFill>
                <a:blip r:embed="rId8"/>
                <a:stretch>
                  <a:fillRect t="-15217" b="-3913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486775" y="5289240"/>
                <a:ext cx="81419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s-AR" sz="1600" i="1">
                          <a:latin typeface="Cambria Math"/>
                        </a:rPr>
                        <m:t>=</m:t>
                      </m:r>
                      <m:r>
                        <a:rPr lang="es-AR" sz="160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775" y="5289240"/>
                <a:ext cx="814197" cy="338554"/>
              </a:xfrm>
              <a:prstGeom prst="rect">
                <a:avLst/>
              </a:prstGeom>
              <a:blipFill>
                <a:blip r:embed="rId9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Marcador de contenido 2"/>
          <p:cNvSpPr txBox="1">
            <a:spLocks/>
          </p:cNvSpPr>
          <p:nvPr/>
        </p:nvSpPr>
        <p:spPr>
          <a:xfrm>
            <a:off x="467002" y="5764254"/>
            <a:ext cx="7065590" cy="2779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Entonces, la recta </a:t>
            </a:r>
            <a:r>
              <a:rPr lang="es-AR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será una </a:t>
            </a: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recta horizontal.</a:t>
            </a:r>
            <a:endParaRPr lang="en-US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326236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</a:t>
            </a:r>
            <a:r>
              <a:rPr lang="es-AR" i="1" dirty="0"/>
              <a:t>Ítem </a:t>
            </a:r>
            <a:r>
              <a:rPr lang="es-AR" sz="4000" i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Marcador de contenido 2"/>
          <p:cNvSpPr>
            <a:spLocks noGrp="1"/>
          </p:cNvSpPr>
          <p:nvPr>
            <p:ph idx="1"/>
          </p:nvPr>
        </p:nvSpPr>
        <p:spPr>
          <a:xfrm>
            <a:off x="326236" y="1054101"/>
            <a:ext cx="11442092" cy="1140274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C436E145-D534-F4B3-6D3C-59932740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85018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14" grpId="0"/>
      <p:bldP spid="4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arcador de contenido 2"/>
          <p:cNvSpPr>
            <a:spLocks noGrp="1"/>
          </p:cNvSpPr>
          <p:nvPr>
            <p:ph idx="1"/>
          </p:nvPr>
        </p:nvSpPr>
        <p:spPr>
          <a:xfrm>
            <a:off x="326236" y="1054101"/>
            <a:ext cx="11442092" cy="1140274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arcador de contenido 2"/>
              <p:cNvSpPr txBox="1">
                <a:spLocks/>
              </p:cNvSpPr>
              <p:nvPr/>
            </p:nvSpPr>
            <p:spPr>
              <a:xfrm>
                <a:off x="326236" y="2171915"/>
                <a:ext cx="11442092" cy="9525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buFont typeface="Corbel" pitchFamily="34" charset="0"/>
                  <a:buNone/>
                </a:pPr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Reflujo interno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𝑹</m:t>
                        </m:r>
                      </m:e>
                      <m:sub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L="45720" indent="0" algn="just">
                  <a:buFont typeface="Corbel" pitchFamily="34" charset="0"/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Realizamos un </a:t>
                </a:r>
                <a:r>
                  <a:rPr lang="es-AR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BM en el condensador</a:t>
                </a: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asumiendo que los caudales de gas y de líquidos son constantes en esta sección del equipo:</a:t>
                </a:r>
                <a:endPara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6" y="2171915"/>
                <a:ext cx="11442092" cy="952500"/>
              </a:xfrm>
              <a:prstGeom prst="rect">
                <a:avLst/>
              </a:prstGeom>
              <a:blipFill>
                <a:blip r:embed="rId3"/>
                <a:stretch>
                  <a:fillRect t="-445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78457" y="2875786"/>
                <a:ext cx="2236510" cy="641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sz="1600" b="0" i="1" smtClean="0">
                                  <a:latin typeface="Cambria Math"/>
                                </a:rPr>
                                <m:t>𝑉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s-AR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  <m:e>
                              <m:r>
                                <a:rPr lang="es-AR" sz="16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𝑉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s-AR" sz="16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s-419" sz="16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8457" y="2875786"/>
                <a:ext cx="2236510" cy="6415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contenido 2"/>
              <p:cNvSpPr txBox="1">
                <a:spLocks/>
              </p:cNvSpPr>
              <p:nvPr/>
            </p:nvSpPr>
            <p:spPr>
              <a:xfrm>
                <a:off x="326236" y="4069417"/>
                <a:ext cx="7065590" cy="2779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Definiendo el reflujo interno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𝑹</m:t>
                        </m:r>
                      </m:e>
                      <m:sub>
                        <m: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𝒊</m:t>
                        </m:r>
                      </m:sub>
                    </m:sSub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=</m:t>
                    </m:r>
                    <m:sSub>
                      <m:sSubPr>
                        <m:ctrlP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𝑳</m:t>
                        </m:r>
                      </m:e>
                      <m:sub>
                        <m: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𝟎</m:t>
                        </m:r>
                      </m:sub>
                    </m:sSub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/</m:t>
                    </m:r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𝑽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 el </a:t>
                </a: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reflujo externo </a:t>
                </a:r>
                <a14:m>
                  <m:oMath xmlns:m="http://schemas.openxmlformats.org/officeDocument/2006/math"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𝑹</m:t>
                    </m:r>
                    <m:r>
                      <a:rPr lang="es-AR" sz="1600" b="1" i="1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=</m:t>
                    </m:r>
                    <m:sSub>
                      <m:sSubPr>
                        <m:ctrlPr>
                          <a:rPr lang="es-AR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𝑳</m:t>
                        </m:r>
                      </m:e>
                      <m:sub>
                        <m:r>
                          <a:rPr lang="es-AR" sz="1600" b="1" i="1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𝟎</m:t>
                        </m:r>
                      </m:sub>
                    </m:sSub>
                    <m:r>
                      <a:rPr lang="es-AR" sz="1600" b="1" i="1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/</m:t>
                    </m:r>
                    <m:r>
                      <a:rPr lang="es-419" sz="1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𝑫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4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6" y="4069417"/>
                <a:ext cx="7065590" cy="277968"/>
              </a:xfrm>
              <a:prstGeom prst="rect">
                <a:avLst/>
              </a:prstGeom>
              <a:blipFill>
                <a:blip r:embed="rId5"/>
                <a:stretch>
                  <a:fillRect t="-15556" b="-422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482813" y="3499258"/>
                <a:ext cx="1850635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600" b="0" i="1" smtClean="0">
                          <a:latin typeface="Cambria Math"/>
                        </a:rPr>
                        <m:t>𝑦</m:t>
                      </m:r>
                      <m:r>
                        <a:rPr lang="es-AR" sz="1600" i="1">
                          <a:latin typeface="Cambria Math"/>
                        </a:rPr>
                        <m:t>=</m:t>
                      </m:r>
                      <m:r>
                        <a:rPr lang="es-AR" sz="1600" b="0" i="1" smtClean="0">
                          <a:latin typeface="Cambria Math"/>
                        </a:rPr>
                        <m:t>𝑥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b="0" i="1" smtClean="0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16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  <m:r>
                        <a:rPr lang="es-AR" sz="16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b="0" i="1" smtClean="0">
                              <a:latin typeface="Cambria Math"/>
                            </a:rPr>
                            <m:t>𝐷</m:t>
                          </m:r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813" y="3499258"/>
                <a:ext cx="1850635" cy="5533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531847" y="4358336"/>
                <a:ext cx="4756430" cy="557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s-AR" sz="16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s-AR" sz="1600" i="1">
                                <a:latin typeface="Cambria Math"/>
                              </a:rPr>
                              <m:t>𝑦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=</m:t>
                            </m:r>
                            <m:d>
                              <m:d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AR" sz="1600" i="1">
                                    <a:latin typeface="Cambria Math"/>
                                  </a:rPr>
                                  <m:t>1−</m:t>
                                </m:r>
                                <m:sSub>
                                  <m:sSubPr>
                                    <m:ctrlPr>
                                      <a:rPr lang="es-AR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AR" sz="1600" i="1"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s-AR" sz="1600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s-419" sz="16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s-AR" sz="1600" i="1">
                                    <a:latin typeface="Cambria Math"/>
                                  </a:rPr>
                                  <m:t>𝐷</m:t>
                                </m:r>
                              </m:sub>
                            </m:sSub>
                            <m:r>
                              <a:rPr lang="es-AR" sz="16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1600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s-AR" sz="16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s-419" sz="16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𝑥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s-AR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AR" sz="16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s-AR" sz="1600" i="1">
                                        <a:latin typeface="Cambria Math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s-AR" sz="1600" i="1">
                                    <a:latin typeface="Cambria Math"/>
                                  </a:rPr>
                                  <m:t>𝑅</m:t>
                                </m:r>
                                <m:r>
                                  <a:rPr lang="es-AR" sz="1600" i="1">
                                    <a:latin typeface="Cambria Math"/>
                                  </a:rPr>
                                  <m:t>+1</m:t>
                                </m:r>
                              </m:den>
                            </m:f>
                            <m:r>
                              <a:rPr lang="es-AR" sz="1600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s-AR" sz="1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AR" sz="1600" i="1">
                                    <a:latin typeface="Cambria Math"/>
                                  </a:rPr>
                                  <m:t>𝑅</m:t>
                                </m:r>
                              </m:num>
                              <m:den>
                                <m:r>
                                  <a:rPr lang="es-AR" sz="1600" i="1">
                                    <a:latin typeface="Cambria Math"/>
                                  </a:rPr>
                                  <m:t>𝑅</m:t>
                                </m:r>
                                <m:r>
                                  <a:rPr lang="es-AR" sz="1600" i="1">
                                    <a:latin typeface="Cambria Math"/>
                                  </a:rPr>
                                  <m:t>+1</m:t>
                                </m:r>
                              </m:den>
                            </m:f>
                            <m:r>
                              <a:rPr lang="es-419" sz="16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s-AR" sz="1600" i="1">
                                <a:latin typeface="Cambria Math"/>
                              </a:rPr>
                              <m:t>𝑥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s-AR" sz="1600" b="0" i="0" smtClean="0">
                                <a:latin typeface="Cambria Math"/>
                              </a:rPr>
                              <m:t>ROS</m:t>
                            </m:r>
                          </m:e>
                        </m:mr>
                      </m:m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1847" y="4358336"/>
                <a:ext cx="4756430" cy="557460"/>
              </a:xfrm>
              <a:prstGeom prst="rect">
                <a:avLst/>
              </a:prstGeom>
              <a:blipFill>
                <a:blip r:embed="rId7"/>
                <a:stretch>
                  <a:fillRect b="-329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Marcador de contenido 2"/>
          <p:cNvSpPr txBox="1">
            <a:spLocks/>
          </p:cNvSpPr>
          <p:nvPr/>
        </p:nvSpPr>
        <p:spPr>
          <a:xfrm>
            <a:off x="326236" y="4997617"/>
            <a:ext cx="11442092" cy="850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ambas ecuaciones describen el mismo balance de masa, son idénticas. </a:t>
            </a:r>
          </a:p>
          <a:p>
            <a:pPr marL="45720" indent="0" algn="just"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igualan términos para despejar el valor de reflujo externo: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837739" y="5282838"/>
                <a:ext cx="1722266" cy="557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AR" sz="16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s-AR" sz="1600" b="0" i="1" smtClean="0">
                          <a:latin typeface="Cambria Math"/>
                        </a:rPr>
                        <m:t>=0,9=</m:t>
                      </m:r>
                      <m:f>
                        <m:fPr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600" b="0" i="1" smtClean="0"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s-AR" sz="16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s-AR" sz="16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739" y="5282838"/>
                <a:ext cx="1722266" cy="55746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014710" y="5407679"/>
                <a:ext cx="672813" cy="307777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400" b="0" i="1" smtClean="0">
                          <a:latin typeface="Cambria Math"/>
                        </a:rPr>
                        <m:t>𝑅</m:t>
                      </m:r>
                      <m:r>
                        <a:rPr lang="es-AR" sz="14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710" y="5407679"/>
                <a:ext cx="672813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5" name="Título 1"/>
          <p:cNvSpPr>
            <a:spLocks noGrp="1"/>
          </p:cNvSpPr>
          <p:nvPr>
            <p:ph type="title"/>
          </p:nvPr>
        </p:nvSpPr>
        <p:spPr>
          <a:xfrm>
            <a:off x="326236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</a:t>
            </a:r>
            <a:r>
              <a:rPr lang="es-AR" i="1" dirty="0"/>
              <a:t>Ítem </a:t>
            </a:r>
            <a:r>
              <a:rPr lang="es-AR" sz="4000" i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6B16B3BB-57A5-CC0E-3FCF-51CE6222E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89169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14" grpId="0"/>
      <p:bldP spid="4" grpId="0"/>
      <p:bldP spid="16" grpId="0"/>
      <p:bldP spid="17" grpId="0"/>
      <p:bldP spid="18" grpId="0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331233" y="2203596"/>
            <a:ext cx="3143487" cy="952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es-AR" sz="16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 de Masa:</a:t>
            </a:r>
          </a:p>
          <a:p>
            <a:pPr marL="45720" indent="0" algn="just"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Realizando un </a:t>
            </a:r>
            <a:r>
              <a:rPr lang="es-AR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 en toda la Torre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13095" y="2429088"/>
                <a:ext cx="2467086" cy="641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sz="1600" b="0" i="1" smtClean="0">
                                  <a:latin typeface="Cambria Math"/>
                                </a:rPr>
                                <m:t>𝐹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𝑊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𝐹</m:t>
                                  </m:r>
                                </m:sub>
                              </m:s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𝐹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𝑊</m:t>
                                  </m:r>
                                </m:sub>
                              </m:s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𝑊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sz="1600" b="0" i="1" smtClean="0">
                                      <a:latin typeface="Cambria Math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s-AR" sz="1600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095" y="2429088"/>
                <a:ext cx="2467086" cy="6415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Marcador de contenido 2"/>
          <p:cNvSpPr txBox="1">
            <a:spLocks/>
          </p:cNvSpPr>
          <p:nvPr/>
        </p:nvSpPr>
        <p:spPr>
          <a:xfrm>
            <a:off x="353189" y="3667947"/>
            <a:ext cx="6001892" cy="299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Sumamos dos condiciones de contorno: Equilibrio y Número de Platos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Marcador de contenido 2"/>
          <p:cNvSpPr txBox="1">
            <a:spLocks/>
          </p:cNvSpPr>
          <p:nvPr/>
        </p:nvSpPr>
        <p:spPr>
          <a:xfrm>
            <a:off x="2514487" y="4643806"/>
            <a:ext cx="7065590" cy="2991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Font typeface="Corbel" pitchFamily="34" charset="0"/>
              <a:buNone/>
            </a:pPr>
            <a:r>
              <a:rPr lang="es-A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otra ecuación podemos sumar para cerrar el sistema?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438327" y="2461252"/>
            <a:ext cx="309334" cy="33034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Oval 21"/>
          <p:cNvSpPr/>
          <p:nvPr/>
        </p:nvSpPr>
        <p:spPr>
          <a:xfrm>
            <a:off x="4855785" y="2461252"/>
            <a:ext cx="309334" cy="33034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3" name="Oval 22"/>
          <p:cNvSpPr/>
          <p:nvPr/>
        </p:nvSpPr>
        <p:spPr>
          <a:xfrm>
            <a:off x="5215239" y="2482274"/>
            <a:ext cx="309334" cy="33034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Oval 23"/>
          <p:cNvSpPr/>
          <p:nvPr/>
        </p:nvSpPr>
        <p:spPr>
          <a:xfrm>
            <a:off x="4659267" y="2721561"/>
            <a:ext cx="309334" cy="33034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5" name="Oval 24"/>
          <p:cNvSpPr/>
          <p:nvPr/>
        </p:nvSpPr>
        <p:spPr>
          <a:xfrm>
            <a:off x="5480980" y="2722406"/>
            <a:ext cx="309334" cy="33034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02626" y="2426123"/>
                <a:ext cx="1713354" cy="75777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s-AR" sz="1600" b="0" i="1" smtClean="0">
                                <a:latin typeface="Cambria Math"/>
                              </a:rPr>
                              <m:t>#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𝐼𝑛𝑐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ó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𝑔𝑛𝑖𝑡𝑎𝑠</m:t>
                            </m:r>
                          </m:e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5</m:t>
                            </m:r>
                          </m:e>
                        </m:mr>
                        <m:m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#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𝐸𝑐𝑢𝑎𝑐𝑖𝑜𝑛𝑒𝑠</m:t>
                            </m:r>
                          </m:e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𝐺𝐿</m:t>
                            </m:r>
                          </m:e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3</m:t>
                            </m:r>
                          </m:e>
                        </m:mr>
                      </m:m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626" y="2426123"/>
                <a:ext cx="1713354" cy="7577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>
            <a:off x="6120330" y="2937974"/>
            <a:ext cx="1926390" cy="9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59826" y="3588788"/>
                <a:ext cx="1713354" cy="756874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s-AR" sz="1600" b="0" i="1" smtClean="0">
                                <a:latin typeface="Cambria Math"/>
                              </a:rPr>
                              <m:t>#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𝐼𝑛𝑐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ó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𝑔𝑛𝑖𝑡𝑎𝑠</m:t>
                            </m:r>
                          </m:e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5</m:t>
                            </m:r>
                          </m:e>
                        </m:mr>
                        <m:m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#</m:t>
                            </m:r>
                            <m:r>
                              <a:rPr lang="es-AR" sz="1600" b="0" i="1" smtClean="0">
                                <a:latin typeface="Cambria Math"/>
                              </a:rPr>
                              <m:t>𝐸𝑐𝑢𝑎𝑐𝑖𝑜𝑛𝑒𝑠</m:t>
                            </m:r>
                          </m:e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𝐺𝐿</m:t>
                            </m:r>
                          </m:e>
                          <m:e>
                            <m:r>
                              <a:rPr lang="es-AR" sz="1600" b="0" i="1" smtClean="0">
                                <a:latin typeface="Cambria Math"/>
                              </a:rPr>
                              <m:t>1</m:t>
                            </m:r>
                          </m:e>
                        </m:mr>
                      </m:m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9826" y="3588788"/>
                <a:ext cx="1713354" cy="7568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Marcador de contenido 2"/>
          <p:cNvSpPr txBox="1">
            <a:spLocks/>
          </p:cNvSpPr>
          <p:nvPr/>
        </p:nvSpPr>
        <p:spPr>
          <a:xfrm>
            <a:off x="357000" y="5249012"/>
            <a:ext cx="9902568" cy="299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queda definir el “tamaño” de la torre (pensando en caudales internos)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7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33" name="Título 1"/>
          <p:cNvSpPr>
            <a:spLocks noGrp="1"/>
          </p:cNvSpPr>
          <p:nvPr>
            <p:ph type="title"/>
          </p:nvPr>
        </p:nvSpPr>
        <p:spPr>
          <a:xfrm>
            <a:off x="353189" y="318696"/>
            <a:ext cx="10157331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</a:t>
            </a:r>
            <a:r>
              <a:rPr lang="es-AR" i="1" dirty="0"/>
              <a:t>Ítem </a:t>
            </a:r>
            <a:r>
              <a:rPr lang="es-AR" sz="4000" i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Marcador de contenido 2"/>
          <p:cNvSpPr>
            <a:spLocks noGrp="1"/>
          </p:cNvSpPr>
          <p:nvPr>
            <p:ph idx="1"/>
          </p:nvPr>
        </p:nvSpPr>
        <p:spPr>
          <a:xfrm>
            <a:off x="326236" y="1054101"/>
            <a:ext cx="11442092" cy="1140274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Straight Connector 18"/>
          <p:cNvCxnSpPr/>
          <p:nvPr/>
        </p:nvCxnSpPr>
        <p:spPr>
          <a:xfrm>
            <a:off x="6577530" y="4094221"/>
            <a:ext cx="1926390" cy="9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26F30A-DA25-B53F-AF7A-EB8AB32E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85982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14" grpId="0"/>
      <p:bldP spid="17" grpId="0" animBg="1"/>
      <p:bldP spid="8" grpId="0" animBg="1"/>
      <p:bldP spid="22" grpId="0" animBg="1"/>
      <p:bldP spid="23" grpId="0" animBg="1"/>
      <p:bldP spid="24" grpId="0" animBg="1"/>
      <p:bldP spid="25" grpId="0" animBg="1"/>
      <p:bldP spid="11" grpId="0" animBg="1"/>
      <p:bldP spid="28" grpId="0" animBg="1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contenido 2"/>
          <p:cNvSpPr>
            <a:spLocks noGrp="1"/>
          </p:cNvSpPr>
          <p:nvPr>
            <p:ph idx="1"/>
          </p:nvPr>
        </p:nvSpPr>
        <p:spPr>
          <a:xfrm>
            <a:off x="326236" y="1054101"/>
            <a:ext cx="11442092" cy="1140274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arcador de contenido 2"/>
              <p:cNvSpPr txBox="1">
                <a:spLocks/>
              </p:cNvSpPr>
              <p:nvPr/>
            </p:nvSpPr>
            <p:spPr>
              <a:xfrm>
                <a:off x="460375" y="2194374"/>
                <a:ext cx="3727577" cy="8264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buFont typeface="Corbel" pitchFamily="34" charset="0"/>
                  <a:buNone/>
                </a:pPr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Composiciones de los productos</a:t>
                </a:r>
                <a14:m>
                  <m:oMath xmlns:m="http://schemas.openxmlformats.org/officeDocument/2006/math">
                    <m:r>
                      <a:rPr lang="es-AR" sz="1600" b="1" i="0" u="sng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 </m:t>
                    </m:r>
                    <m:sSub>
                      <m:sSubPr>
                        <m:ctrlP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𝒙</m:t>
                        </m:r>
                      </m:e>
                      <m:sub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𝑫</m:t>
                        </m:r>
                      </m:sub>
                    </m:sSub>
                    <m:r>
                      <a:rPr lang="es-AR" sz="1600" b="1" i="1" u="sng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, </m:t>
                    </m:r>
                    <m:sSub>
                      <m:sSubPr>
                        <m:ctrlP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𝒙</m:t>
                        </m:r>
                      </m:e>
                      <m:sub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𝑾</m:t>
                        </m:r>
                      </m:sub>
                    </m:sSub>
                  </m:oMath>
                </a14:m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L="45720" indent="0" algn="just">
                  <a:buFont typeface="Corbel" pitchFamily="34" charset="0"/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 propone el siguiente ciclo iterativo:</a:t>
                </a:r>
                <a:endPara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2194374"/>
                <a:ext cx="3727577" cy="826449"/>
              </a:xfrm>
              <a:prstGeom prst="rect">
                <a:avLst/>
              </a:prstGeom>
              <a:blipFill>
                <a:blip r:embed="rId3"/>
                <a:stretch>
                  <a:fillRect t="-51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26"/>
          <p:cNvPicPr/>
          <p:nvPr/>
        </p:nvPicPr>
        <p:blipFill>
          <a:blip r:embed="rId4"/>
          <a:stretch>
            <a:fillRect/>
          </a:stretch>
        </p:blipFill>
        <p:spPr>
          <a:xfrm>
            <a:off x="4285720" y="2194374"/>
            <a:ext cx="2239328" cy="391322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1" name="Marcador de contenido 2"/>
              <p:cNvSpPr txBox="1">
                <a:spLocks/>
              </p:cNvSpPr>
              <p:nvPr/>
            </p:nvSpPr>
            <p:spPr>
              <a:xfrm>
                <a:off x="6798601" y="3164479"/>
                <a:ext cx="4969727" cy="24316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buFont typeface="Corbel" pitchFamily="34" charset="0"/>
                  <a:buNone/>
                </a:pPr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Hipótesis y Procedimiento:</a:t>
                </a:r>
              </a:p>
              <a:p>
                <a:pPr algn="just"/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 asume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𝒙</m:t>
                        </m:r>
                      </m:e>
                      <m:sub>
                        <m:r>
                          <a:rPr lang="es-AR" sz="1600" b="1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𝑫</m:t>
                        </m:r>
                      </m:sub>
                    </m:sSub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&lt;</m:t>
                    </m:r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𝟎</m:t>
                    </m:r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,</m:t>
                    </m:r>
                    <m:r>
                      <a:rPr lang="es-AR" sz="1600" b="1" i="1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𝟖𝟓</m:t>
                    </m:r>
                  </m:oMath>
                </a14:m>
                <a:endParaRPr lang="es-AR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/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El condensador será total : </a:t>
                </a:r>
              </a:p>
              <a:p>
                <a:pPr lvl="1" algn="just">
                  <a:buFont typeface="Wingdings" panose="05000000000000000000" pitchFamily="2" charset="2"/>
                  <a:buChar char="ü"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 cuenta como una etapa de equilibrio adicional</a:t>
                </a:r>
              </a:p>
              <a:p>
                <a:pPr algn="just"/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 comienza a contar etapas por el fondo de la torre</a:t>
                </a:r>
              </a:p>
              <a:p>
                <a:pPr marL="45720" indent="0" algn="just">
                  <a:buNone/>
                </a:pPr>
                <a:endParaRPr lang="es-AR" sz="16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" indent="0" algn="just">
                  <a:buNone/>
                </a:pPr>
                <a:r>
                  <a:rPr lang="es-AR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(¿Y si fuera un condensador parcial… Pensar?)</a:t>
                </a:r>
                <a:endParaRPr lang="es-AR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1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601" y="3164479"/>
                <a:ext cx="4969727" cy="2431650"/>
              </a:xfrm>
              <a:prstGeom prst="rect">
                <a:avLst/>
              </a:prstGeom>
              <a:blipFill>
                <a:blip r:embed="rId5"/>
                <a:stretch>
                  <a:fillRect t="-2506" b="-30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326236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</a:t>
            </a:r>
            <a:r>
              <a:rPr lang="es-AR" i="1" dirty="0"/>
              <a:t>Ítem </a:t>
            </a:r>
            <a:r>
              <a:rPr lang="es-AR" sz="4000" i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D4BB89C-281B-14BD-D107-A3C0F7C4C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153861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Marcador de contenido 2"/>
          <p:cNvSpPr>
            <a:spLocks noGrp="1"/>
          </p:cNvSpPr>
          <p:nvPr>
            <p:ph idx="1"/>
          </p:nvPr>
        </p:nvSpPr>
        <p:spPr>
          <a:xfrm>
            <a:off x="326236" y="1054101"/>
            <a:ext cx="11442092" cy="1140274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</a:t>
            </a:r>
            <a:r>
              <a:rPr lang="es-AR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s-AR" sz="1600" baseline="-25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0,9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Marcador de contenido 2"/>
              <p:cNvSpPr txBox="1">
                <a:spLocks/>
              </p:cNvSpPr>
              <p:nvPr/>
            </p:nvSpPr>
            <p:spPr>
              <a:xfrm>
                <a:off x="326236" y="2106251"/>
                <a:ext cx="7065590" cy="3293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buFont typeface="Corbel" pitchFamily="34" charset="0"/>
                  <a:buNone/>
                </a:pPr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Composiciones de los productos</a:t>
                </a:r>
                <a14:m>
                  <m:oMath xmlns:m="http://schemas.openxmlformats.org/officeDocument/2006/math">
                    <m:r>
                      <a:rPr lang="es-AR" sz="1600" b="1" i="0" u="sng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 </m:t>
                    </m:r>
                    <m:sSub>
                      <m:sSubPr>
                        <m:ctrlP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𝒙</m:t>
                        </m:r>
                      </m:e>
                      <m:sub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𝑫</m:t>
                        </m:r>
                      </m:sub>
                    </m:sSub>
                    <m:r>
                      <a:rPr lang="es-AR" sz="1600" b="1" i="1" u="sng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, </m:t>
                    </m:r>
                    <m:sSub>
                      <m:sSubPr>
                        <m:ctrlP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𝒙</m:t>
                        </m:r>
                      </m:e>
                      <m:sub>
                        <m:r>
                          <a:rPr lang="es-AR" sz="1600" b="1" i="1" u="sng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𝑾</m:t>
                        </m:r>
                      </m:sub>
                    </m:sSub>
                    <m:r>
                      <a:rPr lang="es-AR" sz="1600" b="1" i="0" u="sng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(Resultados):</a:t>
                </a:r>
              </a:p>
            </p:txBody>
          </p:sp>
        </mc:Choice>
        <mc:Fallback xmlns="">
          <p:sp>
            <p:nvSpPr>
              <p:cNvPr id="15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6" y="2106251"/>
                <a:ext cx="7065590" cy="329372"/>
              </a:xfrm>
              <a:prstGeom prst="rect">
                <a:avLst/>
              </a:prstGeom>
              <a:blipFill>
                <a:blip r:embed="rId3"/>
                <a:stretch>
                  <a:fillRect t="-12963" b="-1851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/>
          <p:nvPr/>
        </p:nvPicPr>
        <p:blipFill>
          <a:blip r:embed="rId4"/>
          <a:stretch>
            <a:fillRect/>
          </a:stretch>
        </p:blipFill>
        <p:spPr>
          <a:xfrm>
            <a:off x="5058815" y="1407891"/>
            <a:ext cx="6709513" cy="417561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9710595" y="5706290"/>
                <a:ext cx="989053" cy="307777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AR" sz="1400" i="1">
                          <a:latin typeface="Cambria Math"/>
                        </a:rPr>
                        <m:t>=</m:t>
                      </m:r>
                      <m:r>
                        <a:rPr lang="es-AR" sz="1400" b="0" i="1" smtClean="0">
                          <a:latin typeface="Cambria Math"/>
                        </a:rPr>
                        <m:t>0,78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595" y="5706290"/>
                <a:ext cx="989053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6369751" y="5706290"/>
                <a:ext cx="1022075" cy="307777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/>
                            </a:rPr>
                            <m:t>𝑊</m:t>
                          </m:r>
                        </m:sub>
                      </m:sSub>
                      <m:r>
                        <a:rPr lang="es-AR" sz="1400" i="1">
                          <a:latin typeface="Cambria Math"/>
                        </a:rPr>
                        <m:t>=</m:t>
                      </m:r>
                      <m:r>
                        <a:rPr lang="es-AR" sz="1400" b="0" i="1" smtClean="0">
                          <a:latin typeface="Cambria Math"/>
                        </a:rPr>
                        <m:t>0,24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751" y="5706290"/>
                <a:ext cx="1022075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  <p:sp>
        <p:nvSpPr>
          <p:cNvPr id="27" name="Título 1"/>
          <p:cNvSpPr>
            <a:spLocks noGrp="1"/>
          </p:cNvSpPr>
          <p:nvPr>
            <p:ph type="title"/>
          </p:nvPr>
        </p:nvSpPr>
        <p:spPr>
          <a:xfrm>
            <a:off x="326236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</a:t>
            </a:r>
            <a:r>
              <a:rPr lang="es-AR" i="1" dirty="0"/>
              <a:t>Ítem </a:t>
            </a:r>
            <a:r>
              <a:rPr lang="es-AR" sz="4000" i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31" y="2503392"/>
            <a:ext cx="3482629" cy="313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Oval 24"/>
          <p:cNvSpPr/>
          <p:nvPr/>
        </p:nvSpPr>
        <p:spPr>
          <a:xfrm>
            <a:off x="6749212" y="4073028"/>
            <a:ext cx="263152" cy="24567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Curved Connector 7"/>
          <p:cNvCxnSpPr>
            <a:stCxn id="32" idx="4"/>
            <a:endCxn id="36" idx="1"/>
          </p:cNvCxnSpPr>
          <p:nvPr/>
        </p:nvCxnSpPr>
        <p:spPr>
          <a:xfrm rot="16200000" flipH="1">
            <a:off x="7058374" y="4141118"/>
            <a:ext cx="553342" cy="908515"/>
          </a:xfrm>
          <a:prstGeom prst="curvedConnector2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25"/>
          <p:cNvSpPr/>
          <p:nvPr/>
        </p:nvSpPr>
        <p:spPr>
          <a:xfrm>
            <a:off x="942464" y="4823926"/>
            <a:ext cx="1348982" cy="40401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21"/>
              <p:cNvSpPr/>
              <p:nvPr/>
            </p:nvSpPr>
            <p:spPr>
              <a:xfrm>
                <a:off x="7789303" y="4718158"/>
                <a:ext cx="1491434" cy="307777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AR" sz="1400" b="0" i="1" smtClean="0">
                              <a:latin typeface="Cambria Math"/>
                            </a:rPr>
                            <m:t>;</m:t>
                          </m:r>
                          <m:r>
                            <a:rPr lang="es-AR" sz="14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s-AR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400" b="0" i="1" smtClean="0">
                                  <a:latin typeface="Cambria Math"/>
                                </a:rPr>
                                <m:t>𝑤</m:t>
                              </m:r>
                            </m:sub>
                          </m:sSub>
                          <m:r>
                            <a:rPr lang="es-AR" sz="1400" b="0" i="1" smtClean="0">
                              <a:latin typeface="Cambria Math"/>
                            </a:rPr>
                            <m:t>;</m:t>
                          </m:r>
                          <m:sSub>
                            <m:sSubPr>
                              <m:ctrlPr>
                                <a:rPr lang="es-A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sz="1400" b="0" i="1" smtClean="0">
                                  <a:latin typeface="Cambria Math"/>
                                </a:rPr>
                                <m:t>𝐹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6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303" y="4718158"/>
                <a:ext cx="1491434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Conector recto de flecha 36"/>
          <p:cNvCxnSpPr>
            <a:stCxn id="32" idx="2"/>
            <a:endCxn id="34" idx="6"/>
          </p:cNvCxnSpPr>
          <p:nvPr/>
        </p:nvCxnSpPr>
        <p:spPr>
          <a:xfrm flipH="1">
            <a:off x="2291446" y="4195867"/>
            <a:ext cx="4457766" cy="830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656690" y="4872046"/>
                <a:ext cx="1321644" cy="46487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400" b="0" i="1" smtClean="0">
                                  <a:latin typeface="Cambria Math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AR" sz="14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s-AR" sz="14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s-AR" sz="1400" i="1">
                          <a:latin typeface="Cambria Math"/>
                        </a:rPr>
                        <m:t>=</m:t>
                      </m:r>
                      <m:r>
                        <a:rPr lang="es-AR" sz="1400" b="0" i="1" smtClean="0">
                          <a:latin typeface="Cambria Math"/>
                        </a:rPr>
                        <m:t>0,078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690" y="4872046"/>
                <a:ext cx="1321644" cy="46487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6267CED-393B-1E19-5952-4DDBD7FDB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308032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23" grpId="0" animBg="1"/>
      <p:bldP spid="32" grpId="0" animBg="1"/>
      <p:bldP spid="34" grpId="0" animBg="1"/>
      <p:bldP spid="36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contenido 2"/>
          <p:cNvSpPr>
            <a:spLocks noGrp="1"/>
          </p:cNvSpPr>
          <p:nvPr>
            <p:ph idx="1"/>
          </p:nvPr>
        </p:nvSpPr>
        <p:spPr>
          <a:xfrm>
            <a:off x="326236" y="1054100"/>
            <a:ext cx="11442092" cy="1562967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00000"/>
              </a:lnSpc>
              <a:buNone/>
            </a:pP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mezcla de agua y 30% molar de etanol se procesan en una columna rectificadora que contiene 11 platos con una eficiencia del lado de gas de 0,5. </a:t>
            </a:r>
            <a:r>
              <a:rPr lang="es-AR" sz="1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Determinar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composiciones de los productos si la relación de reflujo interna es de 0,9</a:t>
            </a:r>
            <a:endParaRPr lang="en-US" sz="1600" i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13" lvl="0" indent="-220663" algn="just">
              <a:lnSpc>
                <a:spcPct val="100000"/>
              </a:lnSpc>
              <a:buFont typeface="+mj-lt"/>
              <a:buAutoNum type="arabicPeriod"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las especificaciones que quedan fijas en el </a:t>
            </a:r>
            <a:r>
              <a:rPr lang="es-AR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punto 1)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¿cuál es la relación de reflujo operativo y la mínima?</a:t>
            </a:r>
            <a:endParaRPr lang="es-ES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5" name="AutoShape 2" descr="blob:https://web.whatsapp.com/e8a2b906-be9f-436a-b12c-b620aab7907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326236" y="2575004"/>
            <a:ext cx="4584092" cy="34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AR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reflujo operativo </a:t>
            </a:r>
            <a:r>
              <a:rPr lang="es-A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 lo obtuvimos: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3637293" y="2575004"/>
                <a:ext cx="929037" cy="357534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es-AR" sz="16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293" y="2575004"/>
                <a:ext cx="929037" cy="3575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Marcador de contenido 2"/>
              <p:cNvSpPr txBox="1">
                <a:spLocks/>
              </p:cNvSpPr>
              <p:nvPr/>
            </p:nvSpPr>
            <p:spPr>
              <a:xfrm>
                <a:off x="326236" y="2913375"/>
                <a:ext cx="5480204" cy="14891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lnSpc>
                    <a:spcPct val="120000"/>
                  </a:lnSpc>
                  <a:buFont typeface="Corbel" pitchFamily="34" charset="0"/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Para  calcular el </a:t>
                </a:r>
                <a:r>
                  <a:rPr lang="es-AR" sz="16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reflujo mínimo</a:t>
                </a: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supondremos que se mantiene fija la composición de destilado. </a:t>
                </a:r>
              </a:p>
              <a:p>
                <a:pPr marL="45720" indent="0" algn="just">
                  <a:lnSpc>
                    <a:spcPct val="120000"/>
                  </a:lnSpc>
                  <a:buFont typeface="Corbel" pitchFamily="34" charset="0"/>
                  <a:buNone/>
                </a:pPr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Luego, trazaremos una recta que una la ROS con la intersección del equilibrio y la recta </a:t>
                </a:r>
                <a14:m>
                  <m:oMath xmlns:m="http://schemas.openxmlformats.org/officeDocument/2006/math">
                    <m:r>
                      <a:rPr lang="es-AR" sz="1600" i="1" dirty="0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𝑞</m:t>
                    </m:r>
                  </m:oMath>
                </a14:m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33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6" y="2913375"/>
                <a:ext cx="5480204" cy="1489179"/>
              </a:xfrm>
              <a:prstGeom prst="rect">
                <a:avLst/>
              </a:prstGeom>
              <a:blipFill>
                <a:blip r:embed="rId4"/>
                <a:stretch>
                  <a:fillRect r="-556" b="-82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33"/>
          <p:cNvPicPr/>
          <p:nvPr/>
        </p:nvPicPr>
        <p:blipFill>
          <a:blip r:embed="rId5"/>
          <a:stretch>
            <a:fillRect/>
          </a:stretch>
        </p:blipFill>
        <p:spPr>
          <a:xfrm>
            <a:off x="5913302" y="2513517"/>
            <a:ext cx="5855026" cy="36298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Marcador de contenido 2"/>
              <p:cNvSpPr txBox="1">
                <a:spLocks/>
              </p:cNvSpPr>
              <p:nvPr/>
            </p:nvSpPr>
            <p:spPr>
              <a:xfrm>
                <a:off x="326236" y="4379976"/>
                <a:ext cx="5365118" cy="7434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 algn="just">
                  <a:buFont typeface="Corbel" pitchFamily="34" charset="0"/>
                  <a:buNone/>
                </a:pPr>
                <a:r>
                  <a:rPr lang="es-AR" sz="1600" b="1" u="sng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Procedimiento:</a:t>
                </a:r>
              </a:p>
              <a:p>
                <a:pPr algn="just"/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Del eje </a:t>
                </a:r>
                <a14:m>
                  <m:oMath xmlns:m="http://schemas.openxmlformats.org/officeDocument/2006/math">
                    <m:r>
                      <a:rPr lang="es-AR" sz="1600" i="1" dirty="0" smtClean="0">
                        <a:solidFill>
                          <a:schemeClr val="tx1"/>
                        </a:solidFill>
                        <a:latin typeface="Cambria Math"/>
                        <a:cs typeface="Calibri" panose="020F0502020204030204" pitchFamily="34" charset="0"/>
                      </a:rPr>
                      <m:t>𝑦</m:t>
                    </m:r>
                  </m:oMath>
                </a14:m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se lee el valor de la ordenada al origen de la ROS</a:t>
                </a:r>
              </a:p>
            </p:txBody>
          </p:sp>
        </mc:Choice>
        <mc:Fallback xmlns="">
          <p:sp>
            <p:nvSpPr>
              <p:cNvPr id="35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6" y="4379976"/>
                <a:ext cx="5365118" cy="743460"/>
              </a:xfrm>
              <a:prstGeom prst="rect">
                <a:avLst/>
              </a:prstGeom>
              <a:blipFill>
                <a:blip r:embed="rId6"/>
                <a:stretch>
                  <a:fillRect t="-5785" b="-578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Marcador de contenido 2"/>
              <p:cNvSpPr txBox="1">
                <a:spLocks/>
              </p:cNvSpPr>
              <p:nvPr/>
            </p:nvSpPr>
            <p:spPr>
              <a:xfrm>
                <a:off x="326236" y="5195772"/>
                <a:ext cx="2389532" cy="5664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s-AR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 despeja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𝑅</m:t>
                        </m:r>
                      </m:e>
                      <m:sub>
                        <m: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𝑚</m:t>
                        </m:r>
                        <m: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í</m:t>
                        </m:r>
                        <m:r>
                          <a:rPr lang="es-AR" sz="1600" b="0" i="1" smtClean="0">
                            <a:solidFill>
                              <a:schemeClr val="tx1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𝑛</m:t>
                        </m:r>
                      </m:sub>
                    </m:sSub>
                  </m:oMath>
                </a14:m>
                <a:endParaRPr lang="es-AR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6" name="Marcador de conteni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6" y="5195772"/>
                <a:ext cx="2389532" cy="566466"/>
              </a:xfrm>
              <a:prstGeom prst="rect">
                <a:avLst/>
              </a:prstGeom>
              <a:blipFill>
                <a:blip r:embed="rId7"/>
                <a:stretch>
                  <a:fillRect t="-75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205402" y="5049107"/>
                <a:ext cx="1665392" cy="5556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</a:rPr>
                                <m:t>𝑚𝑖𝑛</m:t>
                              </m:r>
                            </m:sub>
                          </m:sSub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sz="1600" i="1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5402" y="5049107"/>
                <a:ext cx="1665392" cy="555601"/>
              </a:xfrm>
              <a:prstGeom prst="rect">
                <a:avLst/>
              </a:prstGeom>
              <a:blipFill>
                <a:blip r:embed="rId8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384842" y="5707374"/>
                <a:ext cx="1306512" cy="338554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sz="1600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AR" sz="1600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sz="1600" i="1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4842" y="5707374"/>
                <a:ext cx="1306512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Imagen 2" descr="Nueva marca difusion - web">
            <a:extLst>
              <a:ext uri="{FF2B5EF4-FFF2-40B4-BE49-F238E27FC236}">
                <a16:creationId xmlns:a16="http://schemas.microsoft.com/office/drawing/2014/main" id="{1B30E8C1-68A1-423C-B38B-82B3FBD11402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5002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  <p:sp>
        <p:nvSpPr>
          <p:cNvPr id="27" name="Título 1"/>
          <p:cNvSpPr>
            <a:spLocks noGrp="1"/>
          </p:cNvSpPr>
          <p:nvPr>
            <p:ph type="title"/>
          </p:nvPr>
        </p:nvSpPr>
        <p:spPr>
          <a:xfrm>
            <a:off x="326236" y="318696"/>
            <a:ext cx="10184284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</a:t>
            </a:r>
            <a:r>
              <a:rPr lang="es-AR" i="1" dirty="0"/>
              <a:t>Ítem </a:t>
            </a:r>
            <a:r>
              <a:rPr lang="es-AR" sz="4000" i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D2BE01B-12DF-1682-BD98-2A1D24272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0797657" cy="365125"/>
          </a:xfrm>
        </p:spPr>
        <p:txBody>
          <a:bodyPr/>
          <a:lstStyle/>
          <a:p>
            <a:pPr algn="l"/>
            <a:r>
              <a:rPr lang="es-A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1° Cuatrimestre 2025 </a:t>
            </a:r>
          </a:p>
        </p:txBody>
      </p:sp>
    </p:spTree>
    <p:extLst>
      <p:ext uri="{BB962C8B-B14F-4D97-AF65-F5344CB8AC3E}">
        <p14:creationId xmlns:p14="http://schemas.microsoft.com/office/powerpoint/2010/main" val="264641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 animBg="1"/>
      <p:bldP spid="33" grpId="0"/>
      <p:bldP spid="35" grpId="0"/>
      <p:bldP spid="36" grpId="0"/>
      <p:bldP spid="11" grpId="0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947</TotalTime>
  <Words>1277</Words>
  <Application>Microsoft Office PowerPoint</Application>
  <PresentationFormat>Panorámica</PresentationFormat>
  <Paragraphs>169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 Math</vt:lpstr>
      <vt:lpstr>Corbel</vt:lpstr>
      <vt:lpstr>Trebuchet MS</vt:lpstr>
      <vt:lpstr>Wingdings</vt:lpstr>
      <vt:lpstr>Wingdings 3</vt:lpstr>
      <vt:lpstr>Faceta</vt:lpstr>
      <vt:lpstr>Base</vt:lpstr>
      <vt:lpstr>GUÍAS 5 y 6 – Destilación Binaria y Multicomponentes Ejercicio 5</vt:lpstr>
      <vt:lpstr>Enunciado </vt:lpstr>
      <vt:lpstr>Enunciado - Introducción </vt:lpstr>
      <vt:lpstr>Resolución Ítem 1</vt:lpstr>
      <vt:lpstr>Resolución Ítem 1</vt:lpstr>
      <vt:lpstr>Resolución Ítem 1</vt:lpstr>
      <vt:lpstr>Resolución Ítem 1</vt:lpstr>
      <vt:lpstr>Resolución Ítem 1</vt:lpstr>
      <vt:lpstr>Resolución Ítem 2</vt:lpstr>
      <vt:lpstr>Columna Rectificadora vs Agotamiento</vt:lpstr>
      <vt:lpstr>¿PREGUNTAS?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MEDINA Julieta         TECHINT</cp:lastModifiedBy>
  <cp:revision>148</cp:revision>
  <dcterms:created xsi:type="dcterms:W3CDTF">2020-04-06T19:11:16Z</dcterms:created>
  <dcterms:modified xsi:type="dcterms:W3CDTF">2025-04-28T00:05:36Z</dcterms:modified>
</cp:coreProperties>
</file>