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45" r:id="rId1"/>
    <p:sldMasterId id="2147483762" r:id="rId2"/>
  </p:sldMasterIdLst>
  <p:notesMasterIdLst>
    <p:notesMasterId r:id="rId28"/>
  </p:notesMasterIdLst>
  <p:sldIdLst>
    <p:sldId id="256" r:id="rId3"/>
    <p:sldId id="299" r:id="rId4"/>
    <p:sldId id="377" r:id="rId5"/>
    <p:sldId id="378" r:id="rId6"/>
    <p:sldId id="349" r:id="rId7"/>
    <p:sldId id="376" r:id="rId8"/>
    <p:sldId id="351" r:id="rId9"/>
    <p:sldId id="352" r:id="rId10"/>
    <p:sldId id="354" r:id="rId11"/>
    <p:sldId id="374" r:id="rId12"/>
    <p:sldId id="373" r:id="rId13"/>
    <p:sldId id="355" r:id="rId14"/>
    <p:sldId id="357" r:id="rId15"/>
    <p:sldId id="358" r:id="rId16"/>
    <p:sldId id="359" r:id="rId17"/>
    <p:sldId id="375" r:id="rId18"/>
    <p:sldId id="361" r:id="rId19"/>
    <p:sldId id="362" r:id="rId20"/>
    <p:sldId id="363" r:id="rId21"/>
    <p:sldId id="365" r:id="rId22"/>
    <p:sldId id="367" r:id="rId23"/>
    <p:sldId id="368" r:id="rId24"/>
    <p:sldId id="369" r:id="rId25"/>
    <p:sldId id="371" r:id="rId26"/>
    <p:sldId id="279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327"/>
    <a:srgbClr val="D6E6F3"/>
    <a:srgbClr val="D6E7F1"/>
    <a:srgbClr val="B5D6E9"/>
    <a:srgbClr val="C1DCED"/>
    <a:srgbClr val="B3D6E8"/>
    <a:srgbClr val="CAE0EE"/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E5294F-3144-4C8A-945C-91FDB481DE72}" v="150" dt="2025-05-06T03:07:13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6374" autoAdjust="0"/>
  </p:normalViewPr>
  <p:slideViewPr>
    <p:cSldViewPr snapToGrid="0">
      <p:cViewPr varScale="1">
        <p:scale>
          <a:sx n="68" d="100"/>
          <a:sy n="68" d="100"/>
        </p:scale>
        <p:origin x="92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ta Medina" userId="JCmNULgVw6JT9zoN4n88JyZ6jE4S4LWNB27s4KrjOxk=" providerId="None" clId="Web-{E6E5294F-3144-4C8A-945C-91FDB481DE72}"/>
    <pc:docChg chg="modSld">
      <pc:chgData name="Julieta Medina" userId="JCmNULgVw6JT9zoN4n88JyZ6jE4S4LWNB27s4KrjOxk=" providerId="None" clId="Web-{E6E5294F-3144-4C8A-945C-91FDB481DE72}" dt="2025-05-06T03:07:13.215" v="101" actId="20577"/>
      <pc:docMkLst>
        <pc:docMk/>
      </pc:docMkLst>
      <pc:sldChg chg="modSp">
        <pc:chgData name="Julieta Medina" userId="JCmNULgVw6JT9zoN4n88JyZ6jE4S4LWNB27s4KrjOxk=" providerId="None" clId="Web-{E6E5294F-3144-4C8A-945C-91FDB481DE72}" dt="2025-05-06T03:07:13.215" v="101" actId="20577"/>
        <pc:sldMkLst>
          <pc:docMk/>
          <pc:sldMk cId="4100697893" sldId="256"/>
        </pc:sldMkLst>
        <pc:spChg chg="mod">
          <ac:chgData name="Julieta Medina" userId="JCmNULgVw6JT9zoN4n88JyZ6jE4S4LWNB27s4KrjOxk=" providerId="None" clId="Web-{E6E5294F-3144-4C8A-945C-91FDB481DE72}" dt="2025-05-06T03:07:13.215" v="101" actId="20577"/>
          <ac:spMkLst>
            <pc:docMk/>
            <pc:sldMk cId="4100697893" sldId="256"/>
            <ac:spMk id="8" creationId="{00000000-0000-0000-0000-000000000000}"/>
          </ac:spMkLst>
        </pc:spChg>
      </pc:sldChg>
      <pc:sldChg chg="delSp">
        <pc:chgData name="Julieta Medina" userId="JCmNULgVw6JT9zoN4n88JyZ6jE4S4LWNB27s4KrjOxk=" providerId="None" clId="Web-{E6E5294F-3144-4C8A-945C-91FDB481DE72}" dt="2025-05-06T03:03:42.411" v="84"/>
        <pc:sldMkLst>
          <pc:docMk/>
          <pc:sldMk cId="3600855827" sldId="279"/>
        </pc:sldMkLst>
        <pc:spChg chg="del">
          <ac:chgData name="Julieta Medina" userId="JCmNULgVw6JT9zoN4n88JyZ6jE4S4LWNB27s4KrjOxk=" providerId="None" clId="Web-{E6E5294F-3144-4C8A-945C-91FDB481DE72}" dt="2025-05-06T03:03:38.707" v="83"/>
          <ac:spMkLst>
            <pc:docMk/>
            <pc:sldMk cId="3600855827" sldId="279"/>
            <ac:spMk id="4" creationId="{00556849-5F05-0F4E-BBC2-5C2843D2DB3D}"/>
          </ac:spMkLst>
        </pc:spChg>
        <pc:spChg chg="del">
          <ac:chgData name="Julieta Medina" userId="JCmNULgVw6JT9zoN4n88JyZ6jE4S4LWNB27s4KrjOxk=" providerId="None" clId="Web-{E6E5294F-3144-4C8A-945C-91FDB481DE72}" dt="2025-05-06T03:03:42.411" v="84"/>
          <ac:spMkLst>
            <pc:docMk/>
            <pc:sldMk cId="3600855827" sldId="279"/>
            <ac:spMk id="5" creationId="{BF084C7D-C5E2-9439-ACB4-FCC8ECABF7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2:55:13.829" v="15" actId="20577"/>
        <pc:sldMkLst>
          <pc:docMk/>
          <pc:sldMk cId="3024971666" sldId="299"/>
        </pc:sldMkLst>
        <pc:spChg chg="mod">
          <ac:chgData name="Julieta Medina" userId="JCmNULgVw6JT9zoN4n88JyZ6jE4S4LWNB27s4KrjOxk=" providerId="None" clId="Web-{E6E5294F-3144-4C8A-945C-91FDB481DE72}" dt="2025-05-06T02:55:13.829" v="15" actId="20577"/>
          <ac:spMkLst>
            <pc:docMk/>
            <pc:sldMk cId="3024971666" sldId="299"/>
            <ac:spMk id="3" creationId="{00000000-0000-0000-0000-000000000000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0:44.404" v="73" actId="20577"/>
        <pc:sldMkLst>
          <pc:docMk/>
          <pc:sldMk cId="1872610021" sldId="351"/>
        </pc:sldMkLst>
        <pc:spChg chg="mod">
          <ac:chgData name="Julieta Medina" userId="JCmNULgVw6JT9zoN4n88JyZ6jE4S4LWNB27s4KrjOxk=" providerId="None" clId="Web-{E6E5294F-3144-4C8A-945C-91FDB481DE72}" dt="2025-05-06T03:00:44.404" v="73" actId="20577"/>
          <ac:spMkLst>
            <pc:docMk/>
            <pc:sldMk cId="1872610021" sldId="351"/>
            <ac:spMk id="25" creationId="{8A7D60E1-275A-4B53-8661-05E97DC5E50A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1:01.608" v="74" actId="20577"/>
        <pc:sldMkLst>
          <pc:docMk/>
          <pc:sldMk cId="27582077" sldId="352"/>
        </pc:sldMkLst>
        <pc:spChg chg="mod">
          <ac:chgData name="Julieta Medina" userId="JCmNULgVw6JT9zoN4n88JyZ6jE4S4LWNB27s4KrjOxk=" providerId="None" clId="Web-{E6E5294F-3144-4C8A-945C-91FDB481DE72}" dt="2025-05-06T03:01:01.608" v="74" actId="20577"/>
          <ac:spMkLst>
            <pc:docMk/>
            <pc:sldMk cId="27582077" sldId="352"/>
            <ac:spMk id="35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2:39.393" v="82" actId="14100"/>
        <pc:sldMkLst>
          <pc:docMk/>
          <pc:sldMk cId="3525250098" sldId="363"/>
        </pc:sldMkLst>
        <pc:spChg chg="mod">
          <ac:chgData name="Julieta Medina" userId="JCmNULgVw6JT9zoN4n88JyZ6jE4S4LWNB27s4KrjOxk=" providerId="None" clId="Web-{E6E5294F-3144-4C8A-945C-91FDB481DE72}" dt="2025-05-06T03:02:39.393" v="82" actId="14100"/>
          <ac:spMkLst>
            <pc:docMk/>
            <pc:sldMk cId="3525250098" sldId="363"/>
            <ac:spMk id="23" creationId="{A4EAB488-FD46-4F84-BACA-8D0D6E633F11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1:18.358" v="76" actId="20577"/>
        <pc:sldMkLst>
          <pc:docMk/>
          <pc:sldMk cId="4052485800" sldId="374"/>
        </pc:sldMkLst>
        <pc:spChg chg="mod">
          <ac:chgData name="Julieta Medina" userId="JCmNULgVw6JT9zoN4n88JyZ6jE4S4LWNB27s4KrjOxk=" providerId="None" clId="Web-{E6E5294F-3144-4C8A-945C-91FDB481DE72}" dt="2025-05-06T03:01:18.358" v="76" actId="20577"/>
          <ac:spMkLst>
            <pc:docMk/>
            <pc:sldMk cId="4052485800" sldId="374"/>
            <ac:spMk id="35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3:00:29.669" v="71" actId="20577"/>
        <pc:sldMkLst>
          <pc:docMk/>
          <pc:sldMk cId="2923520901" sldId="376"/>
        </pc:sldMkLst>
        <pc:spChg chg="mod">
          <ac:chgData name="Julieta Medina" userId="JCmNULgVw6JT9zoN4n88JyZ6jE4S4LWNB27s4KrjOxk=" providerId="None" clId="Web-{E6E5294F-3144-4C8A-945C-91FDB481DE72}" dt="2025-05-06T03:00:29.669" v="71" actId="20577"/>
          <ac:spMkLst>
            <pc:docMk/>
            <pc:sldMk cId="2923520901" sldId="376"/>
            <ac:spMk id="28" creationId="{B66814DF-EB83-4345-83FB-1F68552A7357}"/>
          </ac:spMkLst>
        </pc:spChg>
      </pc:sldChg>
      <pc:sldChg chg="modSp">
        <pc:chgData name="Julieta Medina" userId="JCmNULgVw6JT9zoN4n88JyZ6jE4S4LWNB27s4KrjOxk=" providerId="None" clId="Web-{E6E5294F-3144-4C8A-945C-91FDB481DE72}" dt="2025-05-06T02:59:10.854" v="70" actId="14100"/>
        <pc:sldMkLst>
          <pc:docMk/>
          <pc:sldMk cId="3603865392" sldId="378"/>
        </pc:sldMkLst>
        <pc:spChg chg="mod">
          <ac:chgData name="Julieta Medina" userId="JCmNULgVw6JT9zoN4n88JyZ6jE4S4LWNB27s4KrjOxk=" providerId="None" clId="Web-{E6E5294F-3144-4C8A-945C-91FDB481DE72}" dt="2025-05-06T02:59:10.838" v="69" actId="14100"/>
          <ac:spMkLst>
            <pc:docMk/>
            <pc:sldMk cId="3603865392" sldId="378"/>
            <ac:spMk id="3" creationId="{9667D72D-89A1-6CC7-FBBA-A4EA42D7CA65}"/>
          </ac:spMkLst>
        </pc:spChg>
        <pc:spChg chg="mod">
          <ac:chgData name="Julieta Medina" userId="JCmNULgVw6JT9zoN4n88JyZ6jE4S4LWNB27s4KrjOxk=" providerId="None" clId="Web-{E6E5294F-3144-4C8A-945C-91FDB481DE72}" dt="2025-05-06T02:59:10.854" v="70" actId="14100"/>
          <ac:spMkLst>
            <pc:docMk/>
            <pc:sldMk cId="3603865392" sldId="378"/>
            <ac:spMk id="7" creationId="{73D5CCC6-E3A8-A8F5-0C59-8747315CB9C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adMilo\Desktop\OPIII\Problemas%20resueltos\Ejercicios%20dibuj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0ED-4E3F-82D6-C7D05323FD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1"/>
                <c:order val="1"/>
                <c:tx>
                  <c:v>Equilibrio</c:v>
                </c:tx>
                <c:spPr>
                  <a:ln w="19050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Sheet1!$B$8:$B$18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0.1</c:v>
                      </c:pt>
                      <c:pt idx="2">
                        <c:v>0.2</c:v>
                      </c:pt>
                      <c:pt idx="3">
                        <c:v>0.3</c:v>
                      </c:pt>
                      <c:pt idx="4">
                        <c:v>0.4</c:v>
                      </c:pt>
                      <c:pt idx="5">
                        <c:v>0.5</c:v>
                      </c:pt>
                      <c:pt idx="6">
                        <c:v>0.6</c:v>
                      </c:pt>
                      <c:pt idx="7">
                        <c:v>0.7</c:v>
                      </c:pt>
                      <c:pt idx="8">
                        <c:v>0.8</c:v>
                      </c:pt>
                      <c:pt idx="9">
                        <c:v>0.9</c:v>
                      </c:pt>
                      <c:pt idx="10">
                        <c:v>1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Sheet1!$D$8:$D$18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0.30769230769230771</c:v>
                      </c:pt>
                      <c:pt idx="2">
                        <c:v>0.5</c:v>
                      </c:pt>
                      <c:pt idx="3">
                        <c:v>0.63157894736842102</c:v>
                      </c:pt>
                      <c:pt idx="4">
                        <c:v>0.72727272727272729</c:v>
                      </c:pt>
                      <c:pt idx="5">
                        <c:v>0.8</c:v>
                      </c:pt>
                      <c:pt idx="6">
                        <c:v>0.85714285714285721</c:v>
                      </c:pt>
                      <c:pt idx="7">
                        <c:v>0.90322580645161299</c:v>
                      </c:pt>
                      <c:pt idx="8">
                        <c:v>0.94117647058823528</c:v>
                      </c:pt>
                      <c:pt idx="9">
                        <c:v>0.97297297297297292</c:v>
                      </c:pt>
                      <c:pt idx="10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1-C0ED-4E3F-82D6-C7D05323FDC0}"/>
                  </c:ext>
                </c:extLst>
              </c15:ser>
            </c15:filteredScatterSeries>
            <c15:filteredScatterSeries>
              <c15:ser>
                <c:idx val="2"/>
                <c:order val="2"/>
                <c:tx>
                  <c:v>q1</c:v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Sheet1!$B$24:$B$25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0.5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Sheet1!$C$24:$C$25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C0ED-4E3F-82D6-C7D05323FDC0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C0ED-4E3F-82D6-C7D05323FDC0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C0ED-4E3F-82D6-C7D05323FDC0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C0ED-4E3F-82D6-C7D05323FDC0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C0ED-4E3F-82D6-C7D05323FDC0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324-4558-8CC4-C64B151B730E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324-4558-8CC4-C64B151B7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2"/>
                <c:order val="2"/>
                <c:tx>
                  <c:v>q1</c:v>
                </c:tx>
                <c:spPr>
                  <a:ln w="19050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Sheet1!$B$24:$B$25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0.5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Sheet1!$C$24:$C$25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2-6324-4558-8CC4-C64B151B730E}"/>
                  </c:ext>
                </c:extLst>
              </c15:ser>
            </c15:filteredScatterSeries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6324-4558-8CC4-C64B151B730E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324-4558-8CC4-C64B151B730E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6324-4558-8CC4-C64B151B730E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6324-4558-8CC4-C64B151B730E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DD-4EA5-A3D6-9A015FA4DCE9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CDD-4EA5-A3D6-9A015FA4DCE9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CDD-4EA5-A3D6-9A015FA4D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3-4CDD-4EA5-A3D6-9A015FA4DCE9}"/>
                  </c:ext>
                </c:extLst>
              </c15:ser>
            </c15:filteredScatterSeries>
            <c15:filteredScatterSeries>
              <c15:ser>
                <c:idx val="4"/>
                <c:order val="4"/>
                <c:tx>
                  <c:v>q2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Sheet1!$B$32:$B$33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7.1428571428571383E-2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Sheet1!$C$32:$C$33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0.35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4CDD-4EA5-A3D6-9A015FA4DCE9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CDD-4EA5-A3D6-9A015FA4DCE9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CDD-4EA5-A3D6-9A015FA4DCE9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2F9-45C6-9A50-647C1B76730D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2F9-45C6-9A50-647C1B76730D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2F9-45C6-9A50-647C1B76730D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2F9-45C6-9A50-647C1B767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3"/>
                <c:order val="3"/>
                <c:tx>
                  <c:v>qex1</c:v>
                </c:tx>
                <c:spPr>
                  <a:ln w="19050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Sheet1!$B$28:$B$29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0.75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Sheet1!$C$28:$C$29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0.75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4-42F9-45C6-9A50-647C1B76730D}"/>
                  </c:ext>
                </c:extLst>
              </c15:ser>
            </c15:filteredScatterSeries>
            <c15:filteredScatterSeries>
              <c15:ser>
                <c:idx val="5"/>
                <c:order val="5"/>
                <c:tx>
                  <c:v>qext2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Sheet1!$B$36:$B$37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0.2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Sheet1!$C$36:$C$37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0.2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42F9-45C6-9A50-647C1B76730D}"/>
                  </c:ext>
                </c:extLst>
              </c15:ser>
            </c15:filteredScatterSeries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42F9-45C6-9A50-647C1B76730D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BFC-4FE0-9354-3398B13DE579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BFC-4FE0-9354-3398B13DE579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BFC-4FE0-9354-3398B13DE579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BFC-4FE0-9354-3398B13DE579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9BFC-4FE0-9354-3398B13DE579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9BFC-4FE0-9354-3398B13DE5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6-9BFC-4FE0-9354-3398B13DE579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AEC-4360-A0C1-EECD9D324426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AEC-4360-A0C1-EECD9D324426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AEC-4360-A0C1-EECD9D324426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9AEC-4360-A0C1-EECD9D324426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9AEC-4360-A0C1-EECD9D324426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9AEC-4360-A0C1-EECD9D3244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>
          <c:ext xmlns:c15="http://schemas.microsoft.com/office/drawing/2012/chart" uri="{02D57815-91ED-43cb-92C2-25804820EDAC}">
            <c15:filteredScatterSeries>
              <c15:ser>
                <c:idx val="6"/>
                <c:order val="6"/>
                <c:tx>
                  <c:v>qm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xVal>
                  <c:numRef>
                    <c:extLst>
                      <c:ext uri="{02D57815-91ED-43cb-92C2-25804820EDAC}">
                        <c15:formulaRef>
                          <c15:sqref>Sheet1!$B$40:$B$41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0.25000000000000006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Sheet1!$C$40:$C$41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0.4</c:v>
                      </c:pt>
                      <c:pt idx="1">
                        <c:v>1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6-9AEC-4360-A0C1-EECD9D324426}"/>
                  </c:ext>
                </c:extLst>
              </c15:ser>
            </c15:filteredScatterSeries>
          </c:ext>
        </c:extLst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tx>
            <c:v>y=x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Sheet1!$C$8:$C$18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BBE-4D39-AD4A-C7799A162648}"/>
            </c:ext>
          </c:extLst>
        </c:ser>
        <c:ser>
          <c:idx val="1"/>
          <c:order val="1"/>
          <c:tx>
            <c:v>Equilibrio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Sheet1!$B$8:$B$18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Sheet1!$D$8:$D$18</c:f>
              <c:numCache>
                <c:formatCode>General</c:formatCode>
                <c:ptCount val="11"/>
                <c:pt idx="0">
                  <c:v>0</c:v>
                </c:pt>
                <c:pt idx="1">
                  <c:v>0.30769230769230771</c:v>
                </c:pt>
                <c:pt idx="2">
                  <c:v>0.5</c:v>
                </c:pt>
                <c:pt idx="3">
                  <c:v>0.63157894736842102</c:v>
                </c:pt>
                <c:pt idx="4">
                  <c:v>0.72727272727272729</c:v>
                </c:pt>
                <c:pt idx="5">
                  <c:v>0.8</c:v>
                </c:pt>
                <c:pt idx="6">
                  <c:v>0.85714285714285721</c:v>
                </c:pt>
                <c:pt idx="7">
                  <c:v>0.90322580645161299</c:v>
                </c:pt>
                <c:pt idx="8">
                  <c:v>0.94117647058823528</c:v>
                </c:pt>
                <c:pt idx="9">
                  <c:v>0.97297297297297292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4BBE-4D39-AD4A-C7799A162648}"/>
            </c:ext>
          </c:extLst>
        </c:ser>
        <c:ser>
          <c:idx val="2"/>
          <c:order val="2"/>
          <c:tx>
            <c:v>q1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Sheet1!$B$24:$B$25</c:f>
              <c:numCache>
                <c:formatCode>General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xVal>
          <c:yVal>
            <c:numRef>
              <c:f>Sheet1!$C$24:$C$25</c:f>
              <c:numCache>
                <c:formatCode>General</c:formatCode>
                <c:ptCount val="2"/>
                <c:pt idx="0">
                  <c:v>0.5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4BBE-4D39-AD4A-C7799A162648}"/>
            </c:ext>
          </c:extLst>
        </c:ser>
        <c:ser>
          <c:idx val="3"/>
          <c:order val="3"/>
          <c:tx>
            <c:v>qex1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Sheet1!$B$28:$B$29</c:f>
              <c:numCache>
                <c:formatCode>General</c:formatCode>
                <c:ptCount val="2"/>
                <c:pt idx="0">
                  <c:v>0.75</c:v>
                </c:pt>
                <c:pt idx="1">
                  <c:v>0.75</c:v>
                </c:pt>
              </c:numCache>
            </c:numRef>
          </c:xVal>
          <c:yVal>
            <c:numRef>
              <c:f>Sheet1!$C$28:$C$29</c:f>
              <c:numCache>
                <c:formatCode>General</c:formatCode>
                <c:ptCount val="2"/>
                <c:pt idx="0">
                  <c:v>0.75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4BBE-4D39-AD4A-C7799A162648}"/>
            </c:ext>
          </c:extLst>
        </c:ser>
        <c:ser>
          <c:idx val="4"/>
          <c:order val="4"/>
          <c:tx>
            <c:v>q2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Sheet1!$B$32:$B$33</c:f>
              <c:numCache>
                <c:formatCode>General</c:formatCode>
                <c:ptCount val="2"/>
                <c:pt idx="0">
                  <c:v>0.35</c:v>
                </c:pt>
                <c:pt idx="1">
                  <c:v>7.1428571428571383E-2</c:v>
                </c:pt>
              </c:numCache>
            </c:numRef>
          </c:xVal>
          <c:yVal>
            <c:numRef>
              <c:f>Sheet1!$C$32:$C$33</c:f>
              <c:numCache>
                <c:formatCode>General</c:formatCode>
                <c:ptCount val="2"/>
                <c:pt idx="0">
                  <c:v>0.35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4BBE-4D39-AD4A-C7799A162648}"/>
            </c:ext>
          </c:extLst>
        </c:ser>
        <c:ser>
          <c:idx val="5"/>
          <c:order val="5"/>
          <c:tx>
            <c:v>qext2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Sheet1!$B$36:$B$37</c:f>
              <c:numCache>
                <c:formatCode>General</c:formatCode>
                <c:ptCount val="2"/>
                <c:pt idx="0">
                  <c:v>0.2</c:v>
                </c:pt>
                <c:pt idx="1">
                  <c:v>0.2</c:v>
                </c:pt>
              </c:numCache>
            </c:numRef>
          </c:xVal>
          <c:yVal>
            <c:numRef>
              <c:f>Sheet1!$C$36:$C$37</c:f>
              <c:numCache>
                <c:formatCode>General</c:formatCode>
                <c:ptCount val="2"/>
                <c:pt idx="0">
                  <c:v>0.2</c:v>
                </c:pt>
                <c:pt idx="1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4BBE-4D39-AD4A-C7799A162648}"/>
            </c:ext>
          </c:extLst>
        </c:ser>
        <c:ser>
          <c:idx val="6"/>
          <c:order val="6"/>
          <c:tx>
            <c:v>qm</c:v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Sheet1!$B$40:$B$41</c:f>
              <c:numCache>
                <c:formatCode>General</c:formatCode>
                <c:ptCount val="2"/>
                <c:pt idx="0">
                  <c:v>0.4</c:v>
                </c:pt>
                <c:pt idx="1">
                  <c:v>0.25000000000000006</c:v>
                </c:pt>
              </c:numCache>
              <c:extLst xmlns:c15="http://schemas.microsoft.com/office/drawing/2012/chart"/>
            </c:numRef>
          </c:xVal>
          <c:yVal>
            <c:numRef>
              <c:f>Sheet1!$C$40:$C$41</c:f>
              <c:numCache>
                <c:formatCode>General</c:formatCode>
                <c:ptCount val="2"/>
                <c:pt idx="0">
                  <c:v>0.4</c:v>
                </c:pt>
                <c:pt idx="1">
                  <c:v>1</c:v>
                </c:pt>
              </c:numCache>
              <c:extLst xmlns:c15="http://schemas.microsoft.com/office/drawing/2012/chart"/>
            </c:numRef>
          </c:y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06-4BBE-4D39-AD4A-C7799A1626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6534975"/>
        <c:axId val="1766235327"/>
        <c:extLst/>
      </c:scatterChart>
      <c:valAx>
        <c:axId val="1896534975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235327"/>
        <c:crosses val="autoZero"/>
        <c:crossBetween val="midCat"/>
        <c:majorUnit val="5.000000000000001E-2"/>
      </c:valAx>
      <c:valAx>
        <c:axId val="1766235327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96534975"/>
        <c:crosses val="autoZero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7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36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73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28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08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1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57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759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780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767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376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28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194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6787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1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249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12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16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392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10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19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3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4295C-839C-4802-AE61-F3562918B7E4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40588-6CA1-4840-92CC-BA4E0766E14F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C65A9-C576-4D16-ACF0-FD68EC819D2A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9516D-B71F-429C-B07C-65270824B1AC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9472-0FE9-452F-B12D-CDAFB19A90FE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B32B2-E319-4602-85B9-46377FE967C3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8A05-F749-465F-B84F-EBEADBDB4AC0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9E43-C24A-487C-A79B-B2373374B4EB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CAD7BF-4EF0-47E8-AED0-8EDFC9938BB1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6E599-02A6-4F49-A99E-B08B6CA6E778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0C58-67A6-4459-81DB-E7C863902501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E51A-C019-4901-BF1B-6922352AFF7D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3767C-4F9D-4321-B29F-1BF1E086CAC5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75557-4C46-4ECA-89C3-0088432CCAED}" type="datetime1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2379D-0941-4593-BB62-ECE1D7DA1624}" type="datetime1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31DE-7759-42B5-BC26-527848E05E2C}" type="datetime1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FEE19-E9A6-48E7-A891-21561BF49DC6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CC5E2-0ADE-4DE9-A402-B1C570EE793E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10AD-E8BD-4304-88ED-EF9C4625A351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46B9E-53C7-4CE3-9609-B3A848F6782E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E82E-CE66-437E-B644-A9CD41A906F7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A2DE-B557-41FE-97E3-F9BA2EBA6A95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B8B3F-24C6-42E2-AD92-22991735B25A}" type="datetime1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517B6-5A00-485A-A7DC-FF09B16D57EB}" type="datetime1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FE353-960C-4B8B-820F-885146B0D448}" type="datetime1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10FE-8A30-40B4-9F70-B7E0C9A1E30B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D11AB-A2C4-4385-95D3-BA5856BCC7D3}" type="datetime1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0DEDE-80D2-441A-A5AE-A99DCD7EB01F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4F59498-D631-4836-9CB6-2F8B82C2932F}" type="datetime1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76.52/76.05/TA164 - Operaciones Unitarias de Transferencia de Masa / Operaciones Unitarias III                                                         1° Cuatrimestre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.png"/><Relationship Id="rId11" Type="http://schemas.openxmlformats.org/officeDocument/2006/relationships/image" Target="../media/image48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4" Type="http://schemas.openxmlformats.org/officeDocument/2006/relationships/image" Target="../media/image1.jpeg"/><Relationship Id="rId9" Type="http://schemas.openxmlformats.org/officeDocument/2006/relationships/image" Target="../media/image46.png"/><Relationship Id="rId14" Type="http://schemas.openxmlformats.org/officeDocument/2006/relationships/image" Target="../media/image5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0.png"/><Relationship Id="rId13" Type="http://schemas.openxmlformats.org/officeDocument/2006/relationships/image" Target="../media/image510.png"/><Relationship Id="rId3" Type="http://schemas.openxmlformats.org/officeDocument/2006/relationships/image" Target="../media/image1.jpeg"/><Relationship Id="rId7" Type="http://schemas.openxmlformats.org/officeDocument/2006/relationships/image" Target="../media/image450.png"/><Relationship Id="rId12" Type="http://schemas.openxmlformats.org/officeDocument/2006/relationships/image" Target="../media/image500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0.png"/><Relationship Id="rId11" Type="http://schemas.openxmlformats.org/officeDocument/2006/relationships/image" Target="../media/image490.png"/><Relationship Id="rId5" Type="http://schemas.openxmlformats.org/officeDocument/2006/relationships/image" Target="../media/image33.png"/><Relationship Id="rId15" Type="http://schemas.openxmlformats.org/officeDocument/2006/relationships/image" Target="../media/image53.png"/><Relationship Id="rId10" Type="http://schemas.openxmlformats.org/officeDocument/2006/relationships/image" Target="../media/image480.png"/><Relationship Id="rId4" Type="http://schemas.openxmlformats.org/officeDocument/2006/relationships/image" Target="../media/image2.jpeg"/><Relationship Id="rId9" Type="http://schemas.openxmlformats.org/officeDocument/2006/relationships/image" Target="../media/image470.png"/><Relationship Id="rId14" Type="http://schemas.openxmlformats.org/officeDocument/2006/relationships/image" Target="../media/image52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chart" Target="../charts/chart7.xml"/><Relationship Id="rId18" Type="http://schemas.openxmlformats.org/officeDocument/2006/relationships/image" Target="../media/image67.png"/><Relationship Id="rId3" Type="http://schemas.openxmlformats.org/officeDocument/2006/relationships/image" Target="../media/image1.jpeg"/><Relationship Id="rId7" Type="http://schemas.openxmlformats.org/officeDocument/2006/relationships/image" Target="../media/image58.png"/><Relationship Id="rId12" Type="http://schemas.openxmlformats.org/officeDocument/2006/relationships/image" Target="../media/image62.png"/><Relationship Id="rId17" Type="http://schemas.openxmlformats.org/officeDocument/2006/relationships/image" Target="../media/image66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65.png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7.png"/><Relationship Id="rId11" Type="http://schemas.openxmlformats.org/officeDocument/2006/relationships/image" Target="../media/image61.png"/><Relationship Id="rId5" Type="http://schemas.openxmlformats.org/officeDocument/2006/relationships/image" Target="../media/image56.png"/><Relationship Id="rId15" Type="http://schemas.openxmlformats.org/officeDocument/2006/relationships/image" Target="../media/image64.png"/><Relationship Id="rId10" Type="http://schemas.openxmlformats.org/officeDocument/2006/relationships/image" Target="../media/image60.png"/><Relationship Id="rId19" Type="http://schemas.openxmlformats.org/officeDocument/2006/relationships/image" Target="../media/image68.png"/><Relationship Id="rId4" Type="http://schemas.openxmlformats.org/officeDocument/2006/relationships/image" Target="../media/image55.png"/><Relationship Id="rId9" Type="http://schemas.openxmlformats.org/officeDocument/2006/relationships/image" Target="../media/image59.png"/><Relationship Id="rId14" Type="http://schemas.openxmlformats.org/officeDocument/2006/relationships/image" Target="../media/image6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1.jpe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Relationship Id="rId1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4.png"/><Relationship Id="rId11" Type="http://schemas.openxmlformats.org/officeDocument/2006/relationships/image" Target="../media/image48.png"/><Relationship Id="rId5" Type="http://schemas.openxmlformats.org/officeDocument/2006/relationships/image" Target="../media/image43.png"/><Relationship Id="rId15" Type="http://schemas.openxmlformats.org/officeDocument/2006/relationships/image" Target="../media/image51.png"/><Relationship Id="rId10" Type="http://schemas.openxmlformats.org/officeDocument/2006/relationships/image" Target="../media/image47.png"/><Relationship Id="rId4" Type="http://schemas.openxmlformats.org/officeDocument/2006/relationships/image" Target="../media/image1.jpeg"/><Relationship Id="rId9" Type="http://schemas.openxmlformats.org/officeDocument/2006/relationships/image" Target="../media/image46.png"/><Relationship Id="rId14" Type="http://schemas.openxmlformats.org/officeDocument/2006/relationships/image" Target="../media/image5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0.jpeg"/><Relationship Id="rId5" Type="http://schemas.openxmlformats.org/officeDocument/2006/relationships/image" Target="../media/image89.png"/><Relationship Id="rId4" Type="http://schemas.openxmlformats.org/officeDocument/2006/relationships/image" Target="../media/image7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81.png"/><Relationship Id="rId4" Type="http://schemas.openxmlformats.org/officeDocument/2006/relationships/image" Target="../media/image7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2.jpeg"/><Relationship Id="rId4" Type="http://schemas.openxmlformats.org/officeDocument/2006/relationships/image" Target="../media/image7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2.png"/><Relationship Id="rId5" Type="http://schemas.openxmlformats.org/officeDocument/2006/relationships/image" Target="../media/image100.png"/><Relationship Id="rId4" Type="http://schemas.openxmlformats.org/officeDocument/2006/relationships/image" Target="../media/image79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1.jpeg"/><Relationship Id="rId7" Type="http://schemas.openxmlformats.org/officeDocument/2006/relationships/image" Target="../media/image9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4.png"/><Relationship Id="rId5" Type="http://schemas.openxmlformats.org/officeDocument/2006/relationships/image" Target="../media/image93.png"/><Relationship Id="rId4" Type="http://schemas.openxmlformats.org/officeDocument/2006/relationships/image" Target="../media/image79.png"/><Relationship Id="rId9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105.png"/><Relationship Id="rId4" Type="http://schemas.openxmlformats.org/officeDocument/2006/relationships/image" Target="../media/image7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2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.jpeg"/><Relationship Id="rId5" Type="http://schemas.openxmlformats.org/officeDocument/2006/relationships/image" Target="../media/image810.png"/><Relationship Id="rId4" Type="http://schemas.openxmlformats.org/officeDocument/2006/relationships/image" Target="../media/image79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hyperlink" Target="https://www.youtube.com/watch?v=UCS74OmuMoo&#8203;" TargetMode="External"/><Relationship Id="rId5" Type="http://schemas.openxmlformats.org/officeDocument/2006/relationships/hyperlink" Target="https://www.youtube.com/watch?v=2xzYf8IL_FE&#8203;" TargetMode="Externa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11.png"/><Relationship Id="rId11" Type="http://schemas.openxmlformats.org/officeDocument/2006/relationships/image" Target="../media/image9.png"/><Relationship Id="rId5" Type="http://schemas.openxmlformats.org/officeDocument/2006/relationships/image" Target="../media/image410.png"/><Relationship Id="rId10" Type="http://schemas.openxmlformats.org/officeDocument/2006/relationships/image" Target="../media/image8.png"/><Relationship Id="rId4" Type="http://schemas.openxmlformats.org/officeDocument/2006/relationships/image" Target="../media/image1.jpeg"/><Relationship Id="rId9" Type="http://schemas.openxmlformats.org/officeDocument/2006/relationships/image" Target="../media/image710.png"/><Relationship Id="rId1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png"/><Relationship Id="rId11" Type="http://schemas.openxmlformats.org/officeDocument/2006/relationships/image" Target="../media/image2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.jpe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png"/><Relationship Id="rId13" Type="http://schemas.openxmlformats.org/officeDocument/2006/relationships/image" Target="../media/image170.png"/><Relationship Id="rId1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chart" Target="../charts/chart3.xml"/><Relationship Id="rId12" Type="http://schemas.openxmlformats.org/officeDocument/2006/relationships/image" Target="../media/image160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20.png"/><Relationship Id="rId20" Type="http://schemas.openxmlformats.org/officeDocument/2006/relationships/chart" Target="../charts/chart5.xml"/><Relationship Id="rId1" Type="http://schemas.openxmlformats.org/officeDocument/2006/relationships/slideLayout" Target="../slideLayouts/slideLayout18.xml"/><Relationship Id="rId6" Type="http://schemas.openxmlformats.org/officeDocument/2006/relationships/chart" Target="../charts/chart2.xml"/><Relationship Id="rId11" Type="http://schemas.openxmlformats.org/officeDocument/2006/relationships/image" Target="../media/image150.png"/><Relationship Id="rId5" Type="http://schemas.openxmlformats.org/officeDocument/2006/relationships/image" Target="../media/image120.png"/><Relationship Id="rId15" Type="http://schemas.openxmlformats.org/officeDocument/2006/relationships/image" Target="../media/image19.png"/><Relationship Id="rId10" Type="http://schemas.openxmlformats.org/officeDocument/2006/relationships/chart" Target="../charts/chart4.xml"/><Relationship Id="rId19" Type="http://schemas.openxmlformats.org/officeDocument/2006/relationships/image" Target="../media/image2.jpeg"/><Relationship Id="rId4" Type="http://schemas.openxmlformats.org/officeDocument/2006/relationships/chart" Target="../charts/chart1.xml"/><Relationship Id="rId9" Type="http://schemas.openxmlformats.org/officeDocument/2006/relationships/image" Target="../media/image140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5.png"/><Relationship Id="rId7" Type="http://schemas.openxmlformats.org/officeDocument/2006/relationships/image" Target="../media/image2.jpeg"/><Relationship Id="rId12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openxmlformats.org/officeDocument/2006/relationships/image" Target="../media/image23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1.jpe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0" Type="http://schemas.openxmlformats.org/officeDocument/2006/relationships/image" Target="../media/image39.png"/><Relationship Id="rId4" Type="http://schemas.openxmlformats.org/officeDocument/2006/relationships/image" Target="../media/image1.jpeg"/><Relationship Id="rId9" Type="http://schemas.openxmlformats.org/officeDocument/2006/relationships/image" Target="../media/image38.png"/><Relationship Id="rId1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</a:t>
            </a:r>
            <a:r>
              <a:rPr lang="es-419" b="1" dirty="0"/>
              <a:t>2025</a:t>
            </a:r>
            <a:endParaRPr lang="en-US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4325125" y="6035040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C2EF41F0-2162-40EE-BE31-D1DF5D5F65A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ítulo 1"/>
          <p:cNvSpPr>
            <a:spLocks noGrp="1"/>
          </p:cNvSpPr>
          <p:nvPr>
            <p:ph type="ctrTitle"/>
          </p:nvPr>
        </p:nvSpPr>
        <p:spPr>
          <a:xfrm>
            <a:off x="437811" y="1874520"/>
            <a:ext cx="9905447" cy="2635966"/>
          </a:xfrm>
        </p:spPr>
        <p:txBody>
          <a:bodyPr anchor="ctr"/>
          <a:lstStyle/>
          <a:p>
            <a:pPr algn="ctr"/>
            <a:r>
              <a:rPr lang="x-none" sz="4000" dirty="0"/>
              <a:t>GUÍA</a:t>
            </a:r>
            <a:r>
              <a:rPr lang="es-AR" sz="4000" dirty="0"/>
              <a:t>S</a:t>
            </a:r>
            <a:r>
              <a:rPr lang="x-none" sz="4000" dirty="0"/>
              <a:t> </a:t>
            </a:r>
            <a:r>
              <a:rPr lang="es-AR" sz="4000" dirty="0"/>
              <a:t>5 y 6</a:t>
            </a:r>
            <a:r>
              <a:rPr lang="x-none" sz="4000" dirty="0"/>
              <a:t> – </a:t>
            </a:r>
            <a:r>
              <a:rPr lang="es-ES" sz="4000" dirty="0"/>
              <a:t>Destilación Binaria y Multicomponentes</a:t>
            </a:r>
            <a:br>
              <a:rPr lang="x-none" sz="4000" dirty="0"/>
            </a:br>
            <a:r>
              <a:rPr lang="es-AR" dirty="0"/>
              <a:t>Ejercicio 6</a:t>
            </a:r>
            <a:br>
              <a:rPr lang="es-AR" dirty="0"/>
            </a:br>
            <a:r>
              <a:rPr lang="es-AR" dirty="0"/>
              <a:t>Múltiples Alimentaciones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Torre Ficticia o Imaginaria</a:t>
            </a: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66AFF8CD-A2C2-45A5-A150-2BF3716D4CE6}"/>
              </a:ext>
            </a:extLst>
          </p:cNvPr>
          <p:cNvSpPr/>
          <p:nvPr/>
        </p:nvSpPr>
        <p:spPr>
          <a:xfrm>
            <a:off x="2162739" y="3420012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CE826D82-11A7-4C15-A881-6770EDC24CB7}"/>
              </a:ext>
            </a:extLst>
          </p:cNvPr>
          <p:cNvSpPr/>
          <p:nvPr/>
        </p:nvSpPr>
        <p:spPr>
          <a:xfrm>
            <a:off x="7805620" y="3189947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Rectángulo 10">
            <a:extLst>
              <a:ext uri="{FF2B5EF4-FFF2-40B4-BE49-F238E27FC236}">
                <a16:creationId xmlns:a16="http://schemas.microsoft.com/office/drawing/2014/main" id="{F2F29FD1-B156-426D-9FD1-3DB332557209}"/>
              </a:ext>
            </a:extLst>
          </p:cNvPr>
          <p:cNvSpPr/>
          <p:nvPr/>
        </p:nvSpPr>
        <p:spPr>
          <a:xfrm>
            <a:off x="2162739" y="4436623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10">
            <a:extLst>
              <a:ext uri="{FF2B5EF4-FFF2-40B4-BE49-F238E27FC236}">
                <a16:creationId xmlns:a16="http://schemas.microsoft.com/office/drawing/2014/main" id="{52AC898A-5E66-4836-8D07-440EE762962E}"/>
              </a:ext>
            </a:extLst>
          </p:cNvPr>
          <p:cNvSpPr/>
          <p:nvPr/>
        </p:nvSpPr>
        <p:spPr>
          <a:xfrm>
            <a:off x="7805620" y="4296940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B9AD5020-DA43-465A-9ECE-A2DFBF8F295B}"/>
              </a:ext>
            </a:extLst>
          </p:cNvPr>
          <p:cNvSpPr txBox="1">
            <a:spLocks/>
          </p:cNvSpPr>
          <p:nvPr/>
        </p:nvSpPr>
        <p:spPr>
          <a:xfrm>
            <a:off x="438912" y="1070030"/>
            <a:ext cx="68949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zonas representará de manera correcta esta </a:t>
            </a:r>
            <a:r>
              <a:rPr lang="es-AR" sz="19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EA580F-DC0B-546B-011F-D401BDDBE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48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36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7C7C2B1-88EA-4AE6-AF2F-7A1A1D3A3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3750" y="1783735"/>
            <a:ext cx="3926952" cy="4217588"/>
          </a:xfrm>
          <a:prstGeom prst="rect">
            <a:avLst/>
          </a:prstGeom>
        </p:spPr>
      </p:pic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625639" y="1416615"/>
            <a:ext cx="7061036" cy="1007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podemos utilizarlo si las salidas de la torre no son consecutivas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7DF5BE26-EA33-4F44-9800-EEEEAF95A45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  <p:sp>
        <p:nvSpPr>
          <p:cNvPr id="17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9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Límites del método</a:t>
            </a:r>
          </a:p>
        </p:txBody>
      </p:sp>
      <p:sp>
        <p:nvSpPr>
          <p:cNvPr id="10" name="Elipse 9"/>
          <p:cNvSpPr/>
          <p:nvPr/>
        </p:nvSpPr>
        <p:spPr>
          <a:xfrm>
            <a:off x="5648325" y="3648075"/>
            <a:ext cx="2038350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Elipse 19"/>
          <p:cNvSpPr/>
          <p:nvPr/>
        </p:nvSpPr>
        <p:spPr>
          <a:xfrm>
            <a:off x="6760487" y="1738470"/>
            <a:ext cx="926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1" name="Elipse 20"/>
          <p:cNvSpPr/>
          <p:nvPr/>
        </p:nvSpPr>
        <p:spPr>
          <a:xfrm>
            <a:off x="6874787" y="5566023"/>
            <a:ext cx="926188" cy="5715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0B058A91-F7DA-405C-074D-0EAA351A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5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0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43D50383-E478-47B2-B1C2-FE62AE53C5C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 construye el modelo de la </a:t>
            </a:r>
            <a:r>
              <a:rPr lang="es-AR" sz="19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8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38" name="Picture 3">
            <a:extLst>
              <a:ext uri="{FF2B5EF4-FFF2-40B4-BE49-F238E27FC236}">
                <a16:creationId xmlns:a16="http://schemas.microsoft.com/office/drawing/2014/main" id="{BD4A39ED-B615-4660-8F05-79A8D2B19D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0044" y="1820422"/>
            <a:ext cx="5459986" cy="398906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2808003" y="3184101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003" y="3184101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8442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2808004" y="4096723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004" y="4096723"/>
                <a:ext cx="943345" cy="369332"/>
              </a:xfrm>
              <a:prstGeom prst="rect">
                <a:avLst/>
              </a:prstGeom>
              <a:blipFill>
                <a:blip r:embed="rId7"/>
                <a:stretch>
                  <a:fillRect l="-9740" r="-649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067391" y="324270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7391" y="3242704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461" r="-1643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105786" y="408959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5786" y="4089595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 l="-21918" r="-1598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6338439" y="561380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439" y="5613804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3612732" y="3509772"/>
                <a:ext cx="157197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419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32" y="3509772"/>
                <a:ext cx="1571971" cy="646331"/>
              </a:xfrm>
              <a:prstGeom prst="rect">
                <a:avLst/>
              </a:prstGeom>
              <a:blipFill>
                <a:blip r:embed="rId11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8010766" y="181174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766" y="1811745"/>
                <a:ext cx="1335755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8010766" y="5476261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0766" y="5476261"/>
                <a:ext cx="1335755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/>
              <p:nvPr/>
            </p:nvSpPr>
            <p:spPr>
              <a:xfrm>
                <a:off x="635000" y="1474497"/>
                <a:ext cx="3062441" cy="17906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=150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𝑧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𝑞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0" y="1474497"/>
                <a:ext cx="3062441" cy="179068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/>
              <p:nvPr/>
            </p:nvSpPr>
            <p:spPr>
              <a:xfrm>
                <a:off x="7810012" y="2178823"/>
                <a:ext cx="3818353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=61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83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s-419" b="0" i="1" smtClean="0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𝐷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89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0" name="TextBox 2">
                <a:extLst>
                  <a:ext uri="{FF2B5EF4-FFF2-40B4-BE49-F238E27FC236}">
                    <a16:creationId xmlns:a16="http://schemas.microsoft.com/office/drawing/2014/main" id="{0D21F12B-070C-4A39-838B-49010ABAB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012" y="2178823"/>
                <a:ext cx="3818353" cy="124854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21">
                <a:extLst>
                  <a:ext uri="{FF2B5EF4-FFF2-40B4-BE49-F238E27FC236}">
                    <a16:creationId xmlns:a16="http://schemas.microsoft.com/office/drawing/2014/main" id="{792B9B76-7B13-4BBE-94FA-0C8EE0ABD187}"/>
                  </a:ext>
                </a:extLst>
              </p:cNvPr>
              <p:cNvSpPr txBox="1"/>
              <p:nvPr/>
            </p:nvSpPr>
            <p:spPr>
              <a:xfrm>
                <a:off x="7806813" y="4133947"/>
                <a:ext cx="4143635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𝑒𝑥𝑡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=88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𝑊𝑖𝑚</m:t>
                                  </m:r>
                                </m:sub>
                              </m:sSub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sub>
                                  </m:s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r>
                                    <a:rPr lang="es-419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𝑒𝑥𝑡</m:t>
                                      </m:r>
                                      <m:r>
                                        <a:rPr lang="es-AR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  <m:r>
                                <a:rPr lang="es-419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058</m:t>
                              </m:r>
                              <m:r>
                                <m:rPr>
                                  <m:nor/>
                                </m:rPr>
                                <a:rPr lang="es-AR" dirty="0"/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1" name="TextBox 21">
                <a:extLst>
                  <a:ext uri="{FF2B5EF4-FFF2-40B4-BE49-F238E27FC236}">
                    <a16:creationId xmlns:a16="http://schemas.microsoft.com/office/drawing/2014/main" id="{792B9B76-7B13-4BBE-94FA-0C8EE0ABD1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6813" y="4133947"/>
                <a:ext cx="4143635" cy="124854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222374-FE87-ACEF-5283-E9E96E759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7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0" grpId="0"/>
      <p:bldP spid="5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39" name="Marcador de contenido 2">
            <a:extLst>
              <a:ext uri="{FF2B5EF4-FFF2-40B4-BE49-F238E27FC236}">
                <a16:creationId xmlns:a16="http://schemas.microsoft.com/office/drawing/2014/main" id="{D4E22381-5EDC-482B-B8F1-AA84F3648690}"/>
              </a:ext>
            </a:extLst>
          </p:cNvPr>
          <p:cNvSpPr txBox="1">
            <a:spLocks/>
          </p:cNvSpPr>
          <p:nvPr/>
        </p:nvSpPr>
        <p:spPr>
          <a:xfrm>
            <a:off x="438911" y="1558711"/>
            <a:ext cx="2972050" cy="984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Incorporamos los puntos característicos de la </a:t>
            </a:r>
            <a:r>
              <a:rPr lang="es-AR" sz="19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endParaRPr lang="en-US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D5D9B4B-6A78-4914-8904-E606985BE520}"/>
                  </a:ext>
                </a:extLst>
              </p:cNvPr>
              <p:cNvSpPr txBox="1"/>
              <p:nvPr/>
            </p:nvSpPr>
            <p:spPr>
              <a:xfrm>
                <a:off x="7284720" y="1115666"/>
                <a:ext cx="2690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D5D9B4B-6A78-4914-8904-E606985BE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4720" y="1115666"/>
                <a:ext cx="269048" cy="276999"/>
              </a:xfrm>
              <a:prstGeom prst="rect">
                <a:avLst/>
              </a:prstGeom>
              <a:blipFill>
                <a:blip r:embed="rId4"/>
                <a:stretch>
                  <a:fillRect l="-22727" r="-6818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C38FA9E-A86B-4259-94D6-84681AA3FB3B}"/>
                  </a:ext>
                </a:extLst>
              </p:cNvPr>
              <p:cNvSpPr txBox="1"/>
              <p:nvPr/>
            </p:nvSpPr>
            <p:spPr>
              <a:xfrm>
                <a:off x="7419244" y="5655664"/>
                <a:ext cx="2550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DC38FA9E-A86B-4259-94D6-84681AA3F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9244" y="5655664"/>
                <a:ext cx="255070" cy="276999"/>
              </a:xfrm>
              <a:prstGeom prst="rect">
                <a:avLst/>
              </a:prstGeom>
              <a:blipFill>
                <a:blip r:embed="rId5"/>
                <a:stretch>
                  <a:fillRect l="-14286" r="-9524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F24196A-761A-42E7-9452-78A3774A9C8A}"/>
                  </a:ext>
                </a:extLst>
              </p:cNvPr>
              <p:cNvSpPr txBox="1"/>
              <p:nvPr/>
            </p:nvSpPr>
            <p:spPr>
              <a:xfrm>
                <a:off x="4210268" y="1100960"/>
                <a:ext cx="2743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F24196A-761A-42E7-9452-78A3774A9C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268" y="1100960"/>
                <a:ext cx="274369" cy="276999"/>
              </a:xfrm>
              <a:prstGeom prst="rect">
                <a:avLst/>
              </a:prstGeom>
              <a:blipFill>
                <a:blip r:embed="rId6"/>
                <a:stretch>
                  <a:fillRect l="-22222" r="-6667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2DEDCAA-75AF-4390-9755-A9A17B008C77}"/>
                  </a:ext>
                </a:extLst>
              </p:cNvPr>
              <p:cNvSpPr txBox="1"/>
              <p:nvPr/>
            </p:nvSpPr>
            <p:spPr>
              <a:xfrm>
                <a:off x="6236487" y="5653567"/>
                <a:ext cx="26039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92DEDCAA-75AF-4390-9755-A9A17B008C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487" y="5653567"/>
                <a:ext cx="260392" cy="276999"/>
              </a:xfrm>
              <a:prstGeom prst="rect">
                <a:avLst/>
              </a:prstGeom>
              <a:blipFill>
                <a:blip r:embed="rId7"/>
                <a:stretch>
                  <a:fillRect l="-13953" r="-9302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7" name="Chart 46">
            <a:extLst>
              <a:ext uri="{FF2B5EF4-FFF2-40B4-BE49-F238E27FC236}">
                <a16:creationId xmlns:a16="http://schemas.microsoft.com/office/drawing/2014/main" id="{1E5E8E9E-0029-4507-8587-6AD31406D6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69681"/>
              </p:ext>
            </p:extLst>
          </p:nvPr>
        </p:nvGraphicFramePr>
        <p:xfrm>
          <a:off x="3548337" y="1308139"/>
          <a:ext cx="7467600" cy="4431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8E9C1E4-3F6B-41CB-8356-4E9C526DDC7D}"/>
                  </a:ext>
                </a:extLst>
              </p:cNvPr>
              <p:cNvSpPr txBox="1"/>
              <p:nvPr/>
            </p:nvSpPr>
            <p:spPr>
              <a:xfrm>
                <a:off x="8912692" y="5643190"/>
                <a:ext cx="5395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8E9C1E4-3F6B-41CB-8356-4E9C526DD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2692" y="5643190"/>
                <a:ext cx="539507" cy="276999"/>
              </a:xfrm>
              <a:prstGeom prst="rect">
                <a:avLst/>
              </a:prstGeom>
              <a:blipFill>
                <a:blip r:embed="rId9"/>
                <a:stretch>
                  <a:fillRect l="-6742" r="-561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696B00-A6A7-4088-B395-6DA641F431CA}"/>
                  </a:ext>
                </a:extLst>
              </p:cNvPr>
              <p:cNvSpPr txBox="1"/>
              <p:nvPr/>
            </p:nvSpPr>
            <p:spPr>
              <a:xfrm>
                <a:off x="5120078" y="5678303"/>
                <a:ext cx="5395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696B00-A6A7-4088-B395-6DA641F431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078" y="5678303"/>
                <a:ext cx="539507" cy="276999"/>
              </a:xfrm>
              <a:prstGeom prst="rect">
                <a:avLst/>
              </a:prstGeom>
              <a:blipFill>
                <a:blip r:embed="rId10"/>
                <a:stretch>
                  <a:fillRect l="-6818" r="-5682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FFD4A3C4-E29B-4949-92AC-94E8D81921F3}"/>
                  </a:ext>
                </a:extLst>
              </p:cNvPr>
              <p:cNvSpPr txBox="1"/>
              <p:nvPr/>
            </p:nvSpPr>
            <p:spPr>
              <a:xfrm>
                <a:off x="8912692" y="1111351"/>
                <a:ext cx="53886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FFD4A3C4-E29B-4949-92AC-94E8D81921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2692" y="1111351"/>
                <a:ext cx="538865" cy="276999"/>
              </a:xfrm>
              <a:prstGeom prst="rect">
                <a:avLst/>
              </a:prstGeom>
              <a:blipFill>
                <a:blip r:embed="rId11"/>
                <a:stretch>
                  <a:fillRect l="-11364" r="-5682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A9336C4-DE43-430D-97ED-FCB03D042623}"/>
                  </a:ext>
                </a:extLst>
              </p:cNvPr>
              <p:cNvSpPr txBox="1"/>
              <p:nvPr/>
            </p:nvSpPr>
            <p:spPr>
              <a:xfrm>
                <a:off x="5120720" y="1085721"/>
                <a:ext cx="53886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9A9336C4-DE43-430D-97ED-FCB03D042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720" y="1085721"/>
                <a:ext cx="538865" cy="276999"/>
              </a:xfrm>
              <a:prstGeom prst="rect">
                <a:avLst/>
              </a:prstGeom>
              <a:blipFill>
                <a:blip r:embed="rId12"/>
                <a:stretch>
                  <a:fillRect l="-11364" r="-5682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3174623"/>
              </p:ext>
            </p:extLst>
          </p:nvPr>
        </p:nvGraphicFramePr>
        <p:xfrm>
          <a:off x="3548337" y="1308139"/>
          <a:ext cx="7467600" cy="4438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52" name="Oval 51">
            <a:extLst>
              <a:ext uri="{FF2B5EF4-FFF2-40B4-BE49-F238E27FC236}">
                <a16:creationId xmlns:a16="http://schemas.microsoft.com/office/drawing/2014/main" id="{EBE337CD-594E-4DE1-AD58-F421A6D3F01C}"/>
              </a:ext>
            </a:extLst>
          </p:cNvPr>
          <p:cNvSpPr/>
          <p:nvPr/>
        </p:nvSpPr>
        <p:spPr>
          <a:xfrm>
            <a:off x="4235435" y="5194739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93F8500A-3D13-4816-98B3-2CF769DA67F0}"/>
              </a:ext>
            </a:extLst>
          </p:cNvPr>
          <p:cNvSpPr/>
          <p:nvPr/>
        </p:nvSpPr>
        <p:spPr>
          <a:xfrm>
            <a:off x="10570521" y="1530638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FF10319F-E9C7-4660-B79A-0A11C43D5A0B}"/>
                  </a:ext>
                </a:extLst>
              </p:cNvPr>
              <p:cNvSpPr txBox="1"/>
              <p:nvPr/>
            </p:nvSpPr>
            <p:spPr>
              <a:xfrm>
                <a:off x="4104746" y="5665106"/>
                <a:ext cx="34560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FF10319F-E9C7-4660-B79A-0A11C43D5A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4746" y="5665106"/>
                <a:ext cx="345607" cy="276999"/>
              </a:xfrm>
              <a:prstGeom prst="rect">
                <a:avLst/>
              </a:prstGeom>
              <a:blipFill>
                <a:blip r:embed="rId14"/>
                <a:stretch>
                  <a:fillRect l="-10526" r="-7018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08A856-A268-432F-8203-66F919079998}"/>
                  </a:ext>
                </a:extLst>
              </p:cNvPr>
              <p:cNvSpPr txBox="1"/>
              <p:nvPr/>
            </p:nvSpPr>
            <p:spPr>
              <a:xfrm>
                <a:off x="10443959" y="5684773"/>
                <a:ext cx="3015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808A856-A268-432F-8203-66F9190799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43959" y="5684773"/>
                <a:ext cx="301556" cy="276999"/>
              </a:xfrm>
              <a:prstGeom prst="rect">
                <a:avLst/>
              </a:prstGeom>
              <a:blipFill>
                <a:blip r:embed="rId15"/>
                <a:stretch>
                  <a:fillRect l="-12000" r="-8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Oval 55">
            <a:extLst>
              <a:ext uri="{FF2B5EF4-FFF2-40B4-BE49-F238E27FC236}">
                <a16:creationId xmlns:a16="http://schemas.microsoft.com/office/drawing/2014/main" id="{E4149D04-6B11-4AB5-8051-FCBD82CA6BA2}"/>
              </a:ext>
            </a:extLst>
          </p:cNvPr>
          <p:cNvSpPr/>
          <p:nvPr/>
        </p:nvSpPr>
        <p:spPr>
          <a:xfrm>
            <a:off x="4362056" y="5115897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308960A-330A-41A0-A017-2CC4627AF5F7}"/>
                  </a:ext>
                </a:extLst>
              </p:cNvPr>
              <p:cNvSpPr txBox="1"/>
              <p:nvPr/>
            </p:nvSpPr>
            <p:spPr>
              <a:xfrm>
                <a:off x="4127483" y="5983703"/>
                <a:ext cx="56162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𝑊𝑖𝑚</m:t>
                          </m:r>
                        </m:sub>
                      </m:sSub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308960A-330A-41A0-A017-2CC4627AF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7483" y="5983703"/>
                <a:ext cx="561629" cy="276999"/>
              </a:xfrm>
              <a:prstGeom prst="rect">
                <a:avLst/>
              </a:prstGeom>
              <a:blipFill>
                <a:blip r:embed="rId16"/>
                <a:stretch>
                  <a:fillRect l="-6522" r="-6522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Oval 57">
            <a:extLst>
              <a:ext uri="{FF2B5EF4-FFF2-40B4-BE49-F238E27FC236}">
                <a16:creationId xmlns:a16="http://schemas.microsoft.com/office/drawing/2014/main" id="{5BE83519-55EC-4AF2-9701-CBEFE998B4E7}"/>
              </a:ext>
            </a:extLst>
          </p:cNvPr>
          <p:cNvSpPr/>
          <p:nvPr/>
        </p:nvSpPr>
        <p:spPr>
          <a:xfrm>
            <a:off x="10035023" y="1842429"/>
            <a:ext cx="92485" cy="9994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7F0F6D-2779-4A2E-9633-BA8B23DCCD41}"/>
                  </a:ext>
                </a:extLst>
              </p:cNvPr>
              <p:cNvSpPr txBox="1"/>
              <p:nvPr/>
            </p:nvSpPr>
            <p:spPr>
              <a:xfrm>
                <a:off x="9869135" y="5942105"/>
                <a:ext cx="5167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𝐷𝑖𝑚</m:t>
                          </m:r>
                        </m:sub>
                      </m:sSub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0F7F0F6D-2779-4A2E-9633-BA8B23DCCD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135" y="5942105"/>
                <a:ext cx="516745" cy="276999"/>
              </a:xfrm>
              <a:prstGeom prst="rect">
                <a:avLst/>
              </a:prstGeom>
              <a:blipFill>
                <a:blip r:embed="rId17"/>
                <a:stretch>
                  <a:fillRect l="-7059" r="-4706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5CB8731-5CF9-4616-8978-FDAE66155BF5}"/>
                  </a:ext>
                </a:extLst>
              </p:cNvPr>
              <p:cNvSpPr txBox="1"/>
              <p:nvPr/>
            </p:nvSpPr>
            <p:spPr>
              <a:xfrm>
                <a:off x="6682410" y="5957483"/>
                <a:ext cx="25507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65CB8731-5CF9-4616-8978-FDAE66155B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410" y="5957483"/>
                <a:ext cx="255070" cy="276999"/>
              </a:xfrm>
              <a:prstGeom prst="rect">
                <a:avLst/>
              </a:prstGeom>
              <a:blipFill>
                <a:blip r:embed="rId18"/>
                <a:stretch>
                  <a:fillRect l="-23810" r="-52381" b="-1739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82DA8B2-DEC2-4FD7-B1EF-0E5ABF41B600}"/>
                  </a:ext>
                </a:extLst>
              </p:cNvPr>
              <p:cNvSpPr txBox="1"/>
              <p:nvPr/>
            </p:nvSpPr>
            <p:spPr>
              <a:xfrm>
                <a:off x="5796961" y="1364617"/>
                <a:ext cx="39587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𝑖𝑚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82DA8B2-DEC2-4FD7-B1EF-0E5ABF41B6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961" y="1364617"/>
                <a:ext cx="395878" cy="276999"/>
              </a:xfrm>
              <a:prstGeom prst="rect">
                <a:avLst/>
              </a:prstGeom>
              <a:blipFill>
                <a:blip r:embed="rId19"/>
                <a:stretch>
                  <a:fillRect l="-15385" r="-615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CA460D0A-2D5F-42F2-8AF6-01AFC1937E2A}"/>
              </a:ext>
            </a:extLst>
          </p:cNvPr>
          <p:cNvPicPr/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  <p:sp>
        <p:nvSpPr>
          <p:cNvPr id="33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29720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Volvemos al Gráfico x-y</a:t>
            </a:r>
          </a:p>
        </p:txBody>
      </p: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760961" y="3957702"/>
            <a:ext cx="2514391" cy="1300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¿Cuáles son los puntos problemáticos para la definición del </a:t>
            </a:r>
            <a:r>
              <a:rPr lang="es-AR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6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048295" y="2962498"/>
            <a:ext cx="1753279" cy="484039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</a:t>
            </a:r>
            <a:r>
              <a:rPr lang="en-US" sz="20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F30E518-5BF8-7CA8-27CC-E24821720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1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Graphic spid="60" grpId="0">
        <p:bldAsOne/>
      </p:bldGraphic>
      <p:bldP spid="56" grpId="0" animBg="1"/>
      <p:bldP spid="57" grpId="0"/>
      <p:bldP spid="58" grpId="0" animBg="1"/>
      <p:bldP spid="59" grpId="0"/>
      <p:bldP spid="61" grpId="0"/>
      <p:bldP spid="62" grpId="0"/>
      <p:bldP spid="35" grpId="0"/>
      <p:bldP spid="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1BD40E-9D33-41E6-8B97-D8F6D0A92F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201" y="1416960"/>
            <a:ext cx="2537816" cy="2060572"/>
          </a:xfrm>
          <a:prstGeom prst="rect">
            <a:avLst/>
          </a:prstGeom>
        </p:spPr>
      </p:pic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44EC16D4-318F-45CC-8320-1417302A49E2}"/>
              </a:ext>
            </a:extLst>
          </p:cNvPr>
          <p:cNvSpPr txBox="1">
            <a:spLocks/>
          </p:cNvSpPr>
          <p:nvPr/>
        </p:nvSpPr>
        <p:spPr>
          <a:xfrm>
            <a:off x="3675916" y="1732092"/>
            <a:ext cx="1964994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F es líquido: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207E32-8365-4A5C-BDF4-D4B6249ABA80}"/>
                  </a:ext>
                </a:extLst>
              </p:cNvPr>
              <p:cNvSpPr txBox="1"/>
              <p:nvPr/>
            </p:nvSpPr>
            <p:spPr>
              <a:xfrm>
                <a:off x="5572115" y="1793695"/>
                <a:ext cx="604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207E32-8365-4A5C-BDF4-D4B6249AB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2115" y="1793695"/>
                <a:ext cx="604204" cy="276999"/>
              </a:xfrm>
              <a:prstGeom prst="rect">
                <a:avLst/>
              </a:prstGeom>
              <a:blipFill>
                <a:blip r:embed="rId5"/>
                <a:stretch>
                  <a:fillRect l="-9091" t="-4348" r="-9091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A0663A-ED12-4105-A01F-A8A3E36F33E4}"/>
                  </a:ext>
                </a:extLst>
              </p:cNvPr>
              <p:cNvSpPr txBox="1"/>
              <p:nvPr/>
            </p:nvSpPr>
            <p:spPr>
              <a:xfrm>
                <a:off x="6628538" y="1652983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A0663A-ED12-4105-A01F-A8A3E36F33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538" y="1652983"/>
                <a:ext cx="651011" cy="56252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6A80BFE5-D90B-4EAA-B57E-A03E33C58079}"/>
              </a:ext>
            </a:extLst>
          </p:cNvPr>
          <p:cNvSpPr txBox="1">
            <a:spLocks/>
          </p:cNvSpPr>
          <p:nvPr/>
        </p:nvSpPr>
        <p:spPr>
          <a:xfrm>
            <a:off x="3677491" y="2740493"/>
            <a:ext cx="1725249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F es vapor: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889B0C7-AD12-488F-B42D-AB8B25744964}"/>
                  </a:ext>
                </a:extLst>
              </p:cNvPr>
              <p:cNvSpPr txBox="1"/>
              <p:nvPr/>
            </p:nvSpPr>
            <p:spPr>
              <a:xfrm>
                <a:off x="5545243" y="2831669"/>
                <a:ext cx="6510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889B0C7-AD12-488F-B42D-AB8B257449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243" y="2831669"/>
                <a:ext cx="651011" cy="276999"/>
              </a:xfrm>
              <a:prstGeom prst="rect">
                <a:avLst/>
              </a:prstGeom>
              <a:blipFill>
                <a:blip r:embed="rId7"/>
                <a:stretch>
                  <a:fillRect l="-9434" t="-6667" r="-46226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8FA278B-7DAF-46D5-8D07-6231AF1E7A96}"/>
                  </a:ext>
                </a:extLst>
              </p:cNvPr>
              <p:cNvSpPr txBox="1"/>
              <p:nvPr/>
            </p:nvSpPr>
            <p:spPr>
              <a:xfrm>
                <a:off x="6628538" y="2688905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8FA278B-7DAF-46D5-8D07-6231AF1E7A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8538" y="2688905"/>
                <a:ext cx="651011" cy="5625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Left Brace 36">
            <a:extLst>
              <a:ext uri="{FF2B5EF4-FFF2-40B4-BE49-F238E27FC236}">
                <a16:creationId xmlns:a16="http://schemas.microsoft.com/office/drawing/2014/main" id="{9BACA588-08B2-4995-8219-AA8D5FFF598C}"/>
              </a:ext>
            </a:extLst>
          </p:cNvPr>
          <p:cNvSpPr/>
          <p:nvPr/>
        </p:nvSpPr>
        <p:spPr>
          <a:xfrm flipH="1">
            <a:off x="7329902" y="1560975"/>
            <a:ext cx="517295" cy="1822883"/>
          </a:xfrm>
          <a:prstGeom prst="leftBrace">
            <a:avLst>
              <a:gd name="adj1" fmla="val 23703"/>
              <a:gd name="adj2" fmla="val 48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A0C64E9-3D77-49B5-8609-B4438F09C66E}"/>
              </a:ext>
            </a:extLst>
          </p:cNvPr>
          <p:cNvCxnSpPr/>
          <p:nvPr/>
        </p:nvCxnSpPr>
        <p:spPr>
          <a:xfrm flipV="1">
            <a:off x="7890037" y="2268154"/>
            <a:ext cx="431614" cy="1149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EF84AFB-D938-4218-90AD-98C665E888E9}"/>
              </a:ext>
            </a:extLst>
          </p:cNvPr>
          <p:cNvCxnSpPr>
            <a:cxnSpLocks/>
          </p:cNvCxnSpPr>
          <p:nvPr/>
        </p:nvCxnSpPr>
        <p:spPr>
          <a:xfrm flipV="1">
            <a:off x="8321651" y="1912552"/>
            <a:ext cx="1069195" cy="3556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Marcador de contenido 2">
            <a:extLst>
              <a:ext uri="{FF2B5EF4-FFF2-40B4-BE49-F238E27FC236}">
                <a16:creationId xmlns:a16="http://schemas.microsoft.com/office/drawing/2014/main" id="{92846A60-8AFD-4ACA-B7F5-C94995504BC2}"/>
              </a:ext>
            </a:extLst>
          </p:cNvPr>
          <p:cNvSpPr txBox="1">
            <a:spLocks/>
          </p:cNvSpPr>
          <p:nvPr/>
        </p:nvSpPr>
        <p:spPr>
          <a:xfrm>
            <a:off x="7969773" y="1441385"/>
            <a:ext cx="2127920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Gráfico x-y</a:t>
            </a: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5" name="Marcador de contenido 2">
            <a:extLst>
              <a:ext uri="{FF2B5EF4-FFF2-40B4-BE49-F238E27FC236}">
                <a16:creationId xmlns:a16="http://schemas.microsoft.com/office/drawing/2014/main" id="{0965E322-07B5-42B7-AFB7-5035BA544228}"/>
              </a:ext>
            </a:extLst>
          </p:cNvPr>
          <p:cNvSpPr txBox="1">
            <a:spLocks/>
          </p:cNvSpPr>
          <p:nvPr/>
        </p:nvSpPr>
        <p:spPr>
          <a:xfrm>
            <a:off x="3750070" y="4407019"/>
            <a:ext cx="2389010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Ext es líquido: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4DE8092-EC3E-4FDF-90DE-5DA019EAE9EB}"/>
                  </a:ext>
                </a:extLst>
              </p:cNvPr>
              <p:cNvSpPr txBox="1"/>
              <p:nvPr/>
            </p:nvSpPr>
            <p:spPr>
              <a:xfrm>
                <a:off x="5844299" y="4471426"/>
                <a:ext cx="6042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A4DE8092-EC3E-4FDF-90DE-5DA019EAE9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299" y="4471426"/>
                <a:ext cx="604204" cy="276999"/>
              </a:xfrm>
              <a:prstGeom prst="rect">
                <a:avLst/>
              </a:prstGeom>
              <a:blipFill>
                <a:blip r:embed="rId9"/>
                <a:stretch>
                  <a:fillRect l="-10101" t="-6667" r="-8081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2FAF62D-D721-43F6-946F-8A5D9561CA8D}"/>
                  </a:ext>
                </a:extLst>
              </p:cNvPr>
              <p:cNvSpPr txBox="1"/>
              <p:nvPr/>
            </p:nvSpPr>
            <p:spPr>
              <a:xfrm>
                <a:off x="6707142" y="4363997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92FAF62D-D721-43F6-946F-8A5D9561CA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7142" y="4363997"/>
                <a:ext cx="651011" cy="56252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Marcador de contenido 2">
            <a:extLst>
              <a:ext uri="{FF2B5EF4-FFF2-40B4-BE49-F238E27FC236}">
                <a16:creationId xmlns:a16="http://schemas.microsoft.com/office/drawing/2014/main" id="{A1ADAB7D-7518-4002-9035-AAF2AA524B28}"/>
              </a:ext>
            </a:extLst>
          </p:cNvPr>
          <p:cNvSpPr txBox="1">
            <a:spLocks/>
          </p:cNvSpPr>
          <p:nvPr/>
        </p:nvSpPr>
        <p:spPr>
          <a:xfrm>
            <a:off x="3750070" y="5167263"/>
            <a:ext cx="2052835" cy="472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Ext es vapor: 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3870A01-9459-4DAF-986B-F7407787D8DC}"/>
                  </a:ext>
                </a:extLst>
              </p:cNvPr>
              <p:cNvSpPr txBox="1"/>
              <p:nvPr/>
            </p:nvSpPr>
            <p:spPr>
              <a:xfrm>
                <a:off x="5820023" y="5230886"/>
                <a:ext cx="6510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acc>
                        <m:accPr>
                          <m:chr m:val="̅"/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</m:acc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3870A01-9459-4DAF-986B-F7407787D8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023" y="5230886"/>
                <a:ext cx="651011" cy="276999"/>
              </a:xfrm>
              <a:prstGeom prst="rect">
                <a:avLst/>
              </a:prstGeom>
              <a:blipFill>
                <a:blip r:embed="rId11"/>
                <a:stretch>
                  <a:fillRect l="-9346" t="-4348" r="-44860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90CD486-69E8-4B6C-9883-A7664B08FBF4}"/>
                  </a:ext>
                </a:extLst>
              </p:cNvPr>
              <p:cNvSpPr txBox="1"/>
              <p:nvPr/>
            </p:nvSpPr>
            <p:spPr>
              <a:xfrm>
                <a:off x="6689350" y="5122320"/>
                <a:ext cx="651011" cy="5625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</m:acc>
                        </m:num>
                        <m:den>
                          <m:acc>
                            <m:accPr>
                              <m:chr m:val="̅"/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</m:acc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090CD486-69E8-4B6C-9883-A7664B08FB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350" y="5122320"/>
                <a:ext cx="651011" cy="56252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Left Brace 70">
            <a:extLst>
              <a:ext uri="{FF2B5EF4-FFF2-40B4-BE49-F238E27FC236}">
                <a16:creationId xmlns:a16="http://schemas.microsoft.com/office/drawing/2014/main" id="{613B0962-73A7-44D7-B15F-B63E097B023B}"/>
              </a:ext>
            </a:extLst>
          </p:cNvPr>
          <p:cNvSpPr/>
          <p:nvPr/>
        </p:nvSpPr>
        <p:spPr>
          <a:xfrm flipH="1">
            <a:off x="7372985" y="4162618"/>
            <a:ext cx="517295" cy="1822883"/>
          </a:xfrm>
          <a:prstGeom prst="leftBrace">
            <a:avLst>
              <a:gd name="adj1" fmla="val 23703"/>
              <a:gd name="adj2" fmla="val 48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9CC9D65-CDD9-4A6B-AA0D-A971CEE8F3D1}"/>
              </a:ext>
            </a:extLst>
          </p:cNvPr>
          <p:cNvCxnSpPr>
            <a:cxnSpLocks/>
          </p:cNvCxnSpPr>
          <p:nvPr/>
        </p:nvCxnSpPr>
        <p:spPr>
          <a:xfrm flipV="1">
            <a:off x="7980166" y="5149515"/>
            <a:ext cx="1104621" cy="5508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2EC3837-3FEB-4F5F-A111-59196AD1E90C}"/>
              </a:ext>
            </a:extLst>
          </p:cNvPr>
          <p:cNvCxnSpPr>
            <a:cxnSpLocks/>
          </p:cNvCxnSpPr>
          <p:nvPr/>
        </p:nvCxnSpPr>
        <p:spPr>
          <a:xfrm flipV="1">
            <a:off x="9084787" y="4195031"/>
            <a:ext cx="396188" cy="9544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060C759-5B9B-4B66-90FA-5C665CCDB9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27584" y="3884679"/>
            <a:ext cx="2389010" cy="2119027"/>
          </a:xfrm>
          <a:prstGeom prst="rect">
            <a:avLst/>
          </a:prstGeom>
        </p:spPr>
      </p:pic>
      <p:sp>
        <p:nvSpPr>
          <p:cNvPr id="75" name="Marcador de contenido 2">
            <a:extLst>
              <a:ext uri="{FF2B5EF4-FFF2-40B4-BE49-F238E27FC236}">
                <a16:creationId xmlns:a16="http://schemas.microsoft.com/office/drawing/2014/main" id="{A2389634-76BF-49EA-90F0-E40706D10C8C}"/>
              </a:ext>
            </a:extLst>
          </p:cNvPr>
          <p:cNvSpPr txBox="1">
            <a:spLocks/>
          </p:cNvSpPr>
          <p:nvPr/>
        </p:nvSpPr>
        <p:spPr>
          <a:xfrm>
            <a:off x="6160429" y="3639756"/>
            <a:ext cx="5746608" cy="40474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Entonces, ¿en dónde voy a tocar primero al equilibrio?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32788EAF-C2F1-4161-A4ED-70ED9792F34B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  <p:sp>
        <p:nvSpPr>
          <p:cNvPr id="42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Puntos Conflictivos</a:t>
            </a:r>
            <a:endParaRPr lang="en-US" dirty="0"/>
          </a:p>
        </p:txBody>
      </p:sp>
      <p:sp>
        <p:nvSpPr>
          <p:cNvPr id="43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913451"/>
            <a:ext cx="4437889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puntos tocan primero el equilibrio?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928BD74-2C75-944C-1EC7-4ED525C20C10}"/>
              </a:ext>
            </a:extLst>
          </p:cNvPr>
          <p:cNvSpPr/>
          <p:nvPr/>
        </p:nvSpPr>
        <p:spPr>
          <a:xfrm>
            <a:off x="525202" y="1350115"/>
            <a:ext cx="9240998" cy="21947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0603FED6-9CD5-D2F9-D4AA-336E6B305258}"/>
              </a:ext>
            </a:extLst>
          </p:cNvPr>
          <p:cNvSpPr txBox="1">
            <a:spLocks/>
          </p:cNvSpPr>
          <p:nvPr/>
        </p:nvSpPr>
        <p:spPr>
          <a:xfrm>
            <a:off x="9685036" y="1957448"/>
            <a:ext cx="2127920" cy="99100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Las alimentaciones tocan primero el equilibrio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Marcador de pie de página 3">
            <a:extLst>
              <a:ext uri="{FF2B5EF4-FFF2-40B4-BE49-F238E27FC236}">
                <a16:creationId xmlns:a16="http://schemas.microsoft.com/office/drawing/2014/main" id="{28A39158-BD30-C92C-B56E-A67EEBE0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3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" grpId="0"/>
      <p:bldP spid="9" grpId="0"/>
      <p:bldP spid="34" grpId="0"/>
      <p:bldP spid="35" grpId="0"/>
      <p:bldP spid="36" grpId="0"/>
      <p:bldP spid="37" grpId="0" animBg="1"/>
      <p:bldP spid="63" grpId="0"/>
      <p:bldP spid="65" grpId="0"/>
      <p:bldP spid="66" grpId="0"/>
      <p:bldP spid="67" grpId="0"/>
      <p:bldP spid="68" grpId="0"/>
      <p:bldP spid="69" grpId="0"/>
      <p:bldP spid="70" grpId="0"/>
      <p:bldP spid="71" grpId="0" animBg="1"/>
      <p:bldP spid="75" grpId="0" animBg="1"/>
      <p:bldP spid="75" grpId="1" animBg="1"/>
      <p:bldP spid="2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6575" y="1269523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F4ED7DBB-38AB-4D58-B961-01F23925839D}"/>
              </a:ext>
            </a:extLst>
          </p:cNvPr>
          <p:cNvSpPr txBox="1">
            <a:spLocks/>
          </p:cNvSpPr>
          <p:nvPr/>
        </p:nvSpPr>
        <p:spPr>
          <a:xfrm>
            <a:off x="7668979" y="3590929"/>
            <a:ext cx="2127920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se cuál es?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B56F07AB-61A4-4A5A-9E81-A3AE5CB6CD99}"/>
              </a:ext>
            </a:extLst>
          </p:cNvPr>
          <p:cNvSpPr txBox="1">
            <a:spLocks/>
          </p:cNvSpPr>
          <p:nvPr/>
        </p:nvSpPr>
        <p:spPr>
          <a:xfrm>
            <a:off x="7530835" y="4712698"/>
            <a:ext cx="2701946" cy="64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Método prueba-error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4BB89B8D-AC69-404A-BC45-8FF96118A9CB}"/>
              </a:ext>
            </a:extLst>
          </p:cNvPr>
          <p:cNvCxnSpPr>
            <a:cxnSpLocks/>
          </p:cNvCxnSpPr>
          <p:nvPr/>
        </p:nvCxnSpPr>
        <p:spPr>
          <a:xfrm>
            <a:off x="8732939" y="4030876"/>
            <a:ext cx="0" cy="62261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4B426816-89EC-4135-B731-8F6F47D9ADE2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n-US" sz="1600" b="1" dirty="0"/>
              <a:t>-</a:t>
            </a:r>
          </a:p>
        </p:txBody>
      </p:sp>
      <p:sp>
        <p:nvSpPr>
          <p:cNvPr id="19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1" name="Elipse 10"/>
          <p:cNvSpPr/>
          <p:nvPr/>
        </p:nvSpPr>
        <p:spPr>
          <a:xfrm>
            <a:off x="4657725" y="2486025"/>
            <a:ext cx="590550" cy="644244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F4ED7DBB-38AB-4D58-B961-01F23925839D}"/>
              </a:ext>
            </a:extLst>
          </p:cNvPr>
          <p:cNvSpPr txBox="1">
            <a:spLocks/>
          </p:cNvSpPr>
          <p:nvPr/>
        </p:nvSpPr>
        <p:spPr>
          <a:xfrm>
            <a:off x="4644315" y="4603217"/>
            <a:ext cx="1694064" cy="430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este punto?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5133975" y="3019425"/>
            <a:ext cx="361950" cy="163406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26107CD-4D27-C643-0A1C-1E1048F33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09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1" grpId="0" animBg="1"/>
      <p:bldP spid="32" grpId="0"/>
      <p:bldP spid="33" grpId="0"/>
      <p:bldP spid="11" grpId="0" animBg="1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</a:t>
            </a:r>
            <a:r>
              <a:rPr lang="en-U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Ficticia</a:t>
            </a:r>
            <a:r>
              <a:rPr lang="en-US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US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Imaginaria</a:t>
            </a:r>
            <a:endParaRPr lang="en-US" sz="1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66AFF8CD-A2C2-45A5-A150-2BF3716D4CE6}"/>
              </a:ext>
            </a:extLst>
          </p:cNvPr>
          <p:cNvSpPr/>
          <p:nvPr/>
        </p:nvSpPr>
        <p:spPr>
          <a:xfrm>
            <a:off x="2162739" y="3420012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CE826D82-11A7-4C15-A881-6770EDC24CB7}"/>
              </a:ext>
            </a:extLst>
          </p:cNvPr>
          <p:cNvSpPr/>
          <p:nvPr/>
        </p:nvSpPr>
        <p:spPr>
          <a:xfrm>
            <a:off x="7805620" y="3189947"/>
            <a:ext cx="1096033" cy="342245"/>
          </a:xfrm>
          <a:prstGeom prst="rect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Rectángulo 10">
            <a:extLst>
              <a:ext uri="{FF2B5EF4-FFF2-40B4-BE49-F238E27FC236}">
                <a16:creationId xmlns:a16="http://schemas.microsoft.com/office/drawing/2014/main" id="{F2F29FD1-B156-426D-9FD1-3DB332557209}"/>
              </a:ext>
            </a:extLst>
          </p:cNvPr>
          <p:cNvSpPr/>
          <p:nvPr/>
        </p:nvSpPr>
        <p:spPr>
          <a:xfrm>
            <a:off x="2162739" y="4436623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Rectángulo 10">
            <a:extLst>
              <a:ext uri="{FF2B5EF4-FFF2-40B4-BE49-F238E27FC236}">
                <a16:creationId xmlns:a16="http://schemas.microsoft.com/office/drawing/2014/main" id="{52AC898A-5E66-4836-8D07-440EE762962E}"/>
              </a:ext>
            </a:extLst>
          </p:cNvPr>
          <p:cNvSpPr/>
          <p:nvPr/>
        </p:nvSpPr>
        <p:spPr>
          <a:xfrm>
            <a:off x="7805620" y="4296940"/>
            <a:ext cx="1096033" cy="342245"/>
          </a:xfrm>
          <a:prstGeom prst="rect">
            <a:avLst/>
          </a:prstGeom>
          <a:solidFill>
            <a:schemeClr val="accent1">
              <a:lumMod val="50000"/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Marcador de contenido 2">
            <a:extLst>
              <a:ext uri="{FF2B5EF4-FFF2-40B4-BE49-F238E27FC236}">
                <a16:creationId xmlns:a16="http://schemas.microsoft.com/office/drawing/2014/main" id="{B9AD5020-DA43-465A-9ECE-A2DFBF8F295B}"/>
              </a:ext>
            </a:extLst>
          </p:cNvPr>
          <p:cNvSpPr txBox="1">
            <a:spLocks/>
          </p:cNvSpPr>
          <p:nvPr/>
        </p:nvSpPr>
        <p:spPr>
          <a:xfrm>
            <a:off x="438912" y="1070030"/>
            <a:ext cx="6894950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¿Dónde están los puntos conflictivos en la torre?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9E9FE1F-5945-4F7B-BD7F-51322018A68E}"/>
              </a:ext>
            </a:extLst>
          </p:cNvPr>
          <p:cNvCxnSpPr>
            <a:cxnSpLocks/>
            <a:stCxn id="36" idx="0"/>
          </p:cNvCxnSpPr>
          <p:nvPr/>
        </p:nvCxnSpPr>
        <p:spPr>
          <a:xfrm flipV="1">
            <a:off x="2710756" y="3642069"/>
            <a:ext cx="2531804" cy="794554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EF9C760-C271-44C2-8C56-5C694E61F0F6}"/>
              </a:ext>
            </a:extLst>
          </p:cNvPr>
          <p:cNvCxnSpPr>
            <a:cxnSpLocks/>
            <a:stCxn id="25" idx="2"/>
            <a:endCxn id="41" idx="3"/>
          </p:cNvCxnSpPr>
          <p:nvPr/>
        </p:nvCxnSpPr>
        <p:spPr>
          <a:xfrm flipH="1" flipV="1">
            <a:off x="6304608" y="3290915"/>
            <a:ext cx="2049029" cy="241277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Marcador de contenido 2">
            <a:extLst>
              <a:ext uri="{FF2B5EF4-FFF2-40B4-BE49-F238E27FC236}">
                <a16:creationId xmlns:a16="http://schemas.microsoft.com/office/drawing/2014/main" id="{77F4CA63-ADB2-4426-9B1C-A8ADA399C09F}"/>
              </a:ext>
            </a:extLst>
          </p:cNvPr>
          <p:cNvSpPr txBox="1">
            <a:spLocks/>
          </p:cNvSpPr>
          <p:nvPr/>
        </p:nvSpPr>
        <p:spPr>
          <a:xfrm>
            <a:off x="5021316" y="2995423"/>
            <a:ext cx="1283292" cy="590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Punto conflictivo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C0E8485-767C-4387-98AE-3C6FA736AAE8}"/>
              </a:ext>
            </a:extLst>
          </p:cNvPr>
          <p:cNvCxnSpPr>
            <a:cxnSpLocks/>
            <a:stCxn id="23" idx="2"/>
          </p:cNvCxnSpPr>
          <p:nvPr/>
        </p:nvCxnSpPr>
        <p:spPr>
          <a:xfrm flipV="1">
            <a:off x="2710756" y="3468937"/>
            <a:ext cx="2402264" cy="29332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BDC8556-831C-411A-B51F-7726816EAE9C}"/>
              </a:ext>
            </a:extLst>
          </p:cNvPr>
          <p:cNvCxnSpPr>
            <a:cxnSpLocks/>
            <a:stCxn id="37" idx="0"/>
          </p:cNvCxnSpPr>
          <p:nvPr/>
        </p:nvCxnSpPr>
        <p:spPr>
          <a:xfrm flipH="1" flipV="1">
            <a:off x="6035040" y="3618250"/>
            <a:ext cx="2318597" cy="67869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5B06B6-9B60-F37C-9AFE-1B8F0BC0B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Marcador de contenido 2">
                <a:extLst>
                  <a:ext uri="{FF2B5EF4-FFF2-40B4-BE49-F238E27FC236}">
                    <a16:creationId xmlns:a16="http://schemas.microsoft.com/office/drawing/2014/main" id="{F4ED7DBB-38AB-4D58-B961-01F2392583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422196" y="2581536"/>
                <a:ext cx="1283029" cy="139991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Supongo el punto conflictivo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𝐹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Marcador de contenido 2">
                <a:extLst>
                  <a:ext uri="{FF2B5EF4-FFF2-40B4-BE49-F238E27FC236}">
                    <a16:creationId xmlns:a16="http://schemas.microsoft.com/office/drawing/2014/main" id="{F4ED7DBB-38AB-4D58-B961-01F2392583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196" y="2581536"/>
                <a:ext cx="1283029" cy="1399913"/>
              </a:xfrm>
              <a:prstGeom prst="rect">
                <a:avLst/>
              </a:prstGeom>
              <a:blipFill>
                <a:blip r:embed="rId5"/>
                <a:stretch>
                  <a:fillRect l="-474" t="-2174" r="-52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2835479" y="2457974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FAD1EB31-6BC7-48B4-910C-11682CD924FD}"/>
              </a:ext>
            </a:extLst>
          </p:cNvPr>
          <p:cNvSpPr txBox="1">
            <a:spLocks/>
          </p:cNvSpPr>
          <p:nvPr/>
        </p:nvSpPr>
        <p:spPr>
          <a:xfrm>
            <a:off x="3441022" y="5011406"/>
            <a:ext cx="2542556" cy="427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Trazo la ROI imaginaria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77BE5EF1-5B62-4903-B00C-0939FCB99710}"/>
              </a:ext>
            </a:extLst>
          </p:cNvPr>
          <p:cNvSpPr txBox="1">
            <a:spLocks/>
          </p:cNvSpPr>
          <p:nvPr/>
        </p:nvSpPr>
        <p:spPr>
          <a:xfrm>
            <a:off x="6677026" y="2106477"/>
            <a:ext cx="1522292" cy="8265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Trazo la ROS imaginaria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9" name="Picture 2" descr="Meme Personalizado - Cuidadito - 30308872">
            <a:extLst>
              <a:ext uri="{FF2B5EF4-FFF2-40B4-BE49-F238E27FC236}">
                <a16:creationId xmlns:a16="http://schemas.microsoft.com/office/drawing/2014/main" id="{C4E3ABEC-E290-4D2A-A290-A2E1B8203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277" y="3607083"/>
            <a:ext cx="3204762" cy="1802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800600" y="1839620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BE98ADAF-304D-4613-8D68-27755DC6C08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2" name="Elipse 11"/>
          <p:cNvSpPr/>
          <p:nvPr/>
        </p:nvSpPr>
        <p:spPr>
          <a:xfrm>
            <a:off x="5951668" y="1963918"/>
            <a:ext cx="619125" cy="524034"/>
          </a:xfrm>
          <a:prstGeom prst="ellipse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8B94E13-FBEE-BFC8-37C2-EDBAE3512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35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  <p:bldP spid="16" grpId="0"/>
      <p:bldP spid="17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4236440" y="3130269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2835479" y="2457974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7286992" y="3168020"/>
            <a:ext cx="2542556" cy="1124675"/>
          </a:xfrm>
          <a:prstGeom prst="rect">
            <a:avLst/>
          </a:prstGeom>
          <a:ln w="28575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quedamos con las partes que son comunes a la Torre Real y a la Ficticia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800600" y="1839620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6261232" y="1991139"/>
            <a:ext cx="1951699" cy="26503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3898106" y="3176017"/>
            <a:ext cx="426243" cy="641127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2BE4B090-69BA-4B4E-9E99-7F5D7DBF3694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r>
              <a:rPr lang="en-US" sz="1600" b="1" dirty="0"/>
              <a:t>-</a:t>
            </a:r>
          </a:p>
        </p:txBody>
      </p:sp>
      <p:sp>
        <p:nvSpPr>
          <p:cNvPr id="22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F67351F0-B7B2-315B-9394-66308CAC5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5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000" y="1138945"/>
            <a:ext cx="8295017" cy="502747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CE8E7D8F-F39C-40CE-9BF6-0D4CD8BF26F7}"/>
              </a:ext>
            </a:extLst>
          </p:cNvPr>
          <p:cNvSpPr/>
          <p:nvPr/>
        </p:nvSpPr>
        <p:spPr>
          <a:xfrm>
            <a:off x="2915329" y="3022026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/>
          <p:nvPr/>
        </p:nvCxnSpPr>
        <p:spPr>
          <a:xfrm flipV="1">
            <a:off x="1514368" y="2349731"/>
            <a:ext cx="1965121" cy="296131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8930017" y="1701754"/>
            <a:ext cx="2838060" cy="1320272"/>
          </a:xfrm>
          <a:prstGeom prst="rect">
            <a:avLst/>
          </a:prstGeom>
          <a:ln w="19050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 tenemos información suficiente para completar la Recta de Operación de la Torre </a:t>
            </a:r>
            <a:r>
              <a:rPr lang="es-AR" sz="1800" b="1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 </a:t>
            </a:r>
            <a:endParaRPr lang="en-US" sz="1800" b="1" u="sng" dirty="0">
              <a:solidFill>
                <a:schemeClr val="tx1"/>
              </a:solidFill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3479489" y="1731377"/>
            <a:ext cx="4462463" cy="6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4940121" y="1882896"/>
            <a:ext cx="1951699" cy="26503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2576995" y="3067774"/>
            <a:ext cx="426243" cy="64112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DFE47FE-D27C-45D3-8CD2-E2BB43A765EC}"/>
              </a:ext>
            </a:extLst>
          </p:cNvPr>
          <p:cNvCxnSpPr>
            <a:cxnSpLocks/>
          </p:cNvCxnSpPr>
          <p:nvPr/>
        </p:nvCxnSpPr>
        <p:spPr>
          <a:xfrm flipH="1">
            <a:off x="6891820" y="1342123"/>
            <a:ext cx="1771650" cy="54077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2534AD4-434D-46FD-92CE-D4E44013F2E9}"/>
              </a:ext>
            </a:extLst>
          </p:cNvPr>
          <p:cNvCxnSpPr>
            <a:cxnSpLocks/>
          </p:cNvCxnSpPr>
          <p:nvPr/>
        </p:nvCxnSpPr>
        <p:spPr>
          <a:xfrm flipH="1">
            <a:off x="1416327" y="3708901"/>
            <a:ext cx="1160668" cy="167401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1E54870-97CE-4F50-946D-8580B613331A}"/>
              </a:ext>
            </a:extLst>
          </p:cNvPr>
          <p:cNvCxnSpPr>
            <a:cxnSpLocks/>
          </p:cNvCxnSpPr>
          <p:nvPr/>
        </p:nvCxnSpPr>
        <p:spPr>
          <a:xfrm flipV="1">
            <a:off x="3000858" y="2145548"/>
            <a:ext cx="1939263" cy="92994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Marcador de contenido 2">
                <a:extLst>
                  <a:ext uri="{FF2B5EF4-FFF2-40B4-BE49-F238E27FC236}">
                    <a16:creationId xmlns:a16="http://schemas.microsoft.com/office/drawing/2014/main" id="{A4EAB488-FD46-4F84-BACA-8D0D6E633F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987566" y="3168097"/>
                <a:ext cx="2827140" cy="133100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NOTA: Cada zona que falta tiene un </a:t>
                </a:r>
                <a14:m>
                  <m:oMath xmlns:m="http://schemas.openxmlformats.org/officeDocument/2006/math"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𝐿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/</m:t>
                    </m:r>
                    <m:r>
                      <a:rPr lang="es-A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𝑉</m:t>
                    </m:r>
                  </m:oMath>
                </a14:m>
                <a:r>
                  <a:rPr lang="en-US" sz="1800" i="1" dirty="0">
                    <a:solidFill>
                      <a:schemeClr val="tx1"/>
                    </a:solidFill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constante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, por lo que uno con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rectas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Además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las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rectas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contigüas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comparten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el</a:t>
                </a:r>
                <a:r>
                  <a:rPr lang="en-US" sz="16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punto de la recta “q” que las </a:t>
                </a:r>
                <a:r>
                  <a:rPr lang="en-US" sz="1600" i="1" dirty="0" err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separa</a:t>
                </a:r>
                <a:endParaRPr lang="en-US" sz="1600" i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23" name="Marcador de contenido 2">
                <a:extLst>
                  <a:ext uri="{FF2B5EF4-FFF2-40B4-BE49-F238E27FC236}">
                    <a16:creationId xmlns:a16="http://schemas.microsoft.com/office/drawing/2014/main" id="{A4EAB488-FD46-4F84-BACA-8D0D6E633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7566" y="3168097"/>
                <a:ext cx="2827140" cy="1331008"/>
              </a:xfrm>
              <a:prstGeom prst="rect">
                <a:avLst/>
              </a:prstGeom>
              <a:blipFill>
                <a:blip r:embed="rId5"/>
                <a:stretch>
                  <a:fillRect t="-1376" r="-12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5AA0D0AF-4360-405F-B850-23A09017F585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19</a:t>
            </a:fld>
            <a:r>
              <a:rPr lang="en-US" sz="1600" b="1" dirty="0"/>
              <a:t>-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8994147" y="4986119"/>
            <a:ext cx="2542556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¿Elegí el punto correcto?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5578BFFF-20BD-240D-E93C-0F95F6A2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25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8911" y="1073431"/>
            <a:ext cx="11329416" cy="48896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b="1" dirty="0">
                <a:solidFill>
                  <a:schemeClr val="tx1"/>
                </a:solidFill>
              </a:rPr>
              <a:t>Dos mezclas deben ser fraccionadas a presión constante en una columna de destilación equipada con condensador y </a:t>
            </a:r>
            <a:r>
              <a:rPr lang="es-419" sz="2000" b="1" dirty="0" err="1">
                <a:solidFill>
                  <a:schemeClr val="tx1"/>
                </a:solidFill>
              </a:rPr>
              <a:t>reboiler</a:t>
            </a:r>
            <a:r>
              <a:rPr lang="es-419" sz="2000" b="1" dirty="0">
                <a:solidFill>
                  <a:schemeClr val="tx1"/>
                </a:solidFill>
              </a:rPr>
              <a:t> parcial. Por requerimientos de proceso deben efectuarse dos extracciones laterales. 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b="1" dirty="0">
                <a:solidFill>
                  <a:schemeClr val="tx1"/>
                </a:solidFill>
              </a:rPr>
              <a:t>Determinar </a:t>
            </a:r>
            <a:r>
              <a:rPr lang="es-419" sz="2000" b="1" dirty="0" err="1">
                <a:solidFill>
                  <a:schemeClr val="tx1"/>
                </a:solidFill>
              </a:rPr>
              <a:t>Rmin</a:t>
            </a:r>
            <a:r>
              <a:rPr lang="es-419" sz="2000" b="1" dirty="0">
                <a:solidFill>
                  <a:schemeClr val="tx1"/>
                </a:solidFill>
              </a:rPr>
              <a:t> y NP para una relación de reflujo, R, dos veces la mínima.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2000" u="sng" dirty="0">
                <a:solidFill>
                  <a:schemeClr val="tx1"/>
                </a:solidFill>
              </a:rPr>
              <a:t>Datos</a:t>
            </a:r>
            <a:r>
              <a:rPr lang="es-419" sz="2000" dirty="0">
                <a:solidFill>
                  <a:schemeClr val="tx1"/>
                </a:solidFill>
              </a:rPr>
              <a:t>: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419" sz="2000" b="1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419" sz="2000" dirty="0">
                <a:solidFill>
                  <a:schemeClr val="tx1"/>
                </a:solidFill>
              </a:rPr>
              <a:t>Equilibrio α=4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2000" b="1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A6C49A6-2296-4F95-9E9D-4AF52F411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143096"/>
              </p:ext>
            </p:extLst>
          </p:nvPr>
        </p:nvGraphicFramePr>
        <p:xfrm>
          <a:off x="1154796" y="2957150"/>
          <a:ext cx="7280400" cy="2253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4060">
                  <a:extLst>
                    <a:ext uri="{9D8B030D-6E8A-4147-A177-3AD203B41FA5}">
                      <a16:colId xmlns:a16="http://schemas.microsoft.com/office/drawing/2014/main" val="2947150590"/>
                    </a:ext>
                  </a:extLst>
                </a:gridCol>
                <a:gridCol w="1753958">
                  <a:extLst>
                    <a:ext uri="{9D8B030D-6E8A-4147-A177-3AD203B41FA5}">
                      <a16:colId xmlns:a16="http://schemas.microsoft.com/office/drawing/2014/main" val="98033471"/>
                    </a:ext>
                  </a:extLst>
                </a:gridCol>
                <a:gridCol w="2428703">
                  <a:extLst>
                    <a:ext uri="{9D8B030D-6E8A-4147-A177-3AD203B41FA5}">
                      <a16:colId xmlns:a16="http://schemas.microsoft.com/office/drawing/2014/main" val="3600650834"/>
                    </a:ext>
                  </a:extLst>
                </a:gridCol>
                <a:gridCol w="1483679">
                  <a:extLst>
                    <a:ext uri="{9D8B030D-6E8A-4147-A177-3AD203B41FA5}">
                      <a16:colId xmlns:a16="http://schemas.microsoft.com/office/drawing/2014/main" val="2263050627"/>
                    </a:ext>
                  </a:extLst>
                </a:gridCol>
              </a:tblGrid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Caudal (kmol/h)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Composición del volátil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Condición (q)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4688440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Alimentación 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50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1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975368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Alimentación 2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100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0,35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0,7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4383030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Destilado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 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0,97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 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0024446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Fondo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0,05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 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1915224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Extracción 1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25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0,75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4099326"/>
                  </a:ext>
                </a:extLst>
              </a:tr>
              <a:tr h="3218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Extracción 2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>
                          <a:effectLst/>
                        </a:rPr>
                        <a:t>5</a:t>
                      </a:r>
                      <a:endParaRPr lang="es-A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0,2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600" dirty="0">
                          <a:effectLst/>
                        </a:rPr>
                        <a:t>1</a:t>
                      </a:r>
                      <a:endParaRPr lang="es-A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276072"/>
                  </a:ext>
                </a:extLst>
              </a:tr>
            </a:tbl>
          </a:graphicData>
        </a:graphic>
      </p:graphicFrame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Enunciado</a:t>
            </a:r>
            <a:r>
              <a:rPr lang="x-none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71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31" name="Oval 30">
            <a:extLst>
              <a:ext uri="{FF2B5EF4-FFF2-40B4-BE49-F238E27FC236}">
                <a16:creationId xmlns:a16="http://schemas.microsoft.com/office/drawing/2014/main" id="{A3126ADF-5597-48D2-B9C7-0936060A7905}"/>
              </a:ext>
            </a:extLst>
          </p:cNvPr>
          <p:cNvSpPr/>
          <p:nvPr/>
        </p:nvSpPr>
        <p:spPr>
          <a:xfrm>
            <a:off x="6184084" y="2155217"/>
            <a:ext cx="154295" cy="141437"/>
          </a:xfrm>
          <a:prstGeom prst="ellipse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8610B-9652-4645-B9B2-A0E9086CA7AB}"/>
              </a:ext>
            </a:extLst>
          </p:cNvPr>
          <p:cNvCxnSpPr>
            <a:cxnSpLocks/>
          </p:cNvCxnSpPr>
          <p:nvPr/>
        </p:nvCxnSpPr>
        <p:spPr>
          <a:xfrm flipV="1">
            <a:off x="2835479" y="2403475"/>
            <a:ext cx="1952421" cy="301581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B6127E-1706-491D-A54E-0FFE28951A3B}"/>
              </a:ext>
            </a:extLst>
          </p:cNvPr>
          <p:cNvCxnSpPr>
            <a:cxnSpLocks/>
          </p:cNvCxnSpPr>
          <p:nvPr/>
        </p:nvCxnSpPr>
        <p:spPr>
          <a:xfrm flipH="1">
            <a:off x="4787900" y="1839620"/>
            <a:ext cx="4475164" cy="5638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8CE362C-CDA1-4692-B31B-87F2C971C508}"/>
              </a:ext>
            </a:extLst>
          </p:cNvPr>
          <p:cNvCxnSpPr>
            <a:cxnSpLocks/>
          </p:cNvCxnSpPr>
          <p:nvPr/>
        </p:nvCxnSpPr>
        <p:spPr>
          <a:xfrm flipV="1">
            <a:off x="6255544" y="1974056"/>
            <a:ext cx="1957387" cy="2476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A88FE8B-8128-498C-A0D6-D8375A11A0AE}"/>
              </a:ext>
            </a:extLst>
          </p:cNvPr>
          <p:cNvCxnSpPr>
            <a:cxnSpLocks/>
          </p:cNvCxnSpPr>
          <p:nvPr/>
        </p:nvCxnSpPr>
        <p:spPr>
          <a:xfrm flipV="1">
            <a:off x="3905250" y="3148014"/>
            <a:ext cx="402431" cy="6215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6BA78C2-BB40-4737-BD7A-9F9EE5F2EB6D}"/>
              </a:ext>
            </a:extLst>
          </p:cNvPr>
          <p:cNvCxnSpPr>
            <a:cxnSpLocks/>
          </p:cNvCxnSpPr>
          <p:nvPr/>
        </p:nvCxnSpPr>
        <p:spPr>
          <a:xfrm flipV="1">
            <a:off x="4307681" y="2219325"/>
            <a:ext cx="1952625" cy="9286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E9E3E6-AF6A-4FB5-BCD8-791C0BA5F4AB}"/>
              </a:ext>
            </a:extLst>
          </p:cNvPr>
          <p:cNvCxnSpPr>
            <a:cxnSpLocks/>
          </p:cNvCxnSpPr>
          <p:nvPr/>
        </p:nvCxnSpPr>
        <p:spPr>
          <a:xfrm flipV="1">
            <a:off x="2745581" y="3769520"/>
            <a:ext cx="1159669" cy="1721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C47E4B0-65A1-4FE0-B959-F5DDB75EC519}"/>
              </a:ext>
            </a:extLst>
          </p:cNvPr>
          <p:cNvCxnSpPr>
            <a:cxnSpLocks/>
          </p:cNvCxnSpPr>
          <p:nvPr/>
        </p:nvCxnSpPr>
        <p:spPr>
          <a:xfrm flipV="1">
            <a:off x="8212931" y="1447800"/>
            <a:ext cx="1771650" cy="5262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B04E0836-2EEC-41DE-B7B1-F095AC9C9BCA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fld>
            <a:r>
              <a:rPr lang="en-US" sz="1600" b="1" dirty="0"/>
              <a:t>-</a:t>
            </a: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5000" y="920002"/>
            <a:ext cx="6136962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hubiese pasado si elegía el otro punto?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11" name="Elipse 10"/>
          <p:cNvSpPr/>
          <p:nvPr/>
        </p:nvSpPr>
        <p:spPr>
          <a:xfrm>
            <a:off x="4159454" y="2890699"/>
            <a:ext cx="476250" cy="495300"/>
          </a:xfrm>
          <a:prstGeom prst="ellipse">
            <a:avLst/>
          </a:prstGeom>
          <a:solidFill>
            <a:schemeClr val="accent2">
              <a:lumMod val="60000"/>
              <a:lumOff val="40000"/>
              <a:alpha val="41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72AADEBB-1A4B-C801-C7F6-1C8028CC0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2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9029760" y="2036736"/>
            <a:ext cx="2273708" cy="998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siempre, buscamos el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partir de la </a:t>
            </a:r>
            <a:r>
              <a:rPr lang="es-AR" sz="19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D5FB14B-BA2F-4AAC-807B-6C38F7A89DC8}"/>
              </a:ext>
            </a:extLst>
          </p:cNvPr>
          <p:cNvCxnSpPr>
            <a:cxnSpLocks/>
          </p:cNvCxnSpPr>
          <p:nvPr/>
        </p:nvCxnSpPr>
        <p:spPr>
          <a:xfrm flipH="1">
            <a:off x="6261232" y="1991139"/>
            <a:ext cx="1951699" cy="265032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31A5883-09F1-4030-9A45-61B5DF68C009}"/>
              </a:ext>
            </a:extLst>
          </p:cNvPr>
          <p:cNvCxnSpPr>
            <a:cxnSpLocks/>
          </p:cNvCxnSpPr>
          <p:nvPr/>
        </p:nvCxnSpPr>
        <p:spPr>
          <a:xfrm flipH="1">
            <a:off x="3898106" y="3176017"/>
            <a:ext cx="426243" cy="641127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DFE47FE-D27C-45D3-8CD2-E2BB43A765EC}"/>
              </a:ext>
            </a:extLst>
          </p:cNvPr>
          <p:cNvCxnSpPr>
            <a:cxnSpLocks/>
          </p:cNvCxnSpPr>
          <p:nvPr/>
        </p:nvCxnSpPr>
        <p:spPr>
          <a:xfrm flipH="1">
            <a:off x="8212931" y="1450366"/>
            <a:ext cx="1771650" cy="540773"/>
          </a:xfrm>
          <a:prstGeom prst="line">
            <a:avLst/>
          </a:prstGeom>
          <a:ln w="28575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72534AD4-434D-46FD-92CE-D4E44013F2E9}"/>
              </a:ext>
            </a:extLst>
          </p:cNvPr>
          <p:cNvCxnSpPr>
            <a:cxnSpLocks/>
          </p:cNvCxnSpPr>
          <p:nvPr/>
        </p:nvCxnSpPr>
        <p:spPr>
          <a:xfrm flipH="1">
            <a:off x="2737438" y="3817144"/>
            <a:ext cx="1160668" cy="169306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1E54870-97CE-4F50-946D-8580B613331A}"/>
              </a:ext>
            </a:extLst>
          </p:cNvPr>
          <p:cNvCxnSpPr>
            <a:cxnSpLocks/>
          </p:cNvCxnSpPr>
          <p:nvPr/>
        </p:nvCxnSpPr>
        <p:spPr>
          <a:xfrm flipV="1">
            <a:off x="4321969" y="2253791"/>
            <a:ext cx="1939263" cy="929940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55849" y="1450366"/>
            <a:ext cx="7628732" cy="2404085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/>
              <p:nvPr/>
            </p:nvSpPr>
            <p:spPr>
              <a:xfrm>
                <a:off x="1038252" y="3599966"/>
                <a:ext cx="931794" cy="5212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𝑚𝑖𝑛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252" y="3599966"/>
                <a:ext cx="931794" cy="5212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D44BB2-974F-48CC-AF76-F7828D514F6F}"/>
                  </a:ext>
                </a:extLst>
              </p:cNvPr>
              <p:cNvSpPr txBox="1"/>
              <p:nvPr/>
            </p:nvSpPr>
            <p:spPr>
              <a:xfrm>
                <a:off x="506406" y="4766339"/>
                <a:ext cx="1393371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es-AR" b="0" i="1" smtClean="0">
                          <a:latin typeface="Cambria Math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6D44BB2-974F-48CC-AF76-F7828D514F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406" y="4766339"/>
                <a:ext cx="1393371" cy="369332"/>
              </a:xfrm>
              <a:prstGeom prst="rect">
                <a:avLst/>
              </a:prstGeom>
              <a:blipFill>
                <a:blip r:embed="rId6"/>
                <a:stretch>
                  <a:fillRect l="-43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E2865E6F-0F63-44C1-A1E3-AF7CDB7D7B4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5000" y="920002"/>
            <a:ext cx="6136962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Obtenemos el valor de </a:t>
            </a:r>
            <a:r>
              <a:rPr lang="es-419" sz="1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06134A-7166-3ECA-9285-1647F0676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64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62200" y="1450365"/>
            <a:ext cx="7622383" cy="302638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/>
              <p:nvPr/>
            </p:nvSpPr>
            <p:spPr>
              <a:xfrm>
                <a:off x="366630" y="3051061"/>
                <a:ext cx="1544910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27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547BB26-C5F1-477A-B3AA-ECA2A84CC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630" y="3051061"/>
                <a:ext cx="1544910" cy="5516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81108F-1F3A-4523-8D83-B530609D308F}"/>
                  </a:ext>
                </a:extLst>
              </p:cNvPr>
              <p:cNvSpPr txBox="1"/>
              <p:nvPr/>
            </p:nvSpPr>
            <p:spPr>
              <a:xfrm>
                <a:off x="408337" y="1720752"/>
                <a:ext cx="1486048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A81108F-1F3A-4523-8D83-B530609D30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37" y="1720752"/>
                <a:ext cx="1486048" cy="298415"/>
              </a:xfrm>
              <a:prstGeom prst="rect">
                <a:avLst/>
              </a:prstGeom>
              <a:blipFill>
                <a:blip r:embed="rId6"/>
                <a:stretch>
                  <a:fillRect l="-3689" r="-1639" b="-204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DD6073-38D6-400E-A9FF-7DC73AE62074}"/>
                  </a:ext>
                </a:extLst>
              </p:cNvPr>
              <p:cNvSpPr txBox="1"/>
              <p:nvPr/>
            </p:nvSpPr>
            <p:spPr>
              <a:xfrm>
                <a:off x="572523" y="2385728"/>
                <a:ext cx="1140953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𝑜𝑝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66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7DD6073-38D6-400E-A9FF-7DC73AE62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523" y="2385728"/>
                <a:ext cx="1140953" cy="298415"/>
              </a:xfrm>
              <a:prstGeom prst="rect">
                <a:avLst/>
              </a:prstGeom>
              <a:blipFill>
                <a:blip r:embed="rId7"/>
                <a:stretch>
                  <a:fillRect l="-4813" r="-4813" b="-2040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/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59799615-481E-43AD-8F60-F97522B986B5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22</a:t>
            </a:fld>
            <a:r>
              <a:rPr lang="en-US" sz="1600" b="1" dirty="0"/>
              <a:t>-</a:t>
            </a:r>
          </a:p>
        </p:txBody>
      </p:sp>
      <p:sp>
        <p:nvSpPr>
          <p:cNvPr id="21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Calculamos el reflujo operativo y trazamos la </a:t>
            </a:r>
            <a:r>
              <a:rPr lang="es-419" sz="19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ROS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Reflujo Operativo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B6534C3A-AF48-0A78-64A2-70E06E9EB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31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9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530F87-6D9A-4DDB-BC08-7512E11A0170}"/>
              </a:ext>
            </a:extLst>
          </p:cNvPr>
          <p:cNvCxnSpPr>
            <a:cxnSpLocks/>
          </p:cNvCxnSpPr>
          <p:nvPr/>
        </p:nvCxnSpPr>
        <p:spPr>
          <a:xfrm flipH="1">
            <a:off x="2362200" y="1450365"/>
            <a:ext cx="7622383" cy="302638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/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𝑜𝑝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438E792-C22A-4F52-B127-052234B78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719" y="4287208"/>
                <a:ext cx="810735" cy="55162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C85ECEE-4FAB-4F95-926E-F838FEEB9672}"/>
              </a:ext>
            </a:extLst>
          </p:cNvPr>
          <p:cNvCxnSpPr>
            <a:cxnSpLocks/>
          </p:cNvCxnSpPr>
          <p:nvPr/>
        </p:nvCxnSpPr>
        <p:spPr>
          <a:xfrm flipH="1">
            <a:off x="5081588" y="1839620"/>
            <a:ext cx="4181476" cy="127505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0B048E8-02DB-4F9B-9BB2-1B43391E727B}"/>
              </a:ext>
            </a:extLst>
          </p:cNvPr>
          <p:cNvCxnSpPr>
            <a:cxnSpLocks/>
          </p:cNvCxnSpPr>
          <p:nvPr/>
        </p:nvCxnSpPr>
        <p:spPr>
          <a:xfrm flipH="1">
            <a:off x="2840831" y="3114675"/>
            <a:ext cx="2240757" cy="230981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F6C8AA-1CC4-4A3F-9C55-8EE610287759}"/>
              </a:ext>
            </a:extLst>
          </p:cNvPr>
          <p:cNvCxnSpPr>
            <a:cxnSpLocks/>
          </p:cNvCxnSpPr>
          <p:nvPr/>
        </p:nvCxnSpPr>
        <p:spPr>
          <a:xfrm flipH="1">
            <a:off x="6257925" y="2167128"/>
            <a:ext cx="1945481" cy="58559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44F06E2-3AF8-4B68-9C36-54963EB4DF96}"/>
              </a:ext>
            </a:extLst>
          </p:cNvPr>
          <p:cNvCxnSpPr>
            <a:cxnSpLocks/>
          </p:cNvCxnSpPr>
          <p:nvPr/>
        </p:nvCxnSpPr>
        <p:spPr>
          <a:xfrm flipH="1">
            <a:off x="3907631" y="3576638"/>
            <a:ext cx="726283" cy="750093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755230-828B-4C3E-A0CE-3BFCA1D074AE}"/>
              </a:ext>
            </a:extLst>
          </p:cNvPr>
          <p:cNvCxnSpPr>
            <a:cxnSpLocks/>
          </p:cNvCxnSpPr>
          <p:nvPr/>
        </p:nvCxnSpPr>
        <p:spPr>
          <a:xfrm flipH="1">
            <a:off x="4626769" y="2749866"/>
            <a:ext cx="1631157" cy="83391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228277C-D95A-4786-B535-AE6595E8ED81}"/>
              </a:ext>
            </a:extLst>
          </p:cNvPr>
          <p:cNvCxnSpPr>
            <a:cxnSpLocks/>
          </p:cNvCxnSpPr>
          <p:nvPr/>
        </p:nvCxnSpPr>
        <p:spPr>
          <a:xfrm flipH="1">
            <a:off x="2745581" y="4326731"/>
            <a:ext cx="1162050" cy="1152525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82384C3F-51A0-45B7-9A0E-BB01C0F63AF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23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Para trazar la Recta de Operación completa, acudimos nuevamente a la </a:t>
            </a:r>
            <a:r>
              <a:rPr lang="es-419" sz="19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7CE0F8E2-D0B7-448A-9ED3-199170965B22}"/>
              </a:ext>
            </a:extLst>
          </p:cNvPr>
          <p:cNvSpPr txBox="1">
            <a:spLocks/>
          </p:cNvSpPr>
          <p:nvPr/>
        </p:nvSpPr>
        <p:spPr>
          <a:xfrm>
            <a:off x="6808613" y="3542378"/>
            <a:ext cx="2542556" cy="1124675"/>
          </a:xfrm>
          <a:prstGeom prst="rect">
            <a:avLst/>
          </a:prstGeom>
          <a:ln w="28575">
            <a:solidFill>
              <a:srgbClr val="7030A0"/>
            </a:solidFill>
            <a:prstDash val="lgDash"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Nos quedamos con las partes que son comunes a la Torre Real y a la Ficticia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60D2EA99-0739-E232-E1C7-AE8D7F60335E}"/>
              </a:ext>
            </a:extLst>
          </p:cNvPr>
          <p:cNvSpPr/>
          <p:nvPr/>
        </p:nvSpPr>
        <p:spPr>
          <a:xfrm>
            <a:off x="7997501" y="1955129"/>
            <a:ext cx="411810" cy="423998"/>
          </a:xfrm>
          <a:prstGeom prst="ellipse">
            <a:avLst/>
          </a:prstGeom>
          <a:solidFill>
            <a:schemeClr val="accent1"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4D16A15-CA78-E57A-7DEF-D433576B2C75}"/>
              </a:ext>
            </a:extLst>
          </p:cNvPr>
          <p:cNvCxnSpPr>
            <a:cxnSpLocks/>
            <a:stCxn id="5" idx="6"/>
          </p:cNvCxnSpPr>
          <p:nvPr/>
        </p:nvCxnSpPr>
        <p:spPr>
          <a:xfrm flipV="1">
            <a:off x="8409311" y="2159794"/>
            <a:ext cx="1739576" cy="73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B2DE7297-2886-7B41-FB71-BAC509F94C59}"/>
              </a:ext>
            </a:extLst>
          </p:cNvPr>
          <p:cNvSpPr txBox="1">
            <a:spLocks/>
          </p:cNvSpPr>
          <p:nvPr/>
        </p:nvSpPr>
        <p:spPr>
          <a:xfrm>
            <a:off x="10142836" y="1450365"/>
            <a:ext cx="1807612" cy="1467305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Nuevamente la recta ficticia interseca la ROS en la extracción superior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Marcador de pie de página 3">
            <a:extLst>
              <a:ext uri="{FF2B5EF4-FFF2-40B4-BE49-F238E27FC236}">
                <a16:creationId xmlns:a16="http://schemas.microsoft.com/office/drawing/2014/main" id="{7768E114-B052-0023-C00D-C80EAF38C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5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5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21306B-8725-4D7F-9603-F1CFDC175A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6111" y="1247188"/>
            <a:ext cx="8295017" cy="502747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BCA6C7E-794B-4A92-B303-A06B8E48F8E3}"/>
              </a:ext>
            </a:extLst>
          </p:cNvPr>
          <p:cNvCxnSpPr>
            <a:cxnSpLocks/>
          </p:cNvCxnSpPr>
          <p:nvPr/>
        </p:nvCxnSpPr>
        <p:spPr>
          <a:xfrm flipH="1">
            <a:off x="8203406" y="1450365"/>
            <a:ext cx="1781177" cy="709429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8F6C8AA-1CC4-4A3F-9C55-8EE610287759}"/>
              </a:ext>
            </a:extLst>
          </p:cNvPr>
          <p:cNvCxnSpPr>
            <a:cxnSpLocks/>
          </p:cNvCxnSpPr>
          <p:nvPr/>
        </p:nvCxnSpPr>
        <p:spPr>
          <a:xfrm flipH="1">
            <a:off x="6257925" y="2167128"/>
            <a:ext cx="1945481" cy="585597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44F06E2-3AF8-4B68-9C36-54963EB4DF96}"/>
              </a:ext>
            </a:extLst>
          </p:cNvPr>
          <p:cNvCxnSpPr>
            <a:cxnSpLocks/>
          </p:cNvCxnSpPr>
          <p:nvPr/>
        </p:nvCxnSpPr>
        <p:spPr>
          <a:xfrm flipH="1">
            <a:off x="3907631" y="3576638"/>
            <a:ext cx="726283" cy="750093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755230-828B-4C3E-A0CE-3BFCA1D074AE}"/>
              </a:ext>
            </a:extLst>
          </p:cNvPr>
          <p:cNvCxnSpPr>
            <a:cxnSpLocks/>
          </p:cNvCxnSpPr>
          <p:nvPr/>
        </p:nvCxnSpPr>
        <p:spPr>
          <a:xfrm flipH="1">
            <a:off x="4626769" y="2749866"/>
            <a:ext cx="1631157" cy="833915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228277C-D95A-4786-B535-AE6595E8ED81}"/>
              </a:ext>
            </a:extLst>
          </p:cNvPr>
          <p:cNvCxnSpPr>
            <a:cxnSpLocks/>
          </p:cNvCxnSpPr>
          <p:nvPr/>
        </p:nvCxnSpPr>
        <p:spPr>
          <a:xfrm flipH="1">
            <a:off x="2745581" y="4326731"/>
            <a:ext cx="1162050" cy="1152525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4E6AAA-3423-46EA-826A-01E948292696}"/>
                  </a:ext>
                </a:extLst>
              </p:cNvPr>
              <p:cNvSpPr txBox="1"/>
              <p:nvPr/>
            </p:nvSpPr>
            <p:spPr>
              <a:xfrm>
                <a:off x="6426200" y="3514180"/>
                <a:ext cx="1186790" cy="276999"/>
              </a:xfrm>
              <a:prstGeom prst="rect">
                <a:avLst/>
              </a:prstGeom>
              <a:noFill/>
              <a:ln w="28575">
                <a:solidFill>
                  <a:srgbClr val="7030A0"/>
                </a:solidFill>
              </a:ln>
            </p:spPr>
            <p:txBody>
              <a:bodyPr wrap="square" lIns="0" tIns="0" rIns="0" bIns="0" rtlCol="0" anchor="ctr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𝑵𝒑</m:t>
                      </m:r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latin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4E6AAA-3423-46EA-826A-01E948292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6200" y="3514180"/>
                <a:ext cx="1186790" cy="276999"/>
              </a:xfrm>
              <a:prstGeom prst="rect">
                <a:avLst/>
              </a:prstGeom>
              <a:blipFill>
                <a:blip r:embed="rId5"/>
                <a:stretch>
                  <a:fillRect b="-23529"/>
                </a:stretch>
              </a:blipFill>
              <a:ln w="28575"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133B5D1-F784-4C6C-BA5C-0CDAD58D211E}"/>
              </a:ext>
            </a:extLst>
          </p:cNvPr>
          <p:cNvCxnSpPr>
            <a:cxnSpLocks/>
          </p:cNvCxnSpPr>
          <p:nvPr/>
        </p:nvCxnSpPr>
        <p:spPr>
          <a:xfrm>
            <a:off x="7048500" y="3863340"/>
            <a:ext cx="0" cy="6629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60C30CEC-E433-453A-A14C-543C20CDA167}"/>
              </a:ext>
            </a:extLst>
          </p:cNvPr>
          <p:cNvSpPr txBox="1">
            <a:spLocks/>
          </p:cNvSpPr>
          <p:nvPr/>
        </p:nvSpPr>
        <p:spPr>
          <a:xfrm>
            <a:off x="5946292" y="4608363"/>
            <a:ext cx="2065276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torre tiene que tener 6 platos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7D6AF8AA-1E46-4A4E-813A-CB14651AD56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24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 txBox="1">
            <a:spLocks/>
          </p:cNvSpPr>
          <p:nvPr/>
        </p:nvSpPr>
        <p:spPr>
          <a:xfrm>
            <a:off x="438911" y="318696"/>
            <a:ext cx="10071609" cy="7354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ED055F7D-4DE4-40B8-A89C-BAFE4E062F50}"/>
              </a:ext>
            </a:extLst>
          </p:cNvPr>
          <p:cNvSpPr txBox="1">
            <a:spLocks/>
          </p:cNvSpPr>
          <p:nvPr/>
        </p:nvSpPr>
        <p:spPr>
          <a:xfrm>
            <a:off x="634999" y="920002"/>
            <a:ext cx="9349583" cy="403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419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Finalmente, contamos N° de Etapas requeridas: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F3F6048C-F4F5-4D3F-9600-6CD6C34DD0D0}"/>
              </a:ext>
            </a:extLst>
          </p:cNvPr>
          <p:cNvSpPr txBox="1">
            <a:spLocks/>
          </p:cNvSpPr>
          <p:nvPr/>
        </p:nvSpPr>
        <p:spPr>
          <a:xfrm>
            <a:off x="7258174" y="3888761"/>
            <a:ext cx="2222878" cy="77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¡Equipos parciales!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771D3929-57F4-4DD1-98E8-3F935AD7F8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21769" y="1378744"/>
            <a:ext cx="7328460" cy="4125651"/>
          </a:xfrm>
          <a:prstGeom prst="rect">
            <a:avLst/>
          </a:prstGeo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BA4114B-3CCE-F3F1-1D0B-3641DDDB3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EA2CB5C3-EAA5-13FA-878C-EBF094AF35AA}"/>
              </a:ext>
            </a:extLst>
          </p:cNvPr>
          <p:cNvSpPr txBox="1">
            <a:spLocks/>
          </p:cNvSpPr>
          <p:nvPr/>
        </p:nvSpPr>
        <p:spPr>
          <a:xfrm>
            <a:off x="423672" y="6262959"/>
            <a:ext cx="112523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2°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2024</a:t>
            </a:r>
          </a:p>
        </p:txBody>
      </p:sp>
    </p:spTree>
    <p:extLst>
      <p:ext uri="{BB962C8B-B14F-4D97-AF65-F5344CB8AC3E}">
        <p14:creationId xmlns:p14="http://schemas.microsoft.com/office/powerpoint/2010/main" val="12201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0" grpId="0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1288" y="2966260"/>
            <a:ext cx="9880092" cy="919940"/>
          </a:xfrm>
        </p:spPr>
        <p:txBody>
          <a:bodyPr>
            <a:normAutofit/>
          </a:bodyPr>
          <a:lstStyle/>
          <a:p>
            <a:pPr algn="ctr"/>
            <a:r>
              <a:rPr lang="es-AR" sz="5400" dirty="0"/>
              <a:t>¿Preguntas?</a:t>
            </a:r>
            <a:endParaRPr lang="en-US" sz="54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54D09BBD-BBB9-4966-B634-1922779F7B4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085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De Wikipedia ®</a:t>
            </a:r>
            <a:r>
              <a:rPr lang="x-none" dirty="0"/>
              <a:t>	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A8F7FDB-254D-39C5-59FA-9FAA6615F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1" y="982262"/>
            <a:ext cx="4315210" cy="524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4F3DE71C-38D7-6210-4B2C-CDDF596D7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069" y="954113"/>
            <a:ext cx="5524500" cy="5268999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351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A6822293-5BD4-47A3-B134-17B9189F393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13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Material audiovisual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67D72D-89A1-6CC7-FBBA-A4EA42D7CA65}"/>
              </a:ext>
            </a:extLst>
          </p:cNvPr>
          <p:cNvSpPr txBox="1"/>
          <p:nvPr/>
        </p:nvSpPr>
        <p:spPr>
          <a:xfrm>
            <a:off x="954699" y="2563139"/>
            <a:ext cx="656506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5"/>
              </a:rPr>
              <a:t>Destilación de crudo</a:t>
            </a:r>
            <a:r>
              <a:rPr lang="en-US" sz="2400" dirty="0"/>
              <a:t> (Inglés)</a:t>
            </a:r>
            <a:endParaRPr lang="es-E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D5CCC6-E3A8-A8F5-0C59-8747315CB9C6}"/>
              </a:ext>
            </a:extLst>
          </p:cNvPr>
          <p:cNvSpPr txBox="1"/>
          <p:nvPr/>
        </p:nvSpPr>
        <p:spPr>
          <a:xfrm>
            <a:off x="950301" y="1566597"/>
            <a:ext cx="656506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hlinkClick r:id="rId6"/>
              </a:rPr>
              <a:t>Destilación Fraccionada de Petróleo</a:t>
            </a:r>
            <a:r>
              <a:rPr lang="en-US" sz="2400" dirty="0"/>
              <a:t> (Español)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386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066" y="1125279"/>
            <a:ext cx="4534533" cy="48679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7351401" y="2877699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01" y="2877699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387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7351401" y="3581702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401" y="3581702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9677" r="-1935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10297484" y="251274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484" y="2512742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461" r="-1643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10297485" y="386371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7485" y="3863719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461" r="-16438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10674951" y="954114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74951" y="954114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10965363" y="535453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5363" y="5354539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38F75B6-CF3E-44B0-A04A-E18EC7F59946}"/>
                  </a:ext>
                </a:extLst>
              </p:cNvPr>
              <p:cNvSpPr txBox="1"/>
              <p:nvPr/>
            </p:nvSpPr>
            <p:spPr>
              <a:xfrm>
                <a:off x="1153115" y="1538736"/>
                <a:ext cx="39075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𝑀𝑇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 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38F75B6-CF3E-44B0-A04A-E18EC7F599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115" y="1538736"/>
                <a:ext cx="3907545" cy="276999"/>
              </a:xfrm>
              <a:prstGeom prst="rect">
                <a:avLst/>
              </a:prstGeom>
              <a:blipFill>
                <a:blip r:embed="rId11"/>
                <a:stretch>
                  <a:fillRect l="-936" t="-2174" r="-468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1C777D0-4CD3-4D3B-967B-2BB944D33C6D}"/>
                  </a:ext>
                </a:extLst>
              </p:cNvPr>
              <p:cNvSpPr txBox="1"/>
              <p:nvPr/>
            </p:nvSpPr>
            <p:spPr>
              <a:xfrm>
                <a:off x="1050984" y="2009935"/>
                <a:ext cx="711797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𝑀𝑃</m:t>
                      </m:r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) 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i="1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1C777D0-4CD3-4D3B-967B-2BB944D33C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984" y="2009935"/>
                <a:ext cx="7117974" cy="276999"/>
              </a:xfrm>
              <a:prstGeom prst="rect">
                <a:avLst/>
              </a:prstGeom>
              <a:blipFill>
                <a:blip r:embed="rId12"/>
                <a:stretch>
                  <a:fillRect t="-4444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1FCAF3-3BE7-4078-9BF6-EABB9092F2C6}"/>
                  </a:ext>
                </a:extLst>
              </p:cNvPr>
              <p:cNvSpPr txBox="1"/>
              <p:nvPr/>
            </p:nvSpPr>
            <p:spPr>
              <a:xfrm>
                <a:off x="1970519" y="2353290"/>
                <a:ext cx="1857496" cy="12485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=36,83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=83,17</m:t>
                              </m:r>
                              <m:f>
                                <m:f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𝑘𝑚𝑜𝑙</m:t>
                                  </m:r>
                                </m:num>
                                <m:den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1FCAF3-3BE7-4078-9BF6-EABB9092F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0519" y="2353290"/>
                <a:ext cx="1857496" cy="124854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3FDA1554-0CC8-417E-A771-0D54E2DA91C4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>
            <a:spLocks noGrp="1"/>
          </p:cNvSpPr>
          <p:nvPr>
            <p:ph type="title"/>
          </p:nvPr>
        </p:nvSpPr>
        <p:spPr>
          <a:xfrm>
            <a:off x="479488" y="318696"/>
            <a:ext cx="10031032" cy="735404"/>
          </a:xfrm>
        </p:spPr>
        <p:txBody>
          <a:bodyPr>
            <a:normAutofit/>
          </a:bodyPr>
          <a:lstStyle/>
          <a:p>
            <a:r>
              <a:rPr lang="es-AR" dirty="0"/>
              <a:t>Resolución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37978" y="1029483"/>
            <a:ext cx="8248822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Como siempre, arrancamos por lo más sencillo: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79488" y="2781253"/>
            <a:ext cx="1562101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Obtenemos</a:t>
            </a:r>
            <a:r>
              <a:rPr lang="en-U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809071" y="3854136"/>
            <a:ext cx="1753279" cy="484039"/>
          </a:xfrm>
          <a:prstGeom prst="rect">
            <a:avLst/>
          </a:prstGeom>
          <a:ln w="28575">
            <a:solidFill>
              <a:schemeClr val="accent1"/>
            </a:solidFill>
            <a:prstDash val="solid"/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¿Y </a:t>
            </a:r>
            <a:r>
              <a:rPr lang="en-US" sz="2000" i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79488" y="4407111"/>
            <a:ext cx="5845786" cy="182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Pasos a seguir: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Encontrar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Rmin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Obtener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Rop</a:t>
            </a:r>
            <a:endParaRPr lang="es-AR" sz="1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AutoNum type="arabi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 N° de etapas requeridas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396C204-3FB0-D270-126A-24DEA2B35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2" grpId="0"/>
      <p:bldP spid="14" grpId="0"/>
      <p:bldP spid="28" grpId="0"/>
      <p:bldP spid="29" grpId="0" animBg="1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034" y="954114"/>
            <a:ext cx="5025092" cy="539458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3619043" y="2876253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043" y="2876253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44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3619043" y="3699754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043" y="3699754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10390" r="-194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514330" y="2506921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330" y="2506921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918" r="-15982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514331" y="4083946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331" y="4083946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918" r="-15982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7722758" y="101504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2758" y="1015048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7789714" y="5862597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9714" y="5862597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3FDA1554-0CC8-417E-A771-0D54E2DA91C4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26" name="Título 1"/>
          <p:cNvSpPr>
            <a:spLocks noGrp="1"/>
          </p:cNvSpPr>
          <p:nvPr>
            <p:ph type="title"/>
          </p:nvPr>
        </p:nvSpPr>
        <p:spPr>
          <a:xfrm>
            <a:off x="479488" y="318696"/>
            <a:ext cx="10031032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Caudales internos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37978" y="1029483"/>
            <a:ext cx="8248822" cy="510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Qué cambia internamente?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712754" y="1565179"/>
            <a:ext cx="3554446" cy="80464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Distintos caudales internos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s-AR" sz="1900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Distintas rectas de operación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95E2D51-712E-FFC0-E487-1CBA89793282}"/>
              </a:ext>
            </a:extLst>
          </p:cNvPr>
          <p:cNvSpPr/>
          <p:nvPr/>
        </p:nvSpPr>
        <p:spPr>
          <a:xfrm>
            <a:off x="5007941" y="2524475"/>
            <a:ext cx="1169340" cy="352179"/>
          </a:xfrm>
          <a:prstGeom prst="rect">
            <a:avLst/>
          </a:prstGeom>
          <a:solidFill>
            <a:srgbClr val="DF5327">
              <a:alpha val="50196"/>
            </a:srgb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B14FD6E-8542-DA23-F453-890D43385E9C}"/>
              </a:ext>
            </a:extLst>
          </p:cNvPr>
          <p:cNvSpPr/>
          <p:nvPr/>
        </p:nvSpPr>
        <p:spPr>
          <a:xfrm>
            <a:off x="5007941" y="2935759"/>
            <a:ext cx="1169340" cy="352179"/>
          </a:xfrm>
          <a:prstGeom prst="rect">
            <a:avLst/>
          </a:prstGeom>
          <a:solidFill>
            <a:schemeClr val="accent3">
              <a:alpha val="50196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0EBDAFE-FAFD-A391-3678-B4A83EA1FCA8}"/>
              </a:ext>
            </a:extLst>
          </p:cNvPr>
          <p:cNvSpPr/>
          <p:nvPr/>
        </p:nvSpPr>
        <p:spPr>
          <a:xfrm>
            <a:off x="5007944" y="3340329"/>
            <a:ext cx="1169338" cy="728757"/>
          </a:xfrm>
          <a:prstGeom prst="rect">
            <a:avLst/>
          </a:prstGeom>
          <a:solidFill>
            <a:srgbClr val="0070C0">
              <a:alpha val="50196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26B0244-399E-AFCB-2396-FBF8AB49435F}"/>
              </a:ext>
            </a:extLst>
          </p:cNvPr>
          <p:cNvSpPr/>
          <p:nvPr/>
        </p:nvSpPr>
        <p:spPr>
          <a:xfrm>
            <a:off x="5007943" y="4121477"/>
            <a:ext cx="1169338" cy="331801"/>
          </a:xfrm>
          <a:prstGeom prst="rect">
            <a:avLst/>
          </a:prstGeom>
          <a:solidFill>
            <a:srgbClr val="002060">
              <a:alpha val="50196"/>
            </a:srgb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916ED04-D662-BE79-EDBD-EDA087A30E18}"/>
              </a:ext>
            </a:extLst>
          </p:cNvPr>
          <p:cNvSpPr/>
          <p:nvPr/>
        </p:nvSpPr>
        <p:spPr>
          <a:xfrm>
            <a:off x="5007943" y="4523203"/>
            <a:ext cx="1169338" cy="331801"/>
          </a:xfrm>
          <a:prstGeom prst="rect">
            <a:avLst/>
          </a:prstGeom>
          <a:solidFill>
            <a:srgbClr val="7030A0">
              <a:alpha val="50196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Marcador de pie de página 3">
            <a:extLst>
              <a:ext uri="{FF2B5EF4-FFF2-40B4-BE49-F238E27FC236}">
                <a16:creationId xmlns:a16="http://schemas.microsoft.com/office/drawing/2014/main" id="{A02252F3-4EE7-3152-EEFC-8125452C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52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" grpId="0" animBg="1"/>
      <p:bldP spid="4" grpId="0" animBg="1"/>
      <p:bldP spid="5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1281282" y="1563653"/>
            <a:ext cx="1333500" cy="431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Equilibrio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5244247"/>
              </p:ext>
            </p:extLst>
          </p:nvPr>
        </p:nvGraphicFramePr>
        <p:xfrm>
          <a:off x="3556885" y="1127447"/>
          <a:ext cx="8211443" cy="484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1B2798-ADE0-4919-9076-6A2EC47C2702}"/>
                  </a:ext>
                </a:extLst>
              </p:cNvPr>
              <p:cNvSpPr txBox="1"/>
              <p:nvPr/>
            </p:nvSpPr>
            <p:spPr>
              <a:xfrm>
                <a:off x="962025" y="2579141"/>
                <a:ext cx="1925527" cy="52354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419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91B2798-ADE0-4919-9076-6A2EC47C2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025" y="2579141"/>
                <a:ext cx="1925527" cy="5235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76B9475-1917-40FD-84AF-9F32A19B92D8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1948032" y="1995221"/>
            <a:ext cx="0" cy="5105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823529"/>
              </p:ext>
            </p:extLst>
          </p:nvPr>
        </p:nvGraphicFramePr>
        <p:xfrm>
          <a:off x="3556885" y="1127446"/>
          <a:ext cx="8211443" cy="484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8A7D60E1-275A-4B53-8661-05E97DC5E50A}"/>
              </a:ext>
            </a:extLst>
          </p:cNvPr>
          <p:cNvSpPr txBox="1">
            <a:spLocks/>
          </p:cNvSpPr>
          <p:nvPr/>
        </p:nvSpPr>
        <p:spPr>
          <a:xfrm>
            <a:off x="437960" y="3520262"/>
            <a:ext cx="2983779" cy="255520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Puedo marcar: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Alimentaciones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s-AR" sz="1900" dirty="0">
                <a:solidFill>
                  <a:schemeClr val="tx1"/>
                </a:solidFill>
              </a:rPr>
              <a:t>Extracciones laterales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Producto de Tope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en-US" sz="1900" dirty="0">
                <a:solidFill>
                  <a:schemeClr val="tx1"/>
                </a:solidFill>
              </a:rPr>
              <a:t>Producto de Fondo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268932"/>
              </p:ext>
            </p:extLst>
          </p:nvPr>
        </p:nvGraphicFramePr>
        <p:xfrm>
          <a:off x="3556885" y="1131365"/>
          <a:ext cx="8211443" cy="469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A947FF-89B8-4B5E-ABC9-EE09327BDAA6}"/>
                  </a:ext>
                </a:extLst>
              </p:cNvPr>
              <p:cNvSpPr txBox="1"/>
              <p:nvPr/>
            </p:nvSpPr>
            <p:spPr>
              <a:xfrm>
                <a:off x="8007728" y="1184980"/>
                <a:ext cx="2958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5A947FF-89B8-4B5E-ABC9-EE09327BDA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7728" y="1184980"/>
                <a:ext cx="295848" cy="276999"/>
              </a:xfrm>
              <a:prstGeom prst="rect">
                <a:avLst/>
              </a:prstGeom>
              <a:blipFill>
                <a:blip r:embed="rId8"/>
                <a:stretch>
                  <a:fillRect l="-16667" r="-2083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4961E6A-1F59-4175-8A75-C8B0C6DFD448}"/>
                  </a:ext>
                </a:extLst>
              </p:cNvPr>
              <p:cNvSpPr txBox="1"/>
              <p:nvPr/>
            </p:nvSpPr>
            <p:spPr>
              <a:xfrm>
                <a:off x="7671549" y="5698573"/>
                <a:ext cx="28047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4961E6A-1F59-4175-8A75-C8B0C6DFD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549" y="5698573"/>
                <a:ext cx="280477" cy="276999"/>
              </a:xfrm>
              <a:prstGeom prst="rect">
                <a:avLst/>
              </a:prstGeom>
              <a:blipFill>
                <a:blip r:embed="rId9"/>
                <a:stretch>
                  <a:fillRect l="-8696" r="-434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6343754"/>
              </p:ext>
            </p:extLst>
          </p:nvPr>
        </p:nvGraphicFramePr>
        <p:xfrm>
          <a:off x="3554302" y="1129125"/>
          <a:ext cx="8211443" cy="4696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072D766-A171-4065-95DF-989EED79AF6A}"/>
                  </a:ext>
                </a:extLst>
              </p:cNvPr>
              <p:cNvSpPr txBox="1"/>
              <p:nvPr/>
            </p:nvSpPr>
            <p:spPr>
              <a:xfrm>
                <a:off x="4263813" y="1387704"/>
                <a:ext cx="30169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072D766-A171-4065-95DF-989EED79A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3813" y="1387704"/>
                <a:ext cx="301699" cy="276999"/>
              </a:xfrm>
              <a:prstGeom prst="rect">
                <a:avLst/>
              </a:prstGeom>
              <a:blipFill>
                <a:blip r:embed="rId11"/>
                <a:stretch>
                  <a:fillRect l="-16000" r="-2000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665BCED-DC0C-4977-B98C-8194B7C0FA72}"/>
                  </a:ext>
                </a:extLst>
              </p:cNvPr>
              <p:cNvSpPr txBox="1"/>
              <p:nvPr/>
            </p:nvSpPr>
            <p:spPr>
              <a:xfrm>
                <a:off x="6531989" y="5724706"/>
                <a:ext cx="28632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665BCED-DC0C-4977-B98C-8194B7C0F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1989" y="5724706"/>
                <a:ext cx="286329" cy="276999"/>
              </a:xfrm>
              <a:prstGeom prst="rect">
                <a:avLst/>
              </a:prstGeom>
              <a:blipFill>
                <a:blip r:embed="rId12"/>
                <a:stretch>
                  <a:fillRect l="-8696" r="-4348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FEE2EE7-8F6E-4D84-965C-4F247E834C23}"/>
                  </a:ext>
                </a:extLst>
              </p:cNvPr>
              <p:cNvSpPr txBox="1"/>
              <p:nvPr/>
            </p:nvSpPr>
            <p:spPr>
              <a:xfrm>
                <a:off x="9455248" y="5714754"/>
                <a:ext cx="59324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FEE2EE7-8F6E-4D84-965C-4F247E834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5248" y="5714754"/>
                <a:ext cx="593247" cy="276999"/>
              </a:xfrm>
              <a:prstGeom prst="rect">
                <a:avLst/>
              </a:prstGeom>
              <a:blipFill>
                <a:blip r:embed="rId13"/>
                <a:stretch>
                  <a:fillRect l="-1031" r="-1031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F9EA735-93C3-4170-AA64-201F6D4C6E7B}"/>
                  </a:ext>
                </a:extLst>
              </p:cNvPr>
              <p:cNvSpPr txBox="1"/>
              <p:nvPr/>
            </p:nvSpPr>
            <p:spPr>
              <a:xfrm>
                <a:off x="5186074" y="5676434"/>
                <a:ext cx="59324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F9EA735-93C3-4170-AA64-201F6D4C6E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074" y="5676434"/>
                <a:ext cx="593247" cy="276999"/>
              </a:xfrm>
              <a:prstGeom prst="rect">
                <a:avLst/>
              </a:prstGeom>
              <a:blipFill>
                <a:blip r:embed="rId14"/>
                <a:stretch>
                  <a:fillRect l="-1031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BE6BFC2-7D7D-4DC4-B36B-BAAA829F8A37}"/>
                  </a:ext>
                </a:extLst>
              </p:cNvPr>
              <p:cNvSpPr txBox="1"/>
              <p:nvPr/>
            </p:nvSpPr>
            <p:spPr>
              <a:xfrm>
                <a:off x="9389017" y="922047"/>
                <a:ext cx="5925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BE6BFC2-7D7D-4DC4-B36B-BAAA829F8A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9017" y="922047"/>
                <a:ext cx="592541" cy="276999"/>
              </a:xfrm>
              <a:prstGeom prst="rect">
                <a:avLst/>
              </a:prstGeom>
              <a:blipFill>
                <a:blip r:embed="rId15"/>
                <a:stretch>
                  <a:fillRect l="-5155" r="-1031" b="-2391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8A0B9C5-8283-4D8A-B7E9-BDA611140E69}"/>
                  </a:ext>
                </a:extLst>
              </p:cNvPr>
              <p:cNvSpPr txBox="1"/>
              <p:nvPr/>
            </p:nvSpPr>
            <p:spPr>
              <a:xfrm>
                <a:off x="5234445" y="896179"/>
                <a:ext cx="59254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8A0B9C5-8283-4D8A-B7E9-BDA611140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4445" y="896179"/>
                <a:ext cx="592541" cy="276999"/>
              </a:xfrm>
              <a:prstGeom prst="rect">
                <a:avLst/>
              </a:prstGeom>
              <a:blipFill>
                <a:blip r:embed="rId16"/>
                <a:stretch>
                  <a:fillRect l="-5155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E1DC1EED-6307-4D0E-88A0-93F3254FD664}"/>
              </a:ext>
            </a:extLst>
          </p:cNvPr>
          <p:cNvSpPr/>
          <p:nvPr/>
        </p:nvSpPr>
        <p:spPr>
          <a:xfrm>
            <a:off x="4271181" y="5265076"/>
            <a:ext cx="101697" cy="10589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0B4BB1B-9ED7-48A4-BF76-1551F397EA5C}"/>
              </a:ext>
            </a:extLst>
          </p:cNvPr>
          <p:cNvSpPr/>
          <p:nvPr/>
        </p:nvSpPr>
        <p:spPr>
          <a:xfrm>
            <a:off x="11263492" y="1362850"/>
            <a:ext cx="101697" cy="105895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93044B1-45B2-4D46-94E5-F02E2F934351}"/>
                  </a:ext>
                </a:extLst>
              </p:cNvPr>
              <p:cNvSpPr txBox="1"/>
              <p:nvPr/>
            </p:nvSpPr>
            <p:spPr>
              <a:xfrm>
                <a:off x="4171242" y="5773902"/>
                <a:ext cx="380033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93044B1-45B2-4D46-94E5-F02E2F9343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42" y="5773902"/>
                <a:ext cx="380033" cy="276999"/>
              </a:xfrm>
              <a:prstGeom prst="rect">
                <a:avLst/>
              </a:prstGeom>
              <a:blipFill>
                <a:blip r:embed="rId17"/>
                <a:stretch>
                  <a:fillRect l="-4762" r="-1587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1761346-5617-414F-9E28-4338FA362577}"/>
                  </a:ext>
                </a:extLst>
              </p:cNvPr>
              <p:cNvSpPr txBox="1"/>
              <p:nvPr/>
            </p:nvSpPr>
            <p:spPr>
              <a:xfrm>
                <a:off x="11163729" y="5754087"/>
                <a:ext cx="3315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1761346-5617-414F-9E28-4338FA362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63729" y="5754087"/>
                <a:ext cx="331594" cy="276999"/>
              </a:xfrm>
              <a:prstGeom prst="rect">
                <a:avLst/>
              </a:prstGeom>
              <a:blipFill>
                <a:blip r:embed="rId18"/>
                <a:stretch>
                  <a:fillRect l="-7273" r="-1818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n 2" descr="Nueva marca difusion - web">
            <a:extLst>
              <a:ext uri="{FF2B5EF4-FFF2-40B4-BE49-F238E27FC236}">
                <a16:creationId xmlns:a16="http://schemas.microsoft.com/office/drawing/2014/main" id="{1E741134-115E-4035-BA30-8ED0B7BEA737}"/>
              </a:ext>
            </a:extLst>
          </p:cNvPr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45" name="Título 1"/>
          <p:cNvSpPr>
            <a:spLocks noGrp="1"/>
          </p:cNvSpPr>
          <p:nvPr>
            <p:ph type="title"/>
          </p:nvPr>
        </p:nvSpPr>
        <p:spPr>
          <a:xfrm>
            <a:off x="437960" y="318696"/>
            <a:ext cx="10072560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Gráfico x-y</a:t>
            </a:r>
            <a:r>
              <a:rPr lang="x-none" dirty="0"/>
              <a:t>	</a:t>
            </a:r>
            <a:endParaRPr lang="en-US" dirty="0"/>
          </a:p>
        </p:txBody>
      </p:sp>
      <p:graphicFrame>
        <p:nvGraphicFramePr>
          <p:cNvPr id="46" name="Chart 33">
            <a:extLst>
              <a:ext uri="{FF2B5EF4-FFF2-40B4-BE49-F238E27FC236}">
                <a16:creationId xmlns:a16="http://schemas.microsoft.com/office/drawing/2014/main" id="{4E1E5278-F6B4-45FB-AF00-6D2300C53F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6115704"/>
              </p:ext>
            </p:extLst>
          </p:nvPr>
        </p:nvGraphicFramePr>
        <p:xfrm>
          <a:off x="3554302" y="1129908"/>
          <a:ext cx="8211443" cy="4696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0BFA246D-3AC8-DB0E-14A5-34D112FBC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6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Graphic spid="19" grpId="0">
        <p:bldAsOne/>
      </p:bldGraphic>
      <p:bldP spid="3" grpId="0"/>
      <p:bldGraphic spid="24" grpId="0">
        <p:bldAsOne/>
      </p:bldGraphic>
      <p:bldP spid="25" grpId="0"/>
      <p:bldGraphic spid="27" grpId="0">
        <p:bldAsOne/>
      </p:bldGraphic>
      <p:bldP spid="28" grpId="0"/>
      <p:bldP spid="29" grpId="0"/>
      <p:bldGraphic spid="30" grpId="0">
        <p:bldAsOne/>
      </p:bldGraphic>
      <p:bldP spid="31" grpId="0"/>
      <p:bldP spid="32" grpId="0"/>
      <p:bldP spid="35" grpId="0"/>
      <p:bldP spid="36" grpId="0"/>
      <p:bldP spid="37" grpId="0"/>
      <p:bldP spid="38" grpId="0"/>
      <p:bldP spid="11" grpId="0" animBg="1"/>
      <p:bldP spid="41" grpId="0" animBg="1"/>
      <p:bldP spid="42" grpId="0"/>
      <p:bldP spid="43" grpId="0"/>
      <p:bldGraphic spid="4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23F72D6-85E4-4332-B647-F49CBF55F8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1765790"/>
            <a:ext cx="4248933" cy="4561354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8471" y="1941075"/>
                <a:ext cx="125162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402" y="5723718"/>
                <a:ext cx="125162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453144" y="1054100"/>
            <a:ext cx="8662281" cy="7615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método gráfico que veníamos utilizando no nos permite resolver este tipo de torres (con más de una entrada o más de dos salidas)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675591B8-E2E5-4526-8964-F634B4129B8F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24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3317778"/>
                <a:ext cx="883930" cy="369332"/>
              </a:xfrm>
              <a:prstGeom prst="rect">
                <a:avLst/>
              </a:prstGeom>
              <a:blipFill>
                <a:blip r:embed="rId8"/>
                <a:stretch>
                  <a:fillRect l="-11724" r="-344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5150" y="4010491"/>
                <a:ext cx="883930" cy="369332"/>
              </a:xfrm>
              <a:prstGeom prst="rect">
                <a:avLst/>
              </a:prstGeom>
              <a:blipFill>
                <a:blip r:embed="rId9"/>
                <a:stretch>
                  <a:fillRect l="-13793" r="-5517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ext</m:t>
                          </m:r>
                          <m:r>
                            <a:rPr lang="es-419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659" y="3050680"/>
                <a:ext cx="1251625" cy="369332"/>
              </a:xfrm>
              <a:prstGeom prst="rect">
                <a:avLst/>
              </a:prstGeom>
              <a:blipFill>
                <a:blip r:embed="rId10"/>
                <a:stretch>
                  <a:fillRect l="-26829" r="-2048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975" y="4340308"/>
                <a:ext cx="1251625" cy="369332"/>
              </a:xfrm>
              <a:prstGeom prst="rect">
                <a:avLst/>
              </a:prstGeom>
              <a:blipFill>
                <a:blip r:embed="rId11"/>
                <a:stretch>
                  <a:fillRect l="-26214" r="-20388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" name="Picture 2">
            <a:extLst>
              <a:ext uri="{FF2B5EF4-FFF2-40B4-BE49-F238E27FC236}">
                <a16:creationId xmlns:a16="http://schemas.microsoft.com/office/drawing/2014/main" id="{53A46C64-BA26-479B-8768-E157AA5EBC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04749" y="1378855"/>
            <a:ext cx="4887007" cy="48774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1642" y="3468937"/>
                <a:ext cx="1571971" cy="369332"/>
              </a:xfrm>
              <a:prstGeom prst="rect">
                <a:avLst/>
              </a:prstGeom>
              <a:blipFill>
                <a:blip r:embed="rId13"/>
                <a:stretch>
                  <a:fillRect l="-388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8554" y="1194189"/>
                <a:ext cx="1335755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1402" y="5633552"/>
                <a:ext cx="1335755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23">
            <a:extLst>
              <a:ext uri="{FF2B5EF4-FFF2-40B4-BE49-F238E27FC236}">
                <a16:creationId xmlns:a16="http://schemas.microsoft.com/office/drawing/2014/main" id="{69C03713-AFBA-4EF9-955C-8A2AB38088F4}"/>
              </a:ext>
            </a:extLst>
          </p:cNvPr>
          <p:cNvCxnSpPr>
            <a:cxnSpLocks/>
          </p:cNvCxnSpPr>
          <p:nvPr/>
        </p:nvCxnSpPr>
        <p:spPr>
          <a:xfrm>
            <a:off x="5348970" y="3838269"/>
            <a:ext cx="75274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Marcador de contenido 2">
            <a:extLst>
              <a:ext uri="{FF2B5EF4-FFF2-40B4-BE49-F238E27FC236}">
                <a16:creationId xmlns:a16="http://schemas.microsoft.com/office/drawing/2014/main" id="{B66814DF-EB83-4345-83FB-1F68552A7357}"/>
              </a:ext>
            </a:extLst>
          </p:cNvPr>
          <p:cNvSpPr txBox="1">
            <a:spLocks/>
          </p:cNvSpPr>
          <p:nvPr/>
        </p:nvSpPr>
        <p:spPr>
          <a:xfrm>
            <a:off x="9505268" y="3618250"/>
            <a:ext cx="1786488" cy="497843"/>
          </a:xfrm>
          <a:prstGeom prst="rect">
            <a:avLst/>
          </a:prstGeom>
          <a:ln w="28575">
            <a:solidFill>
              <a:srgbClr val="C00000"/>
            </a:solidFill>
            <a:prstDash val="solid"/>
          </a:ln>
          <a:effectLst/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900" b="1" dirty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Torre Ficticia o Imaginaria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495E8A-071B-969F-8779-A8C674CC4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4A39ED-B615-4660-8F05-79A8D2B19D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3894" y="2088546"/>
            <a:ext cx="5459986" cy="398906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9820669" y="250026"/>
            <a:ext cx="2130820" cy="704088"/>
          </a:xfrm>
          <a:prstGeom prst="rect">
            <a:avLst/>
          </a:prstGeom>
        </p:spPr>
      </p:pic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/>
              <p:nvPr/>
            </p:nvSpPr>
            <p:spPr>
              <a:xfrm>
                <a:off x="3131853" y="3452225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75520C4A-C211-4B66-AC78-A8BEF2959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53" y="3452225"/>
                <a:ext cx="943345" cy="369332"/>
              </a:xfrm>
              <a:prstGeom prst="rect">
                <a:avLst/>
              </a:prstGeom>
              <a:blipFill>
                <a:blip r:embed="rId5"/>
                <a:stretch>
                  <a:fillRect l="-8387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/>
              <p:nvPr/>
            </p:nvSpPr>
            <p:spPr>
              <a:xfrm>
                <a:off x="3131854" y="4364847"/>
                <a:ext cx="94334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5D9B69E6-3582-49FE-949F-C010BC8F7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54" y="4364847"/>
                <a:ext cx="943345" cy="369332"/>
              </a:xfrm>
              <a:prstGeom prst="rect">
                <a:avLst/>
              </a:prstGeom>
              <a:blipFill>
                <a:blip r:embed="rId6"/>
                <a:stretch>
                  <a:fillRect l="-9032" r="-645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/>
              <p:nvPr/>
            </p:nvSpPr>
            <p:spPr>
              <a:xfrm>
                <a:off x="6391241" y="351082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1AAFBFF6-C518-4E9E-A808-3B347453B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1241" y="3510828"/>
                <a:ext cx="1335755" cy="369332"/>
              </a:xfrm>
              <a:prstGeom prst="rect">
                <a:avLst/>
              </a:prstGeom>
              <a:blipFill>
                <a:blip r:embed="rId7"/>
                <a:stretch>
                  <a:fillRect l="-21364" r="-15909" b="-49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/>
              <p:nvPr/>
            </p:nvSpPr>
            <p:spPr>
              <a:xfrm>
                <a:off x="6429636" y="435771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419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sSub>
                        <m:sSubPr>
                          <m:ctrlP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𝑒𝑥𝑡</m:t>
                          </m:r>
                          <m:r>
                            <a:rPr lang="es-419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AAD7FDED-0ACF-45B8-8FBA-A3CB7D53B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9636" y="4357719"/>
                <a:ext cx="1335755" cy="369332"/>
              </a:xfrm>
              <a:prstGeom prst="rect">
                <a:avLst/>
              </a:prstGeom>
              <a:blipFill>
                <a:blip r:embed="rId8"/>
                <a:stretch>
                  <a:fillRect l="-21918" r="-15982" b="-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/>
              <p:nvPr/>
            </p:nvSpPr>
            <p:spPr>
              <a:xfrm>
                <a:off x="6662288" y="189421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37F1E48D-6577-45DF-8A88-907F19992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288" y="1894215"/>
                <a:ext cx="13357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/>
              <p:nvPr/>
            </p:nvSpPr>
            <p:spPr>
              <a:xfrm>
                <a:off x="6662289" y="5881928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B2BE4F6-E3D4-45E3-A6EC-AEA7061D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289" y="5881928"/>
                <a:ext cx="1335755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/>
              <p:nvPr/>
            </p:nvSpPr>
            <p:spPr>
              <a:xfrm>
                <a:off x="3936582" y="3777896"/>
                <a:ext cx="157197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419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F773EFD-B084-4768-B96D-72BF6F255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582" y="3777896"/>
                <a:ext cx="1571971" cy="646331"/>
              </a:xfrm>
              <a:prstGeom prst="rect">
                <a:avLst/>
              </a:prstGeom>
              <a:blipFill>
                <a:blip r:embed="rId11"/>
                <a:stretch>
                  <a:fillRect b="-283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/>
              <p:nvPr/>
            </p:nvSpPr>
            <p:spPr>
              <a:xfrm>
                <a:off x="8334616" y="2079869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𝑫𝒊𝒎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D7FF0C7-44F4-4E23-89B9-0D457F62CD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616" y="2079869"/>
                <a:ext cx="1335755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/>
              <p:nvPr/>
            </p:nvSpPr>
            <p:spPr>
              <a:xfrm>
                <a:off x="8334616" y="5744385"/>
                <a:ext cx="133575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𝒊𝒎</m:t>
                          </m:r>
                        </m:sub>
                      </m:sSub>
                      <m:r>
                        <a:rPr lang="es-A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;</m:t>
                      </m:r>
                      <m:sSub>
                        <m:sSubPr>
                          <m:ctrlP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s-A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𝑾𝒊𝒎</m:t>
                          </m:r>
                        </m:sub>
                      </m:sSub>
                    </m:oMath>
                  </m:oMathPara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52835F-0BC1-4CE5-BA4F-D628C46BA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4616" y="5744385"/>
                <a:ext cx="1335755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707803CC-040E-41BF-A87A-F68FD58CC9E0}"/>
              </a:ext>
            </a:extLst>
          </p:cNvPr>
          <p:cNvSpPr txBox="1">
            <a:spLocks/>
          </p:cNvSpPr>
          <p:nvPr/>
        </p:nvSpPr>
        <p:spPr>
          <a:xfrm>
            <a:off x="438911" y="1070030"/>
            <a:ext cx="5726558" cy="490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características tiene esta </a:t>
            </a:r>
            <a:r>
              <a:rPr lang="es-AR" sz="19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Ficticia</a:t>
            </a: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8FFD4388-5170-4771-A571-AE5CA4AA6CBC}"/>
              </a:ext>
            </a:extLst>
          </p:cNvPr>
          <p:cNvSpPr txBox="1">
            <a:spLocks/>
          </p:cNvSpPr>
          <p:nvPr/>
        </p:nvSpPr>
        <p:spPr>
          <a:xfrm>
            <a:off x="564779" y="1488504"/>
            <a:ext cx="10912845" cy="462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Representa algunas zonas de la </a:t>
            </a:r>
            <a:r>
              <a:rPr lang="es-AR" sz="1900" i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Torre Real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que serán de gran utilidad para resolver este problema.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8B48152A-7A15-4F3D-A7FF-CE6D8A92ABBB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548" y="24408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27" name="Título 1"/>
          <p:cNvSpPr>
            <a:spLocks noGrp="1"/>
          </p:cNvSpPr>
          <p:nvPr>
            <p:ph type="title"/>
          </p:nvPr>
        </p:nvSpPr>
        <p:spPr>
          <a:xfrm>
            <a:off x="438911" y="318696"/>
            <a:ext cx="10071609" cy="735404"/>
          </a:xfrm>
        </p:spPr>
        <p:txBody>
          <a:bodyPr>
            <a:normAutofit/>
          </a:bodyPr>
          <a:lstStyle/>
          <a:p>
            <a:r>
              <a:rPr lang="es-AR" dirty="0"/>
              <a:t>Resolución – Torre Ficticia o Imaginaria </a:t>
            </a:r>
            <a:r>
              <a:rPr lang="x-none" dirty="0"/>
              <a:t>	</a:t>
            </a:r>
            <a:endParaRPr lang="en-US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9EE585B6-4950-C96C-600B-F5A32C6C1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1" y="6251260"/>
            <a:ext cx="1125234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Masa / Operaciones Unitarias III                            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02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66" grpId="0"/>
      <p:bldP spid="67" grpId="0"/>
      <p:bldP spid="68" grpId="0"/>
      <p:bldP spid="69" grpId="0"/>
      <p:bldP spid="70" grpId="0"/>
      <p:bldP spid="19" grpId="0"/>
      <p:bldP spid="20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1862</TotalTime>
  <Words>1568</Words>
  <Application>Microsoft Office PowerPoint</Application>
  <PresentationFormat>Panorámica</PresentationFormat>
  <Paragraphs>303</Paragraphs>
  <Slides>25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27" baseType="lpstr">
      <vt:lpstr>Faceta</vt:lpstr>
      <vt:lpstr>Base</vt:lpstr>
      <vt:lpstr>GUÍAS 5 y 6 – Destilación Binaria y Multicomponentes Ejercicio 6 Múltiples Alimentaciones</vt:lpstr>
      <vt:lpstr>Enunciado </vt:lpstr>
      <vt:lpstr>De Wikipedia ® </vt:lpstr>
      <vt:lpstr>Material audiovisual </vt:lpstr>
      <vt:lpstr>Resolución </vt:lpstr>
      <vt:lpstr>Resolución – Caudales internos </vt:lpstr>
      <vt:lpstr>Resolución – Gráfico x-y </vt:lpstr>
      <vt:lpstr>Resolución – Torre Ficticia o Imaginaria  </vt:lpstr>
      <vt:lpstr>Resolución – Torre Ficticia o Imaginaria  </vt:lpstr>
      <vt:lpstr>Resolución – Torre Ficticia o Imaginaria  </vt:lpstr>
      <vt:lpstr>Resolución – Torre Ficticia o Imaginaria  </vt:lpstr>
      <vt:lpstr>Resolución – Torre Ficticia o Imaginaria  </vt:lpstr>
      <vt:lpstr>Resolución – Gráfico x-y </vt:lpstr>
      <vt:lpstr>Resolución – Puntos Conflictivos</vt:lpstr>
      <vt:lpstr>Resolución – Gráfico x-y </vt:lpstr>
      <vt:lpstr>Resolución – Torre Ficticia o Imaginaria  </vt:lpstr>
      <vt:lpstr>Resolución – Gráfico x-y </vt:lpstr>
      <vt:lpstr>Resolución – Gráfico x-y </vt:lpstr>
      <vt:lpstr>Resolución – Gráfico x-y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MOLINA Ernesto    TECHINT</cp:lastModifiedBy>
  <cp:revision>525</cp:revision>
  <dcterms:created xsi:type="dcterms:W3CDTF">2020-04-06T19:11:16Z</dcterms:created>
  <dcterms:modified xsi:type="dcterms:W3CDTF">2025-05-06T03:15:15Z</dcterms:modified>
</cp:coreProperties>
</file>