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745" r:id="rId1"/>
    <p:sldMasterId id="2147483762" r:id="rId2"/>
  </p:sldMasterIdLst>
  <p:notesMasterIdLst>
    <p:notesMasterId r:id="rId10"/>
  </p:notesMasterIdLst>
  <p:sldIdLst>
    <p:sldId id="256" r:id="rId3"/>
    <p:sldId id="299" r:id="rId4"/>
    <p:sldId id="309" r:id="rId5"/>
    <p:sldId id="310" r:id="rId6"/>
    <p:sldId id="311" r:id="rId7"/>
    <p:sldId id="312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E6F3"/>
    <a:srgbClr val="D6E7F1"/>
    <a:srgbClr val="B5D6E9"/>
    <a:srgbClr val="C1DCED"/>
    <a:srgbClr val="B3D6E8"/>
    <a:srgbClr val="CAE0EE"/>
    <a:srgbClr val="D7D447"/>
    <a:srgbClr val="E7E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6197" autoAdjust="0"/>
  </p:normalViewPr>
  <p:slideViewPr>
    <p:cSldViewPr snapToGrid="0">
      <p:cViewPr varScale="1">
        <p:scale>
          <a:sx n="156" d="100"/>
          <a:sy n="156" d="100"/>
        </p:scale>
        <p:origin x="116" y="7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47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393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5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80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43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50328-A325-49B5-AAA5-14EDB8E5CF86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E294A-D009-45DD-91B3-A4CC443DB816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F1183-BDEA-4A1C-8C47-5D726AD4ACEB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099B-25DC-4562-94F1-AF408EBD103C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3F56D-3373-40C1-B6F9-8EE922DAEDCD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88711-190A-41E4-AE9F-5B68FB998150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08F03-9637-4588-ADCA-CB8989EB49BB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01903-CC81-4016-96A0-147C123F4B42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F1C1A0-800B-4334-B07F-F5D8DC0676B1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07A9-26CD-495C-99CD-4AB334B8AF9F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2C0D2-A8E1-40A6-9A56-9905BA9AEF39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860CB-2DA5-4C7F-B2C9-C73AF78FEEDC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86C52-6FCF-4001-A247-2EB41246F294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A86BC-88A1-43AF-A01C-99E88D00695E}" type="datetime1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0188E-DFE9-4C29-9839-28D67281A471}" type="datetime1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DB48-CDAB-4806-88C4-353316CF5982}" type="datetime1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A3A9A-5CB7-4716-ACC1-9B2765C2F0D4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6BFA-52AD-4835-97B3-795521E7567F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C92CB-ED6C-44C0-9DE0-803A1107CD47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73F05-6A22-48DE-A614-E329727DF3F2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D716A-5884-4F02-8C0D-4C414DAEF6D5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86EEA-1C87-4878-9D21-A9BAAD5B88DA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6D671-394F-4660-984A-AF157C2790A9}" type="datetime1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ACC2-7ABE-41F9-9382-D06B5D3C021A}" type="datetime1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8F566-91CA-4628-AD8B-D2F03212988B}" type="datetime1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52E8-452C-4721-BF32-8C7A59044322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FA391-1C76-470D-A3F6-21DFD1389FBE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D1E2F-13E6-4C95-B0AA-74408A25F3B3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A2B52E6-394F-44A3-83DF-5F25A13CDDCC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76.52/76.05 - Operaciones Unitarias de Transferencia de Materia / Operaciones Unitarias III                                                              2° Cuatrimestre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3.jpeg"/><Relationship Id="rId4" Type="http://schemas.openxmlformats.org/officeDocument/2006/relationships/image" Target="../media/image1.jpe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jpeg"/><Relationship Id="rId11" Type="http://schemas.openxmlformats.org/officeDocument/2006/relationships/image" Target="../media/image17.png"/><Relationship Id="rId5" Type="http://schemas.openxmlformats.org/officeDocument/2006/relationships/image" Target="../media/image70.png"/><Relationship Id="rId10" Type="http://schemas.openxmlformats.org/officeDocument/2006/relationships/image" Target="../media/image16.png"/><Relationship Id="rId4" Type="http://schemas.openxmlformats.org/officeDocument/2006/relationships/image" Target="../media/image1.jpe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7635" y="2485645"/>
            <a:ext cx="9610708" cy="1755648"/>
          </a:xfrm>
        </p:spPr>
        <p:txBody>
          <a:bodyPr anchor="ctr"/>
          <a:lstStyle/>
          <a:p>
            <a:pPr algn="ctr"/>
            <a:r>
              <a:rPr lang="x-none" dirty="0"/>
              <a:t>GUÍA</a:t>
            </a:r>
            <a:r>
              <a:rPr lang="es-419" dirty="0"/>
              <a:t> </a:t>
            </a:r>
            <a:r>
              <a:rPr lang="es-AR" dirty="0"/>
              <a:t>9</a:t>
            </a:r>
            <a:r>
              <a:rPr lang="x-none" dirty="0"/>
              <a:t> – </a:t>
            </a:r>
            <a:r>
              <a:rPr lang="es-ES" dirty="0"/>
              <a:t>Secado</a:t>
            </a:r>
            <a:br>
              <a:rPr lang="es-ES" dirty="0"/>
            </a:br>
            <a:r>
              <a:rPr lang="es-AR" dirty="0"/>
              <a:t>Problema 2</a:t>
            </a:r>
            <a:endParaRPr lang="en-US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/>
              <a:t>1</a:t>
            </a:r>
            <a:r>
              <a:rPr lang="x-none" b="1" dirty="0"/>
              <a:t>° Cuatrimestre - 202</a:t>
            </a:r>
            <a:r>
              <a:rPr lang="es-419" b="1" dirty="0"/>
              <a:t>5</a:t>
            </a:r>
            <a:endParaRPr lang="en-US" b="1" dirty="0"/>
          </a:p>
        </p:txBody>
      </p:sp>
      <p:pic>
        <p:nvPicPr>
          <p:cNvPr id="5" name="Imagen 2" descr="Nueva marca difusion - web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841248" y="1417319"/>
                <a:ext cx="10533888" cy="4889603"/>
              </a:xfrm>
            </p:spPr>
            <p:txBody>
              <a:bodyPr>
                <a:normAutofit/>
              </a:bodyPr>
              <a:lstStyle/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2000" b="1" dirty="0">
                    <a:solidFill>
                      <a:schemeClr val="tx1"/>
                    </a:solidFill>
                  </a:rPr>
                  <a:t>Una prueba de secado que se realiza en condiciones constantes de secado perpendicular a la superficie del sólido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b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𝒂𝒊𝒓𝒆</m:t>
                        </m:r>
                      </m:sub>
                    </m:sSub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s-ES" sz="2000" b="1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𝒃𝒔</m:t>
                        </m:r>
                      </m:sub>
                    </m:sSub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𝟑𝟒𝟑</m:t>
                    </m:r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2000" b="1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𝒃𝒉</m:t>
                        </m:r>
                      </m:sub>
                    </m:sSub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𝟑𝟎𝟑</m:t>
                    </m:r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2000" b="1" dirty="0">
                    <a:solidFill>
                      <a:schemeClr val="tx1"/>
                    </a:solidFill>
                  </a:rPr>
                  <a:t>) da una velocidad de secado para el período de velocidad constante de </a:t>
                </a:r>
                <a14:m>
                  <m:oMath xmlns:m="http://schemas.openxmlformats.org/officeDocument/2006/math"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f>
                      <m:fPr>
                        <m:ctrlP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num>
                      <m:den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𝒉</m:t>
                        </m:r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× </m:t>
                        </m:r>
                        <m:sSup>
                          <m:sSupPr>
                            <m:ctrlPr>
                              <a:rPr lang="es-ES" sz="20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sz="20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s-ES" sz="20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s-ES" sz="20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2000" b="1" dirty="0">
                    <a:solidFill>
                      <a:schemeClr val="tx1"/>
                    </a:solidFill>
                  </a:rPr>
                  <a:t>Calcular: </a:t>
                </a:r>
              </a:p>
              <a:p>
                <a:pPr marL="502920" indent="-45720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es-ES" sz="2000" b="1" dirty="0">
                    <a:solidFill>
                      <a:schemeClr val="tx1"/>
                    </a:solidFill>
                  </a:rPr>
                  <a:t>La velocidad de secado para la misma velocidad de aire si su temperatura es de </a:t>
                </a:r>
                <a14:m>
                  <m:oMath xmlns:m="http://schemas.openxmlformats.org/officeDocument/2006/math"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𝟑𝟑𝟖</m:t>
                    </m:r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2000" b="1" dirty="0">
                    <a:solidFill>
                      <a:schemeClr val="tx1"/>
                    </a:solidFill>
                  </a:rPr>
                  <a:t> y 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20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𝒃𝒉</m:t>
                        </m:r>
                      </m:sub>
                    </m:sSub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𝟑𝟏𝟑</m:t>
                    </m:r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20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20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 marL="502920" indent="-45720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es-ES" sz="2000" b="1" dirty="0">
                    <a:solidFill>
                      <a:schemeClr val="tx1"/>
                    </a:solidFill>
                  </a:rPr>
                  <a:t>La velocidad de secado en el periodo de velocidad constante si lo que se varía es la velocidad del aire, la cual toma como valor </a:t>
                </a:r>
                <a14:m>
                  <m:oMath xmlns:m="http://schemas.openxmlformats.org/officeDocument/2006/math"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sz="20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s-ES" sz="2000" b="1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1248" y="1417319"/>
                <a:ext cx="10533888" cy="4889603"/>
              </a:xfrm>
              <a:blipFill>
                <a:blip r:embed="rId3"/>
                <a:stretch>
                  <a:fillRect l="-116" t="-623" r="-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0" name="Imagen 2" descr="Nueva marca difusion - web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r>
              <a:rPr lang="en-US" sz="1600" b="1" dirty="0"/>
              <a:t>-</a:t>
            </a: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438912" y="250026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419" dirty="0"/>
              <a:t>Enunciado	</a:t>
            </a:r>
            <a:endParaRPr lang="en-US" dirty="0"/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3366A83-853E-5C49-EA99-8FAB2D35E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02497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210308" y="1026146"/>
                <a:ext cx="5893312" cy="2398258"/>
              </a:xfrm>
            </p:spPr>
            <p:txBody>
              <a:bodyPr>
                <a:normAutofit/>
              </a:bodyPr>
              <a:lstStyle/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Una prueba de secado que se realiza en condiciones constante de secado perpendicular a la superficie del sólido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𝒂𝒊𝒓𝒆</m:t>
                        </m:r>
                      </m:sub>
                    </m:sSub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𝒃𝒔</m:t>
                        </m:r>
                      </m:sub>
                    </m:sSub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𝟑𝟒𝟑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𝒃𝒉</m:t>
                        </m:r>
                      </m:sub>
                    </m:sSub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𝟑𝟎𝟑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) da una velocidad de secado para el período de velocidad constante de </a:t>
                </a:r>
                <a14:m>
                  <m:oMath xmlns:m="http://schemas.openxmlformats.org/officeDocument/2006/math"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f>
                      <m:f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num>
                      <m:den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𝒉</m:t>
                        </m:r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× </m:t>
                        </m:r>
                        <m:sSup>
                          <m:sSupPr>
                            <m:ctrlPr>
                              <a:rPr lang="es-ES" sz="1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sz="1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s-ES" sz="1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Calcular: </a:t>
                </a:r>
              </a:p>
              <a:p>
                <a:pPr marL="502920" indent="-45720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La velocidad de secado para la misma velocidad de aire si su temperatura es de </a:t>
                </a:r>
                <a14:m>
                  <m:oMath xmlns:m="http://schemas.openxmlformats.org/officeDocument/2006/math"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𝟑𝟑𝟖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 y 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𝒃𝒉</m:t>
                        </m:r>
                      </m:sub>
                    </m:sSub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𝟑𝟏𝟑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 marL="502920" indent="-45720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La velocidad de secado en el periodo de velocidad constante si lo que se varía es la velocidad del aire, la cual toma como valor </a:t>
                </a:r>
                <a14:m>
                  <m:oMath xmlns:m="http://schemas.openxmlformats.org/officeDocument/2006/math"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0308" y="1026146"/>
                <a:ext cx="5893312" cy="2398258"/>
              </a:xfrm>
              <a:blipFill>
                <a:blip r:embed="rId3"/>
                <a:stretch>
                  <a:fillRect t="-254" r="-310" b="-25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0" name="Imagen 2" descr="Nueva marca difusion - web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LA DUQUESA 💐🦪 on Twitter: &quot;Así me siento cuando no me pongo ...">
            <a:extLst>
              <a:ext uri="{FF2B5EF4-FFF2-40B4-BE49-F238E27FC236}">
                <a16:creationId xmlns:a16="http://schemas.microsoft.com/office/drawing/2014/main" id="{5EB1AEAD-116B-4F1E-BE24-5B2A4B04F7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3424404"/>
            <a:ext cx="5017476" cy="2817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CF155884-5AB1-4654-B268-320F3BCED7FD}"/>
              </a:ext>
            </a:extLst>
          </p:cNvPr>
          <p:cNvSpPr txBox="1">
            <a:spLocks/>
          </p:cNvSpPr>
          <p:nvPr/>
        </p:nvSpPr>
        <p:spPr>
          <a:xfrm>
            <a:off x="6065519" y="1057391"/>
            <a:ext cx="5893312" cy="4927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dirty="0">
                <a:solidFill>
                  <a:schemeClr val="tx1"/>
                </a:solidFill>
              </a:rPr>
              <a:t>Ya sabíamos que la velocidad de secado es un flujo de materia. Y como tal, puede escribirse como un coeficiente por una fuerza impulsora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DC6A7CC-6FD9-4F95-998C-DD4928D44CCF}"/>
                  </a:ext>
                </a:extLst>
              </p:cNvPr>
              <p:cNvSpPr txBox="1"/>
              <p:nvPr/>
            </p:nvSpPr>
            <p:spPr>
              <a:xfrm>
                <a:off x="7694543" y="1701358"/>
                <a:ext cx="2428677" cy="2324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s-E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s-ES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E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1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s-ES" sz="1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e>
                      </m:d>
                      <m:r>
                        <a:rPr lang="es-E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E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  <m:d>
                        <m:dPr>
                          <m:ctrlPr>
                            <a:rPr lang="es-E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  <m:r>
                            <a:rPr lang="es-ES" sz="14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ES" sz="1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1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p>
                              <m:r>
                                <a:rPr lang="es-ES" sz="14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DC6A7CC-6FD9-4F95-998C-DD4928D44C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4543" y="1701358"/>
                <a:ext cx="2428677" cy="232436"/>
              </a:xfrm>
              <a:prstGeom prst="rect">
                <a:avLst/>
              </a:prstGeom>
              <a:blipFill>
                <a:blip r:embed="rId6"/>
                <a:stretch>
                  <a:fillRect l="-1253" b="-21053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BD3A84A3-94CC-4273-B77A-544A19B42AF0}"/>
              </a:ext>
            </a:extLst>
          </p:cNvPr>
          <p:cNvSpPr txBox="1">
            <a:spLocks/>
          </p:cNvSpPr>
          <p:nvPr/>
        </p:nvSpPr>
        <p:spPr>
          <a:xfrm>
            <a:off x="6065519" y="2179073"/>
            <a:ext cx="5893312" cy="4927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dirty="0">
                <a:solidFill>
                  <a:schemeClr val="tx1"/>
                </a:solidFill>
              </a:rPr>
              <a:t>Y además, sabemos de la unidad anterior que este flujo de materia viene acompañado de un flujo de calor asociado. Esto 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0CEFE75-7FD2-413E-9D8C-2BD15FBAA10A}"/>
                  </a:ext>
                </a:extLst>
              </p:cNvPr>
              <p:cNvSpPr txBox="1"/>
              <p:nvPr/>
            </p:nvSpPr>
            <p:spPr>
              <a:xfrm>
                <a:off x="7797836" y="2864587"/>
                <a:ext cx="2222090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s-AR" sz="1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acc>
                      <m:r>
                        <a:rPr lang="es-AR" sz="1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sSub>
                        <m:sSubPr>
                          <m:ctrlPr>
                            <a:rPr lang="es-419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sz="1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tbh</m:t>
                          </m:r>
                        </m:sub>
                      </m:sSub>
                      <m:r>
                        <a:rPr lang="es-AR" sz="1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sz="1400" i="1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𝑏h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0CEFE75-7FD2-413E-9D8C-2BD15FBAA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7836" y="2864587"/>
                <a:ext cx="2222090" cy="307777"/>
              </a:xfrm>
              <a:prstGeom prst="rect">
                <a:avLst/>
              </a:prstGeom>
              <a:blipFill>
                <a:blip r:embed="rId7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4725480C-85A2-4737-B1A9-2F0CB67BFD53}"/>
              </a:ext>
            </a:extLst>
          </p:cNvPr>
          <p:cNvSpPr txBox="1">
            <a:spLocks/>
          </p:cNvSpPr>
          <p:nvPr/>
        </p:nvSpPr>
        <p:spPr>
          <a:xfrm>
            <a:off x="6065519" y="3370820"/>
            <a:ext cx="5893312" cy="492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dirty="0">
                <a:solidFill>
                  <a:schemeClr val="tx1"/>
                </a:solidFill>
              </a:rPr>
              <a:t>Usaremos esta última expresión para resolver el ejercicio.</a:t>
            </a:r>
          </a:p>
        </p:txBody>
      </p:sp>
      <p:sp>
        <p:nvSpPr>
          <p:cNvPr id="2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r>
              <a:rPr lang="en-US" sz="1600" b="1" dirty="0"/>
              <a:t>-</a:t>
            </a:r>
          </a:p>
        </p:txBody>
      </p:sp>
      <p:sp>
        <p:nvSpPr>
          <p:cNvPr id="23" name="Título 1"/>
          <p:cNvSpPr txBox="1">
            <a:spLocks/>
          </p:cNvSpPr>
          <p:nvPr/>
        </p:nvSpPr>
        <p:spPr>
          <a:xfrm>
            <a:off x="438912" y="250026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419" dirty="0"/>
              <a:t>Resolución	</a:t>
            </a:r>
            <a:endParaRPr lang="en-US" dirty="0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29F5957D-3926-160A-F794-7E5137E72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12768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" grpId="0"/>
      <p:bldP spid="16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210308" y="1026146"/>
                <a:ext cx="5893312" cy="2398258"/>
              </a:xfrm>
            </p:spPr>
            <p:txBody>
              <a:bodyPr>
                <a:normAutofit/>
              </a:bodyPr>
              <a:lstStyle/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Una prueba de secado que se realiza en condiciones constante de secado perpendicular a la superficie del sólido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𝒂𝒊𝒓𝒆</m:t>
                        </m:r>
                      </m:sub>
                    </m:sSub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𝒃𝒔</m:t>
                        </m:r>
                      </m:sub>
                    </m:sSub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𝟑𝟒𝟑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𝒃𝒉</m:t>
                        </m:r>
                      </m:sub>
                    </m:sSub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𝟑𝟎𝟑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) da una velocidad de secado para el período de velocidad constante de </a:t>
                </a:r>
                <a14:m>
                  <m:oMath xmlns:m="http://schemas.openxmlformats.org/officeDocument/2006/math"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f>
                      <m:f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num>
                      <m:den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𝒉</m:t>
                        </m:r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× </m:t>
                        </m:r>
                        <m:sSup>
                          <m:sSupPr>
                            <m:ctrlPr>
                              <a:rPr lang="es-ES" sz="1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sz="1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s-ES" sz="1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Calcular: </a:t>
                </a:r>
              </a:p>
              <a:p>
                <a:pPr marL="502920" indent="-45720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La velocidad de secado para la misma velocidad de aire si su temperatura es de </a:t>
                </a:r>
                <a14:m>
                  <m:oMath xmlns:m="http://schemas.openxmlformats.org/officeDocument/2006/math"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𝟑𝟑𝟖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 y 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𝒃𝒉</m:t>
                        </m:r>
                      </m:sub>
                    </m:sSub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𝟑𝟏𝟑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 marL="502920" indent="-45720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La velocidad de secado en el periodo de velocidad constante si lo que se varía es la velocidad del aire, la cual toma como valor </a:t>
                </a:r>
                <a14:m>
                  <m:oMath xmlns:m="http://schemas.openxmlformats.org/officeDocument/2006/math"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0308" y="1026146"/>
                <a:ext cx="5893312" cy="2398258"/>
              </a:xfrm>
              <a:blipFill>
                <a:blip r:embed="rId3"/>
                <a:stretch>
                  <a:fillRect t="-254" r="-310" b="-25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0" name="Imagen 2" descr="Nueva marca difusion - web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4E6ED233-6B3B-4F6F-927E-392F80E17463}"/>
              </a:ext>
            </a:extLst>
          </p:cNvPr>
          <p:cNvSpPr txBox="1">
            <a:spLocks/>
          </p:cNvSpPr>
          <p:nvPr/>
        </p:nvSpPr>
        <p:spPr>
          <a:xfrm>
            <a:off x="6065520" y="1438467"/>
            <a:ext cx="5893312" cy="392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ES" sz="1400" b="1" u="sng" dirty="0">
                <a:solidFill>
                  <a:schemeClr val="tx1"/>
                </a:solidFill>
              </a:rPr>
              <a:t>Resolución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ES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0CEFE75-7FD2-413E-9D8C-2BD15FBAA10A}"/>
                  </a:ext>
                </a:extLst>
              </p:cNvPr>
              <p:cNvSpPr txBox="1"/>
              <p:nvPr/>
            </p:nvSpPr>
            <p:spPr>
              <a:xfrm>
                <a:off x="7901130" y="1072617"/>
                <a:ext cx="2222090" cy="307777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s-AR" sz="1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acc>
                      <m:r>
                        <a:rPr lang="es-AR" sz="1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sSub>
                        <m:sSubPr>
                          <m:ctrlPr>
                            <a:rPr lang="es-419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s-419" sz="1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419" sz="1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tbh</m:t>
                          </m:r>
                        </m:sub>
                      </m:sSub>
                      <m:r>
                        <a:rPr lang="es-AR" sz="1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sz="1400" i="1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𝑏h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0CEFE75-7FD2-413E-9D8C-2BD15FBAA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1130" y="1072617"/>
                <a:ext cx="2222090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4725480C-85A2-4737-B1A9-2F0CB67BFD53}"/>
              </a:ext>
            </a:extLst>
          </p:cNvPr>
          <p:cNvSpPr txBox="1">
            <a:spLocks/>
          </p:cNvSpPr>
          <p:nvPr/>
        </p:nvSpPr>
        <p:spPr>
          <a:xfrm>
            <a:off x="6065519" y="1684740"/>
            <a:ext cx="5893312" cy="4927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dirty="0">
                <a:solidFill>
                  <a:schemeClr val="tx1"/>
                </a:solidFill>
              </a:rPr>
              <a:t>Notamos que la entalpía de vaporización debe evaluarse a la temperatura de bulbo húmedo</a:t>
            </a:r>
            <a:endParaRPr lang="es-ES" sz="1400" b="1" dirty="0">
              <a:solidFill>
                <a:schemeClr val="tx1"/>
              </a:solidFill>
            </a:endParaRPr>
          </a:p>
        </p:txBody>
      </p:sp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id="{75F54BD5-7C83-400F-B296-AE18DA49A455}"/>
              </a:ext>
            </a:extLst>
          </p:cNvPr>
          <p:cNvSpPr txBox="1">
            <a:spLocks/>
          </p:cNvSpPr>
          <p:nvPr/>
        </p:nvSpPr>
        <p:spPr>
          <a:xfrm>
            <a:off x="6065519" y="2069695"/>
            <a:ext cx="5893312" cy="35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dirty="0">
                <a:solidFill>
                  <a:schemeClr val="tx1"/>
                </a:solidFill>
              </a:rPr>
              <a:t>Realizamos el cociente entre las expresiones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AF96AE9-3262-4AB1-841D-ACF952D3ED1A}"/>
                  </a:ext>
                </a:extLst>
              </p:cNvPr>
              <p:cNvSpPr txBox="1"/>
              <p:nvPr/>
            </p:nvSpPr>
            <p:spPr>
              <a:xfrm>
                <a:off x="7503366" y="2376698"/>
                <a:ext cx="3017618" cy="7801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AR" sz="1400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sub>
                                  </m:sSub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  <m:sSub>
                                    <m:sSubPr>
                                      <m:ctrlP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s-AR" sz="1400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sub>
                              </m:sSub>
                              <m:sSub>
                                <m:sSubPr>
                                  <m:ctrlPr>
                                    <a:rPr lang="es-419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s-419" sz="1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λ</m:t>
                                  </m:r>
                                </m:e>
                                <m:sub>
                                  <m:r>
                                    <a:rPr lang="es-419" sz="1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303 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s-419" sz="1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K</m:t>
                                  </m:r>
                                </m:sub>
                              </m:sSub>
                              <m:r>
                                <a:rPr lang="es-AR" sz="1400" i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  <m:sSub>
                                    <m:sSubPr>
                                      <m:ctrlP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s-AR" sz="1400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sub>
                              </m:sSub>
                              <m:d>
                                <m:d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343 </m:t>
                                  </m:r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−303</m:t>
                                  </m:r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</m:d>
                            </m:e>
                            <m:e>
                              <m:r>
                                <a:rPr lang="es-AR" sz="1400" i="0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sub>
                                  </m:sSub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  <m:sSub>
                                    <m:sSubPr>
                                      <m:ctrlP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s-AR" sz="1400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  <m:sSub>
                                <m:sSubPr>
                                  <m:ctrlPr>
                                    <a:rPr lang="es-419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s-419" sz="1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λ</m:t>
                                  </m:r>
                                </m:e>
                                <m:sub>
                                  <m:r>
                                    <a:rPr lang="es-419" sz="1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313 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s-419" sz="1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K</m:t>
                                  </m:r>
                                </m:sub>
                              </m:sSub>
                              <m:r>
                                <a:rPr lang="es-AR" sz="1400" i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  <m:sSub>
                                    <m:sSubPr>
                                      <m:ctrlP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s-AR" sz="1400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b>
                              </m:sSub>
                              <m:d>
                                <m:d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338 </m:t>
                                  </m:r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−313</m:t>
                                  </m:r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</m:d>
                            </m:e>
                          </m:eqArr>
                        </m:e>
                      </m:d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AF96AE9-3262-4AB1-841D-ACF952D3ED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3366" y="2376698"/>
                <a:ext cx="3017618" cy="78015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A409AA6-AA2B-4505-8D4D-CB3710650CA5}"/>
                  </a:ext>
                </a:extLst>
              </p:cNvPr>
              <p:cNvSpPr txBox="1"/>
              <p:nvPr/>
            </p:nvSpPr>
            <p:spPr>
              <a:xfrm>
                <a:off x="7394178" y="3166041"/>
                <a:ext cx="3235994" cy="6243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s-AR" sz="1400" i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s-AR" sz="1400" i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s-AR" sz="1400" i="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419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s-419" sz="14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</m:e>
                            <m:sub>
                              <m:r>
                                <a:rPr lang="es-419" sz="1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303 </m:t>
                              </m:r>
                              <m:r>
                                <m:rPr>
                                  <m:sty m:val="p"/>
                                </m:rPr>
                                <a:rPr lang="es-419" sz="1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K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419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s-419" sz="14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</m:e>
                            <m:sub>
                              <m:r>
                                <a:rPr lang="es-419" sz="1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313 </m:t>
                              </m:r>
                              <m:r>
                                <m:rPr>
                                  <m:sty m:val="p"/>
                                </m:rPr>
                                <a:rPr lang="es-419" sz="1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K</m:t>
                              </m:r>
                            </m:sub>
                          </m:sSub>
                        </m:den>
                      </m:f>
                      <m:r>
                        <a:rPr lang="es-AR" sz="1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s-AR" sz="1400" i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s-AR" sz="1400" i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s-AR" sz="1400" i="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343 </m:t>
                          </m:r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−303</m:t>
                          </m:r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𝐾</m:t>
                          </m:r>
                        </m:num>
                        <m:den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338 </m:t>
                          </m:r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−313</m:t>
                          </m:r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A409AA6-AA2B-4505-8D4D-CB3710650C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4178" y="3166041"/>
                <a:ext cx="3235994" cy="6243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B5BFD692-51BA-449C-A02B-BD54E7A33B30}"/>
              </a:ext>
            </a:extLst>
          </p:cNvPr>
          <p:cNvSpPr txBox="1">
            <a:spLocks/>
          </p:cNvSpPr>
          <p:nvPr/>
        </p:nvSpPr>
        <p:spPr>
          <a:xfrm>
            <a:off x="6065519" y="3778523"/>
            <a:ext cx="5893312" cy="35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dirty="0">
                <a:solidFill>
                  <a:schemeClr val="tx1"/>
                </a:solidFill>
              </a:rPr>
              <a:t>De una tabla de vapores de agua se obtienen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4F08290-4B3A-4248-B870-CF3C9CC81F8B}"/>
                  </a:ext>
                </a:extLst>
              </p:cNvPr>
              <p:cNvSpPr txBox="1"/>
              <p:nvPr/>
            </p:nvSpPr>
            <p:spPr>
              <a:xfrm>
                <a:off x="7886945" y="4121563"/>
                <a:ext cx="2250459" cy="57291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AR" sz="1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s-AR" sz="1400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sSub>
                                <m:sSubPr>
                                  <m:ctrlPr>
                                    <a:rPr lang="es-419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s-419" sz="1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λ</m:t>
                                  </m:r>
                                </m:e>
                                <m:sub>
                                  <m:r>
                                    <a:rPr lang="es-419" sz="1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303 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s-419" sz="1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K</m:t>
                                  </m:r>
                                </m:sub>
                              </m:sSub>
                              <m:r>
                                <a:rPr lang="es-AR" sz="1400" i="0">
                                  <a:latin typeface="Cambria Math" panose="02040503050406030204" pitchFamily="18" charset="0"/>
                                </a:rPr>
                                <m:t>=580 </m:t>
                              </m:r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𝑘𝑐𝑎</m:t>
                              </m:r>
                              <m:f>
                                <m:fPr>
                                  <m:type m:val="lin"/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num>
                                <m:den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den>
                              </m:f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  <m:e>
                              <m:r>
                                <a:rPr lang="es-AR" sz="1400" i="0"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sSub>
                                <m:sSubPr>
                                  <m:ctrlPr>
                                    <a:rPr lang="es-419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s-419" sz="140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λ</m:t>
                                  </m:r>
                                </m:e>
                                <m:sub>
                                  <m:r>
                                    <a:rPr lang="es-419" sz="1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313 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s-419" sz="14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K</m:t>
                                  </m:r>
                                </m:sub>
                              </m:sSub>
                              <m:r>
                                <a:rPr lang="es-AR" sz="1400" i="0">
                                  <a:latin typeface="Cambria Math" panose="02040503050406030204" pitchFamily="18" charset="0"/>
                                </a:rPr>
                                <m:t>=575 </m:t>
                              </m:r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𝑘𝑐𝑎</m:t>
                              </m:r>
                              <m:f>
                                <m:fPr>
                                  <m:type m:val="lin"/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num>
                                <m:den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den>
                              </m:f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E4F08290-4B3A-4248-B870-CF3C9CC81F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6945" y="4121563"/>
                <a:ext cx="2250459" cy="572914"/>
              </a:xfrm>
              <a:prstGeom prst="rect">
                <a:avLst/>
              </a:prstGeom>
              <a:blipFill>
                <a:blip r:embed="rId8"/>
                <a:stretch>
                  <a:fillRect l="-30081" t="-179787" r="-3794" b="-264894"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4A1C5577-32B1-4FC4-890A-E22ECB564846}"/>
              </a:ext>
            </a:extLst>
          </p:cNvPr>
          <p:cNvSpPr txBox="1">
            <a:spLocks/>
          </p:cNvSpPr>
          <p:nvPr/>
        </p:nvSpPr>
        <p:spPr>
          <a:xfrm>
            <a:off x="6065518" y="4827303"/>
            <a:ext cx="5893312" cy="35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dirty="0">
                <a:solidFill>
                  <a:schemeClr val="tx1"/>
                </a:solidFill>
              </a:rPr>
              <a:t>Se desestima la variación de los coeficientes con la temperatura</a:t>
            </a:r>
            <a:endParaRPr lang="es-ES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F8A97EF-F87E-495D-B572-8E4B6AEE0552}"/>
                  </a:ext>
                </a:extLst>
              </p:cNvPr>
              <p:cNvSpPr txBox="1"/>
              <p:nvPr/>
            </p:nvSpPr>
            <p:spPr>
              <a:xfrm>
                <a:off x="7757652" y="5250601"/>
                <a:ext cx="2242936" cy="74097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es-AR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s-AR" i="0"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  <m:sSub>
                                <m:sSub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s-A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r>
                            <a:rPr lang="es-AR" i="0">
                              <a:latin typeface="Cambria Math" panose="02040503050406030204" pitchFamily="18" charset="0"/>
                            </a:rPr>
                            <m:t>=1.89</m:t>
                          </m:r>
                          <m:f>
                            <m:fPr>
                              <m:ctrlPr>
                                <a:rPr lang="es-AR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s-AR" i="0">
                                  <a:latin typeface="Cambria Math" panose="02040503050406030204" pitchFamily="18" charset="0"/>
                                </a:rPr>
                                <m:t>× </m:t>
                              </m:r>
                              <m:sSup>
                                <m:sSupPr>
                                  <m:ctrlPr>
                                    <a:rPr lang="es-AR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AR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s-AR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borderBox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F8A97EF-F87E-495D-B572-8E4B6AEE05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7652" y="5250601"/>
                <a:ext cx="2242936" cy="740972"/>
              </a:xfrm>
              <a:prstGeom prst="rect">
                <a:avLst/>
              </a:prstGeom>
              <a:blipFill>
                <a:blip r:embed="rId9"/>
                <a:stretch>
                  <a:fillRect r="-244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Spongebob Squarepants The Movie Sad Scene (Short) - YouTube">
            <a:extLst>
              <a:ext uri="{FF2B5EF4-FFF2-40B4-BE49-F238E27FC236}">
                <a16:creationId xmlns:a16="http://schemas.microsoft.com/office/drawing/2014/main" id="{12C66507-C7F3-446F-8F9F-A0E882F655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10"/>
          <a:stretch/>
        </p:blipFill>
        <p:spPr bwMode="auto">
          <a:xfrm>
            <a:off x="870964" y="3395249"/>
            <a:ext cx="4572000" cy="2856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r>
              <a:rPr lang="en-US" sz="1600" b="1" dirty="0"/>
              <a:t>-</a:t>
            </a:r>
          </a:p>
        </p:txBody>
      </p:sp>
      <p:sp>
        <p:nvSpPr>
          <p:cNvPr id="32" name="Título 1"/>
          <p:cNvSpPr txBox="1">
            <a:spLocks/>
          </p:cNvSpPr>
          <p:nvPr/>
        </p:nvSpPr>
        <p:spPr>
          <a:xfrm>
            <a:off x="438912" y="250026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419" dirty="0"/>
              <a:t>Resolución 1)	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F1ADDC-F0AA-EF01-76CF-F2D370C68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22855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/>
      <p:bldP spid="21" grpId="0"/>
      <p:bldP spid="22" grpId="0"/>
      <p:bldP spid="23" grpId="0"/>
      <p:bldP spid="24" grpId="0"/>
      <p:bldP spid="26" grpId="0"/>
      <p:bldP spid="27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210308" y="1026146"/>
                <a:ext cx="5893312" cy="2398258"/>
              </a:xfrm>
            </p:spPr>
            <p:txBody>
              <a:bodyPr>
                <a:normAutofit/>
              </a:bodyPr>
              <a:lstStyle/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Una prueba de secado que se realiza en condiciones constante de secado perpendicular a la superficie del sólido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𝒂𝒊𝒓𝒆</m:t>
                        </m:r>
                      </m:sub>
                    </m:sSub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𝒃𝒔</m:t>
                        </m:r>
                      </m:sub>
                    </m:sSub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𝟑𝟒𝟑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𝒃𝒉</m:t>
                        </m:r>
                      </m:sub>
                    </m:sSub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𝟑𝟎𝟑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) da una velocidad de secado para el período de velocidad constante de </a:t>
                </a:r>
                <a14:m>
                  <m:oMath xmlns:m="http://schemas.openxmlformats.org/officeDocument/2006/math"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f>
                      <m:f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num>
                      <m:den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𝒉</m:t>
                        </m:r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× </m:t>
                        </m:r>
                        <m:sSup>
                          <m:sSupPr>
                            <m:ctrlPr>
                              <a:rPr lang="es-ES" sz="1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sz="1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s-ES" sz="1400" b="1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Calcular: </a:t>
                </a:r>
              </a:p>
              <a:p>
                <a:pPr marL="502920" indent="-45720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La velocidad de secado para la misma velocidad de aire si su temperatura es de </a:t>
                </a:r>
                <a14:m>
                  <m:oMath xmlns:m="http://schemas.openxmlformats.org/officeDocument/2006/math"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𝟑𝟑𝟖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 y 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ES" sz="1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𝒃𝒉</m:t>
                        </m:r>
                      </m:sub>
                    </m:sSub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𝟑𝟏𝟑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𝑲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 marL="502920" indent="-45720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Font typeface="+mj-lt"/>
                  <a:buAutoNum type="arabicPeriod"/>
                </a:pPr>
                <a:r>
                  <a:rPr lang="es-ES" sz="1400" b="1" dirty="0">
                    <a:solidFill>
                      <a:schemeClr val="tx1"/>
                    </a:solidFill>
                  </a:rPr>
                  <a:t>La velocidad de secado en el periodo de velocidad constante si lo que se varía es la velocidad del aire, la cual toma como valor </a:t>
                </a:r>
                <a14:m>
                  <m:oMath xmlns:m="http://schemas.openxmlformats.org/officeDocument/2006/math"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s-ES" sz="1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𝒔</m:t>
                    </m:r>
                  </m:oMath>
                </a14:m>
                <a:r>
                  <a:rPr lang="es-ES" sz="1400" b="1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0308" y="1026146"/>
                <a:ext cx="5893312" cy="2398258"/>
              </a:xfrm>
              <a:blipFill>
                <a:blip r:embed="rId3"/>
                <a:stretch>
                  <a:fillRect t="-254" r="-310" b="-25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0" name="Imagen 2" descr="Nueva marca difusion - web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4E6ED233-6B3B-4F6F-927E-392F80E17463}"/>
              </a:ext>
            </a:extLst>
          </p:cNvPr>
          <p:cNvSpPr txBox="1">
            <a:spLocks/>
          </p:cNvSpPr>
          <p:nvPr/>
        </p:nvSpPr>
        <p:spPr>
          <a:xfrm>
            <a:off x="6065520" y="1438467"/>
            <a:ext cx="5893312" cy="392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ES" sz="1400" b="1" u="sng" dirty="0">
                <a:solidFill>
                  <a:schemeClr val="tx1"/>
                </a:solidFill>
              </a:rPr>
              <a:t>Resolución</a:t>
            </a:r>
          </a:p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s-ES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0CEFE75-7FD2-413E-9D8C-2BD15FBAA10A}"/>
                  </a:ext>
                </a:extLst>
              </p:cNvPr>
              <p:cNvSpPr txBox="1"/>
              <p:nvPr/>
            </p:nvSpPr>
            <p:spPr>
              <a:xfrm>
                <a:off x="7901130" y="1072617"/>
                <a:ext cx="2222090" cy="355418"/>
              </a:xfrm>
              <a:prstGeom prst="rect">
                <a:avLst/>
              </a:prstGeom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̇"/>
                          <m:ctrlPr>
                            <a:rPr lang="es-AR" sz="1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ES" sz="14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acc>
                      <m:r>
                        <a:rPr lang="es-AR" sz="14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s-AR" sz="1400" i="0">
                          <a:latin typeface="Cambria Math" panose="02040503050406030204" pitchFamily="18" charset="0"/>
                        </a:rPr>
                        <m:t>Δ</m:t>
                      </m:r>
                      <m:sSubSup>
                        <m:sSubSup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𝑏h</m:t>
                              </m:r>
                            </m:sub>
                          </m:sSub>
                        </m:sub>
                        <m:sup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𝑣𝑎𝑝</m:t>
                          </m:r>
                        </m:sup>
                      </m:sSubSup>
                      <m:r>
                        <a:rPr lang="es-AR" sz="1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sz="1400" i="1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𝑏h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0CEFE75-7FD2-413E-9D8C-2BD15FBAA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1130" y="1072617"/>
                <a:ext cx="2222090" cy="3554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Marcador de contenido 2">
            <a:extLst>
              <a:ext uri="{FF2B5EF4-FFF2-40B4-BE49-F238E27FC236}">
                <a16:creationId xmlns:a16="http://schemas.microsoft.com/office/drawing/2014/main" id="{4725480C-85A2-4737-B1A9-2F0CB67BFD53}"/>
              </a:ext>
            </a:extLst>
          </p:cNvPr>
          <p:cNvSpPr txBox="1">
            <a:spLocks/>
          </p:cNvSpPr>
          <p:nvPr/>
        </p:nvSpPr>
        <p:spPr>
          <a:xfrm>
            <a:off x="6065519" y="1684740"/>
            <a:ext cx="5893312" cy="492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dirty="0">
                <a:solidFill>
                  <a:schemeClr val="tx1"/>
                </a:solidFill>
              </a:rPr>
              <a:t>Veamos las dependencias de los parámetros</a:t>
            </a:r>
            <a:endParaRPr lang="es-E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 descr="Spongebob Squarepants The Movie Sad Scene (Short) - YouTube">
            <a:extLst>
              <a:ext uri="{FF2B5EF4-FFF2-40B4-BE49-F238E27FC236}">
                <a16:creationId xmlns:a16="http://schemas.microsoft.com/office/drawing/2014/main" id="{12C66507-C7F3-446F-8F9F-A0E882F655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10"/>
          <a:stretch/>
        </p:blipFill>
        <p:spPr bwMode="auto">
          <a:xfrm>
            <a:off x="870964" y="3395249"/>
            <a:ext cx="4572000" cy="2856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D7DC2E0-A770-4D6D-94D6-3FB8BB6B89D7}"/>
                  </a:ext>
                </a:extLst>
              </p:cNvPr>
              <p:cNvSpPr txBox="1"/>
              <p:nvPr/>
            </p:nvSpPr>
            <p:spPr>
              <a:xfrm>
                <a:off x="7465545" y="1992557"/>
                <a:ext cx="3093259" cy="6243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s-AR" sz="1400" i="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419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s-419" sz="14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</m:e>
                            <m:sub>
                              <m:r>
                                <a:rPr lang="es-419" sz="1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303 </m:t>
                              </m:r>
                              <m:r>
                                <m:rPr>
                                  <m:sty m:val="p"/>
                                </m:rPr>
                                <a:rPr lang="es-419" sz="1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K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419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s-419" sz="14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</m:e>
                            <m:sub>
                              <m:r>
                                <a:rPr lang="es-419" sz="1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313 </m:t>
                              </m:r>
                              <m:r>
                                <m:rPr>
                                  <m:sty m:val="p"/>
                                </m:rPr>
                                <a:rPr lang="es-419" sz="14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K</m:t>
                              </m:r>
                            </m:sub>
                          </m:sSub>
                        </m:den>
                      </m:f>
                      <m:r>
                        <a:rPr lang="es-AR" sz="1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s-AR" sz="1400" i="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343 </m:t>
                          </m:r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−303</m:t>
                          </m:r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𝐾</m:t>
                          </m:r>
                        </m:num>
                        <m:den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343 </m:t>
                          </m:r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−303</m:t>
                          </m:r>
                          <m:r>
                            <a:rPr lang="es-AR" sz="1400" i="1">
                              <a:latin typeface="Cambria Math" panose="02040503050406030204" pitchFamily="18" charset="0"/>
                            </a:rPr>
                            <m:t>𝐾</m:t>
                          </m:r>
                        </m:den>
                      </m:f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D7DC2E0-A770-4D6D-94D6-3FB8BB6B89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545" y="1992557"/>
                <a:ext cx="3093259" cy="62433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419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33AF9E5-2FED-4302-A54D-DDDA3603EB26}"/>
                  </a:ext>
                </a:extLst>
              </p:cNvPr>
              <p:cNvSpPr txBox="1"/>
              <p:nvPr/>
            </p:nvSpPr>
            <p:spPr>
              <a:xfrm>
                <a:off x="8504676" y="2708616"/>
                <a:ext cx="1014996" cy="6233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s-AR" sz="1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es-AR" sz="14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33AF9E5-2FED-4302-A54D-DDDA3603EB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4676" y="2708616"/>
                <a:ext cx="1014996" cy="62331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Marcador de contenido 2">
            <a:extLst>
              <a:ext uri="{FF2B5EF4-FFF2-40B4-BE49-F238E27FC236}">
                <a16:creationId xmlns:a16="http://schemas.microsoft.com/office/drawing/2014/main" id="{BC03F357-2AA6-4A54-949A-FF8771270CE1}"/>
              </a:ext>
            </a:extLst>
          </p:cNvPr>
          <p:cNvSpPr txBox="1">
            <a:spLocks/>
          </p:cNvSpPr>
          <p:nvPr/>
        </p:nvSpPr>
        <p:spPr>
          <a:xfrm>
            <a:off x="6065518" y="3374874"/>
            <a:ext cx="5893312" cy="492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dirty="0">
                <a:solidFill>
                  <a:schemeClr val="tx1"/>
                </a:solidFill>
              </a:rPr>
              <a:t>Si recordamos de materias anteriores: Fenómenos de Transporte</a:t>
            </a:r>
            <a:endParaRPr lang="es-ES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264D2F4-E483-41C1-BC35-97168B0234D6}"/>
                  </a:ext>
                </a:extLst>
              </p:cNvPr>
              <p:cNvSpPr txBox="1"/>
              <p:nvPr/>
            </p:nvSpPr>
            <p:spPr>
              <a:xfrm>
                <a:off x="7370187" y="3708215"/>
                <a:ext cx="3283974" cy="5014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es-AR" sz="14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es-AR" sz="14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s-AR" sz="1400" i="0">
                                <a:latin typeface="Cambria Math" panose="02040503050406030204" pitchFamily="18" charset="0"/>
                              </a:rPr>
                              <m:t>=24.2 </m:t>
                            </m:r>
                            <m:sSup>
                              <m:sSupPr>
                                <m:ctrlPr>
                                  <a:rPr lang="es-AR" sz="1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p>
                                  <m:sSupPr>
                                    <m:ctrlPr>
                                      <a:rPr lang="es-AR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AR" sz="1400" i="1">
                                        <a:latin typeface="Cambria Math" panose="02040503050406030204" pitchFamily="18" charset="0"/>
                                      </a:rPr>
                                      <m:t>𝐺</m:t>
                                    </m:r>
                                  </m:e>
                                  <m:sup>
                                    <m:r>
                                      <a:rPr lang="es-AR" sz="1400" i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  <m:sup>
                                <m:r>
                                  <a:rPr lang="es-AR" sz="1400" i="0">
                                    <a:latin typeface="Cambria Math" panose="02040503050406030204" pitchFamily="18" charset="0"/>
                                  </a:rPr>
                                  <m:t>0.37</m:t>
                                </m:r>
                              </m:sup>
                            </m:sSup>
                          </m: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s-AR" sz="1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AR" sz="1400" i="1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</m:e>
                            </m:d>
                            <m:r>
                              <a:rPr lang="es-AR" sz="140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s-AR" sz="1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s-AR" sz="1400" i="1"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s-AR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AR" sz="1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p>
                                    <m:r>
                                      <a:rPr lang="es-AR" sz="1400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s-AR" sz="1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AR" sz="1400" i="1"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  <m:r>
                                  <a:rPr lang="es-AR" sz="1400" i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e>
                            </m:d>
                            <m:r>
                              <a:rPr lang="es-AR" sz="1400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s-AR" sz="1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s-AR" sz="1400" i="1">
                                    <a:latin typeface="Cambria Math" panose="02040503050406030204" pitchFamily="18" charset="0"/>
                                  </a:rPr>
                                  <m:t>𝑘𝑔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s-AR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AR" sz="1400" i="1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e>
                                  <m:sup>
                                    <m:r>
                                      <a:rPr lang="es-AR" sz="1400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s-AR" sz="1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den>
                            </m:f>
                          </m:e>
                        </m:mr>
                      </m:m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264D2F4-E483-41C1-BC35-97168B0234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0187" y="3708215"/>
                <a:ext cx="3283974" cy="50141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492A8021-2B20-4F54-B89B-21B9D7EBAD4B}"/>
              </a:ext>
            </a:extLst>
          </p:cNvPr>
          <p:cNvSpPr txBox="1">
            <a:spLocks/>
          </p:cNvSpPr>
          <p:nvPr/>
        </p:nvSpPr>
        <p:spPr>
          <a:xfrm>
            <a:off x="6060780" y="4209634"/>
            <a:ext cx="5893312" cy="4927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ES" sz="1400" dirty="0">
                <a:solidFill>
                  <a:schemeClr val="tx1"/>
                </a:solidFill>
              </a:rPr>
              <a:t>Donde el área del flujo másico corresponde al área expuesta al secado. Como en ambas experiencias son iguales, se simplificará</a:t>
            </a:r>
            <a:endParaRPr lang="es-ES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5382B76-4BAA-4F3E-89D6-7DDBEAABC185}"/>
                  </a:ext>
                </a:extLst>
              </p:cNvPr>
              <p:cNvSpPr txBox="1"/>
              <p:nvPr/>
            </p:nvSpPr>
            <p:spPr>
              <a:xfrm>
                <a:off x="7866894" y="4759363"/>
                <a:ext cx="2281084" cy="6538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s-AR" sz="1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  <m:r>
                        <a:rPr lang="es-AR" sz="1400" i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s-AR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5 </m:t>
                                  </m:r>
                                  <m:f>
                                    <m:fPr>
                                      <m:type m:val="lin"/>
                                      <m:ctrlP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den>
                                  </m:f>
                                </m:num>
                                <m:den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3 </m:t>
                                  </m:r>
                                  <m:f>
                                    <m:fPr>
                                      <m:type m:val="lin"/>
                                      <m:ctrlP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</m:num>
                                    <m:den>
                                      <m:r>
                                        <a:rPr lang="es-AR" sz="1400" i="1"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den>
                                  </m:f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0.37</m:t>
                          </m:r>
                        </m:sup>
                      </m:sSup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5382B76-4BAA-4F3E-89D6-7DDBEAABC1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66894" y="4759363"/>
                <a:ext cx="2281084" cy="65389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F5C703B-DA8D-409F-97F1-42C75B97DCD1}"/>
                  </a:ext>
                </a:extLst>
              </p:cNvPr>
              <p:cNvSpPr txBox="1"/>
              <p:nvPr/>
            </p:nvSpPr>
            <p:spPr>
              <a:xfrm>
                <a:off x="8078287" y="5501252"/>
                <a:ext cx="1858297" cy="5968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rderBox>
                        <m:borderBoxPr>
                          <m:ctrlPr>
                            <a:rPr lang="es-AR" sz="1400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>
                          <m:sSub>
                            <m:sSub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  <m:sub>
                              <m:sSub>
                                <m:sSub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r>
                            <a:rPr lang="es-AR" sz="1400" i="0">
                              <a:latin typeface="Cambria Math" panose="02040503050406030204" pitchFamily="18" charset="0"/>
                            </a:rPr>
                            <m:t>=2.48 </m:t>
                          </m:r>
                          <m:f>
                            <m:fPr>
                              <m:ctrlPr>
                                <a:rPr lang="es-AR" sz="14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𝑘𝑔</m:t>
                              </m:r>
                            </m:num>
                            <m:den>
                              <m:r>
                                <a:rPr lang="es-AR" sz="1400" i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AR" sz="1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s-AR" sz="1400" i="0">
                                  <a:latin typeface="Cambria Math" panose="02040503050406030204" pitchFamily="18" charset="0"/>
                                </a:rPr>
                                <m:t>× </m:t>
                              </m:r>
                              <m:sSup>
                                <m:sSupPr>
                                  <m:ctrlP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s-AR" sz="14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s-AR" sz="14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borderBox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F5C703B-DA8D-409F-97F1-42C75B97DC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8287" y="5501252"/>
                <a:ext cx="1858297" cy="59689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r>
              <a:rPr lang="en-US" sz="1600" b="1" dirty="0"/>
              <a:t>-</a:t>
            </a:r>
          </a:p>
        </p:txBody>
      </p:sp>
      <p:sp>
        <p:nvSpPr>
          <p:cNvPr id="23" name="Título 1"/>
          <p:cNvSpPr txBox="1">
            <a:spLocks/>
          </p:cNvSpPr>
          <p:nvPr/>
        </p:nvSpPr>
        <p:spPr>
          <a:xfrm>
            <a:off x="438912" y="250026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419" dirty="0"/>
              <a:t>Resolución 2)	</a:t>
            </a:r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EFEB9D5-2062-C2F5-BBDA-5D31F5C08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1B531-5175-5E05-1FF4-402BE9AD2EE8}"/>
              </a:ext>
            </a:extLst>
          </p:cNvPr>
          <p:cNvSpPr txBox="1"/>
          <p:nvPr/>
        </p:nvSpPr>
        <p:spPr>
          <a:xfrm>
            <a:off x="10875717" y="3400713"/>
            <a:ext cx="62673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700" dirty="0">
                <a:solidFill>
                  <a:schemeClr val="tx1"/>
                </a:solidFill>
              </a:rPr>
              <a:t>(y OPII)</a:t>
            </a:r>
            <a:r>
              <a:rPr lang="es-ES" sz="1050" dirty="0">
                <a:solidFill>
                  <a:schemeClr val="tx1"/>
                </a:solidFill>
              </a:rPr>
              <a:t>…</a:t>
            </a:r>
            <a:endParaRPr lang="es-AR" sz="700" dirty="0"/>
          </a:p>
        </p:txBody>
      </p:sp>
    </p:spTree>
    <p:extLst>
      <p:ext uri="{BB962C8B-B14F-4D97-AF65-F5344CB8AC3E}">
        <p14:creationId xmlns:p14="http://schemas.microsoft.com/office/powerpoint/2010/main" val="400914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0" grpId="0"/>
      <p:bldP spid="30" grpId="0"/>
      <p:bldP spid="31" grpId="0"/>
      <p:bldP spid="32" grpId="0"/>
      <p:bldP spid="33" grpId="0"/>
      <p:bldP spid="3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0" name="Imagen 2" descr="Nueva marca difusion - web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64B96AA3-EED3-4B63-87C8-B67A45E529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3142" y="985720"/>
            <a:ext cx="6858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6</a:t>
            </a:fld>
            <a:r>
              <a:rPr lang="en-US" sz="1600" b="1" dirty="0"/>
              <a:t>-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438912" y="250026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419" dirty="0"/>
              <a:t>Spoiler	</a:t>
            </a:r>
            <a:endParaRPr lang="en-US" dirty="0"/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2BD6F87-5F55-A0F8-6CFB-4DE242653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667119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61288" y="2966260"/>
            <a:ext cx="9880092" cy="919940"/>
          </a:xfrm>
        </p:spPr>
        <p:txBody>
          <a:bodyPr>
            <a:normAutofit/>
          </a:bodyPr>
          <a:lstStyle/>
          <a:p>
            <a:pPr algn="ctr"/>
            <a:r>
              <a:rPr lang="es-419" sz="5400" dirty="0"/>
              <a:t>¿PREGUNTAS?</a:t>
            </a:r>
            <a:endParaRPr lang="en-US" sz="5400" dirty="0"/>
          </a:p>
        </p:txBody>
      </p:sp>
      <p:pic>
        <p:nvPicPr>
          <p:cNvPr id="8" name="Imagen 7" descr="Nueva marca difusion - web">
            <a:extLst>
              <a:ext uri="{FF2B5EF4-FFF2-40B4-BE49-F238E27FC236}">
                <a16:creationId xmlns:a16="http://schemas.microsoft.com/office/drawing/2014/main" id="{096C658D-E731-4697-8BCC-2B81C7788EC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6283" y="320537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1BFAA90-9301-F6B2-6BBD-2B1C2CDD8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Operaciones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422728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332</TotalTime>
  <Words>783</Words>
  <Application>Microsoft Office PowerPoint</Application>
  <PresentationFormat>Panorámica</PresentationFormat>
  <Paragraphs>66</Paragraphs>
  <Slides>7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Calibri</vt:lpstr>
      <vt:lpstr>Cambria Math</vt:lpstr>
      <vt:lpstr>Corbel</vt:lpstr>
      <vt:lpstr>Trebuchet MS</vt:lpstr>
      <vt:lpstr>Wingdings 3</vt:lpstr>
      <vt:lpstr>Faceta</vt:lpstr>
      <vt:lpstr>Base</vt:lpstr>
      <vt:lpstr>GUÍA 9 – Secado Problema 2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¿PREGUNTAS?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Julieta         TECHINT</dc:creator>
  <cp:lastModifiedBy>Facundo Mongiano</cp:lastModifiedBy>
  <cp:revision>574</cp:revision>
  <dcterms:created xsi:type="dcterms:W3CDTF">2020-04-06T19:11:16Z</dcterms:created>
  <dcterms:modified xsi:type="dcterms:W3CDTF">2025-06-23T22:26:47Z</dcterms:modified>
</cp:coreProperties>
</file>