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745" r:id="rId1"/>
    <p:sldMasterId id="2147483762" r:id="rId2"/>
  </p:sldMasterIdLst>
  <p:notesMasterIdLst>
    <p:notesMasterId r:id="rId11"/>
  </p:notesMasterIdLst>
  <p:sldIdLst>
    <p:sldId id="256" r:id="rId3"/>
    <p:sldId id="299" r:id="rId4"/>
    <p:sldId id="300" r:id="rId5"/>
    <p:sldId id="302" r:id="rId6"/>
    <p:sldId id="303" r:id="rId7"/>
    <p:sldId id="305" r:id="rId8"/>
    <p:sldId id="261" r:id="rId9"/>
    <p:sldId id="27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A83"/>
    <a:srgbClr val="001A8A"/>
    <a:srgbClr val="008A00"/>
    <a:srgbClr val="00602B"/>
    <a:srgbClr val="004620"/>
    <a:srgbClr val="009242"/>
    <a:srgbClr val="D6E6F3"/>
    <a:srgbClr val="D6E7F1"/>
    <a:srgbClr val="B5D6E9"/>
    <a:srgbClr val="C1DC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82" autoAdjust="0"/>
    <p:restoredTop sz="96197" autoAdjust="0"/>
  </p:normalViewPr>
  <p:slideViewPr>
    <p:cSldViewPr snapToGrid="0">
      <p:cViewPr>
        <p:scale>
          <a:sx n="150" d="100"/>
          <a:sy n="150" d="100"/>
        </p:scale>
        <p:origin x="224" y="-21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BF8C93-C798-40B1-846D-A29B2F69C377}" type="datetimeFigureOut">
              <a:rPr lang="en-US" smtClean="0"/>
              <a:t>6/23/2025</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C52E68-9455-4137-A792-1A89056F8931}" type="slidenum">
              <a:rPr lang="en-US" smtClean="0"/>
              <a:t>‹Nº›</a:t>
            </a:fld>
            <a:endParaRPr lang="en-US"/>
          </a:p>
        </p:txBody>
      </p:sp>
    </p:spTree>
    <p:extLst>
      <p:ext uri="{BB962C8B-B14F-4D97-AF65-F5344CB8AC3E}">
        <p14:creationId xmlns:p14="http://schemas.microsoft.com/office/powerpoint/2010/main" val="3256545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C52E68-9455-4137-A792-1A89056F8931}" type="slidenum">
              <a:rPr lang="en-US" smtClean="0"/>
              <a:t>2</a:t>
            </a:fld>
            <a:endParaRPr lang="en-US"/>
          </a:p>
        </p:txBody>
      </p:sp>
    </p:spTree>
    <p:extLst>
      <p:ext uri="{BB962C8B-B14F-4D97-AF65-F5344CB8AC3E}">
        <p14:creationId xmlns:p14="http://schemas.microsoft.com/office/powerpoint/2010/main" val="2625047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C52E68-9455-4137-A792-1A89056F8931}" type="slidenum">
              <a:rPr lang="en-US" smtClean="0"/>
              <a:t>3</a:t>
            </a:fld>
            <a:endParaRPr lang="en-US"/>
          </a:p>
        </p:txBody>
      </p:sp>
    </p:spTree>
    <p:extLst>
      <p:ext uri="{BB962C8B-B14F-4D97-AF65-F5344CB8AC3E}">
        <p14:creationId xmlns:p14="http://schemas.microsoft.com/office/powerpoint/2010/main" val="1788327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C52E68-9455-4137-A792-1A89056F8931}" type="slidenum">
              <a:rPr lang="en-US" smtClean="0"/>
              <a:t>4</a:t>
            </a:fld>
            <a:endParaRPr lang="en-US"/>
          </a:p>
        </p:txBody>
      </p:sp>
    </p:spTree>
    <p:extLst>
      <p:ext uri="{BB962C8B-B14F-4D97-AF65-F5344CB8AC3E}">
        <p14:creationId xmlns:p14="http://schemas.microsoft.com/office/powerpoint/2010/main" val="2010239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C52E68-9455-4137-A792-1A89056F8931}" type="slidenum">
              <a:rPr lang="en-US" smtClean="0"/>
              <a:t>5</a:t>
            </a:fld>
            <a:endParaRPr lang="en-US"/>
          </a:p>
        </p:txBody>
      </p:sp>
    </p:spTree>
    <p:extLst>
      <p:ext uri="{BB962C8B-B14F-4D97-AF65-F5344CB8AC3E}">
        <p14:creationId xmlns:p14="http://schemas.microsoft.com/office/powerpoint/2010/main" val="997448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C52E68-9455-4137-A792-1A89056F8931}" type="slidenum">
              <a:rPr lang="en-US" smtClean="0"/>
              <a:t>6</a:t>
            </a:fld>
            <a:endParaRPr lang="en-US"/>
          </a:p>
        </p:txBody>
      </p:sp>
    </p:spTree>
    <p:extLst>
      <p:ext uri="{BB962C8B-B14F-4D97-AF65-F5344CB8AC3E}">
        <p14:creationId xmlns:p14="http://schemas.microsoft.com/office/powerpoint/2010/main" val="1530061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34727E32-502F-41BF-B551-311094F9797D}"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057004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01350309-5361-48FD-BFAD-24035265D2EE}"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352653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D3BC40C9-B1B6-4890-A851-9D3E7078C434}"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4258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E6D7AE5-8ED1-4985-AAC4-126E4E8E8FBF}"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137210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097A439-C458-421D-BC7F-F7E910DF10C7}"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7996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3B5D3341-43E4-48A5-9BCB-00CDF3135E26}"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06001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A08A801-8C0F-40EF-9651-7EDBCC6F6B19}"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768215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9157285-B1AE-4734-9205-9268A788D4C7}"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199020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672FE7D-4C5D-497A-912B-EDC191B0D49A}" type="datetime1">
              <a:rPr lang="en-US" smtClean="0"/>
              <a:t>6/23/2025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9D94FCB-83B5-4144-BDC1-7118612766F0}" type="slidenum">
              <a:rPr lang="en-US" smtClean="0"/>
              <a:t>‹Nº›</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561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5157B73-33BB-48EF-B7EC-A83492E08A0D}"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42045196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D54E391-8F5F-42B2-8FA1-C92DCF55ABE3}"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6919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9F46598-5916-4D27-9D9F-E5EFE85CA1B8}"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8394232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269E4A9-788F-4DFB-9A2A-6569D049808E}" type="datetime1">
              <a:rPr lang="en-US" smtClean="0"/>
              <a:t>6/23/2025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4965017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5116A81-A9D5-400D-BF03-7025C8EAC1C2}" type="datetime1">
              <a:rPr lang="en-US" smtClean="0"/>
              <a:t>6/23/2025</a:t>
            </a:fld>
            <a:endParaRPr lang="en-US"/>
          </a:p>
        </p:txBody>
      </p:sp>
      <p:sp>
        <p:nvSpPr>
          <p:cNvPr id="8" name="Footer Placeholder 7"/>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9" name="Slide Number Placeholder 8"/>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382452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29262A1-29C6-4F65-A9FD-7A6E7DD30413}" type="datetime1">
              <a:rPr lang="en-US" smtClean="0"/>
              <a:t>6/23/2025</a:t>
            </a:fld>
            <a:endParaRPr lang="en-US"/>
          </a:p>
        </p:txBody>
      </p:sp>
      <p:sp>
        <p:nvSpPr>
          <p:cNvPr id="4" name="Footer Placeholder 3"/>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5" name="Slide Number Placeholder 4"/>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9161704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BAEFD7-BC71-4712-ACF8-626234382888}" type="datetime1">
              <a:rPr lang="en-US" smtClean="0"/>
              <a:t>6/23/2025</a:t>
            </a:fld>
            <a:endParaRPr lang="en-US"/>
          </a:p>
        </p:txBody>
      </p:sp>
      <p:sp>
        <p:nvSpPr>
          <p:cNvPr id="3" name="Footer Placeholder 2"/>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4" name="Slide Number Placeholder 3"/>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9512137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5B03592C-9546-4637-BA44-D8DAECB95617}" type="datetime1">
              <a:rPr lang="en-US" smtClean="0"/>
              <a:t>6/23/2025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47831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DCA95B28-9108-4025-9E8A-5A476A37B653}" type="datetime1">
              <a:rPr lang="en-US" smtClean="0"/>
              <a:t>6/23/2025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7738672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308FE47-A957-4FCC-AFCC-FF246F322ACA}"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7310133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42EA347-1B05-4F35-84C1-C16A70C55F97}"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86388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5C4E55FA-121F-42D4-80C7-6CB0A979621C}" type="datetime1">
              <a:rPr lang="en-US" smtClean="0"/>
              <a:t>6/23/2025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735060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026673A-12DF-4701-8967-28F13D5B7A74}" type="datetime1">
              <a:rPr lang="en-US" smtClean="0"/>
              <a:t>6/23/2025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863221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C508B4F-9A94-43AC-8EC4-09EB83F7963C}" type="datetime1">
              <a:rPr lang="en-US" smtClean="0"/>
              <a:t>6/23/2025</a:t>
            </a:fld>
            <a:endParaRPr lang="en-US"/>
          </a:p>
        </p:txBody>
      </p:sp>
      <p:sp>
        <p:nvSpPr>
          <p:cNvPr id="8" name="Footer Placeholder 7"/>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9" name="Slide Number Placeholder 8"/>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37636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4640D3C-1F08-4C32-8859-6DA27A4D08B4}" type="datetime1">
              <a:rPr lang="en-US" smtClean="0"/>
              <a:t>6/23/2025</a:t>
            </a:fld>
            <a:endParaRPr lang="en-US"/>
          </a:p>
        </p:txBody>
      </p:sp>
      <p:sp>
        <p:nvSpPr>
          <p:cNvPr id="4" name="Footer Placeholder 3"/>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5" name="Slide Number Placeholder 4"/>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635585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40F07-3EE5-4C4B-949E-046DF7F1BB7C}" type="datetime1">
              <a:rPr lang="en-US" smtClean="0"/>
              <a:t>6/23/2025</a:t>
            </a:fld>
            <a:endParaRPr lang="en-US"/>
          </a:p>
        </p:txBody>
      </p:sp>
      <p:sp>
        <p:nvSpPr>
          <p:cNvPr id="3" name="Footer Placeholder 2"/>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4" name="Slide Number Placeholder 3"/>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50461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27D04671-68A0-49F0-B9AE-0397ABF59E42}" type="datetime1">
              <a:rPr lang="en-US" smtClean="0"/>
              <a:t>6/23/2025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78919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C93F8201-A2CC-40DF-AEE7-6314F1F55331}" type="datetime1">
              <a:rPr lang="en-US" smtClean="0"/>
              <a:t>6/23/2025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896286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2C2DAE-2CE5-45D7-8237-2295FEDF225A}" type="datetime1">
              <a:rPr lang="en-US" smtClean="0"/>
              <a:t>6/23/2025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9D94FCB-83B5-4144-BDC1-7118612766F0}" type="slidenum">
              <a:rPr lang="en-US" smtClean="0"/>
              <a:t>‹Nº›</a:t>
            </a:fld>
            <a:endParaRPr lang="en-US"/>
          </a:p>
        </p:txBody>
      </p:sp>
    </p:spTree>
    <p:extLst>
      <p:ext uri="{BB962C8B-B14F-4D97-AF65-F5344CB8AC3E}">
        <p14:creationId xmlns:p14="http://schemas.microsoft.com/office/powerpoint/2010/main" val="89699154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3423D19-8DC1-436B-B84A-E935B4D7E11A}" type="datetime1">
              <a:rPr lang="en-US" smtClean="0"/>
              <a:t>6/23/2025</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r>
              <a:rPr lang="en-US"/>
              <a:t>76.52/76.05/TA164 - Operaciones Unitarias de Transferencia de Materia / Operaciones Unitarias III                                        1° Cuatrimestre 2025</a:t>
            </a: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9D94FCB-83B5-4144-BDC1-7118612766F0}" type="slidenum">
              <a:rPr lang="en-US" smtClean="0"/>
              <a:t>‹Nº›</a:t>
            </a:fld>
            <a:endParaRPr lang="en-US"/>
          </a:p>
        </p:txBody>
      </p:sp>
    </p:spTree>
    <p:extLst>
      <p:ext uri="{BB962C8B-B14F-4D97-AF65-F5344CB8AC3E}">
        <p14:creationId xmlns:p14="http://schemas.microsoft.com/office/powerpoint/2010/main" val="168456629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3.png"/><Relationship Id="rId3" Type="http://schemas.openxmlformats.org/officeDocument/2006/relationships/image" Target="../media/image4.wmf"/><Relationship Id="rId7" Type="http://schemas.openxmlformats.org/officeDocument/2006/relationships/image" Target="../media/image9.png"/><Relationship Id="rId12"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image" Target="../media/image8.png"/><Relationship Id="rId11" Type="http://schemas.openxmlformats.org/officeDocument/2006/relationships/image" Target="../media/image3.png"/><Relationship Id="rId5" Type="http://schemas.openxmlformats.org/officeDocument/2006/relationships/image" Target="../media/image7.png"/><Relationship Id="rId15" Type="http://schemas.openxmlformats.org/officeDocument/2006/relationships/image" Target="../media/image15.png"/><Relationship Id="rId10" Type="http://schemas.openxmlformats.org/officeDocument/2006/relationships/image" Target="../media/image1.jpe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5.png"/><Relationship Id="rId7"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18.xml"/><Relationship Id="rId6" Type="http://schemas.openxmlformats.org/officeDocument/2006/relationships/image" Target="../media/image17.png"/><Relationship Id="rId11" Type="http://schemas.openxmlformats.org/officeDocument/2006/relationships/image" Target="../media/image21.png"/><Relationship Id="rId5" Type="http://schemas.openxmlformats.org/officeDocument/2006/relationships/image" Target="../media/image3.png"/><Relationship Id="rId10" Type="http://schemas.openxmlformats.org/officeDocument/2006/relationships/image" Target="../media/image20.png"/><Relationship Id="rId4" Type="http://schemas.openxmlformats.org/officeDocument/2006/relationships/image" Target="../media/image1.jpeg"/><Relationship Id="rId9"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0.png"/><Relationship Id="rId3" Type="http://schemas.openxmlformats.org/officeDocument/2006/relationships/image" Target="../media/image210.png"/><Relationship Id="rId7" Type="http://schemas.openxmlformats.org/officeDocument/2006/relationships/image" Target="../media/image25.png"/><Relationship Id="rId12" Type="http://schemas.openxmlformats.org/officeDocument/2006/relationships/image" Target="../media/image29.png"/><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image" Target="../media/image24.png"/><Relationship Id="rId11" Type="http://schemas.openxmlformats.org/officeDocument/2006/relationships/image" Target="../media/image28.png"/><Relationship Id="rId5" Type="http://schemas.openxmlformats.org/officeDocument/2006/relationships/image" Target="../media/image23.png"/><Relationship Id="rId10" Type="http://schemas.openxmlformats.org/officeDocument/2006/relationships/image" Target="../media/image27.png"/><Relationship Id="rId4" Type="http://schemas.openxmlformats.org/officeDocument/2006/relationships/image" Target="../media/image22.png"/><Relationship Id="rId9" Type="http://schemas.openxmlformats.org/officeDocument/2006/relationships/image" Target="../media/image1.jpeg"/><Relationship Id="rId14" Type="http://schemas.openxmlformats.org/officeDocument/2006/relationships/image" Target="../media/image31.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97635" y="2485645"/>
            <a:ext cx="9610708" cy="1755648"/>
          </a:xfrm>
        </p:spPr>
        <p:txBody>
          <a:bodyPr anchor="ctr"/>
          <a:lstStyle/>
          <a:p>
            <a:pPr algn="ctr"/>
            <a:r>
              <a:rPr lang="x-none" dirty="0"/>
              <a:t>GUÍA</a:t>
            </a:r>
            <a:r>
              <a:rPr lang="es-419" dirty="0"/>
              <a:t> </a:t>
            </a:r>
            <a:r>
              <a:rPr lang="es-AR" dirty="0"/>
              <a:t>9</a:t>
            </a:r>
            <a:r>
              <a:rPr lang="x-none" dirty="0"/>
              <a:t> – </a:t>
            </a:r>
            <a:r>
              <a:rPr lang="es-ES" dirty="0"/>
              <a:t>Secado</a:t>
            </a:r>
            <a:br>
              <a:rPr lang="es-ES" dirty="0"/>
            </a:br>
            <a:r>
              <a:rPr lang="es-AR" dirty="0"/>
              <a:t>Problema 6</a:t>
            </a:r>
            <a:endParaRPr lang="en-US" dirty="0"/>
          </a:p>
        </p:txBody>
      </p:sp>
      <p:sp>
        <p:nvSpPr>
          <p:cNvPr id="4" name="Subtítulo 2"/>
          <p:cNvSpPr txBox="1">
            <a:spLocks/>
          </p:cNvSpPr>
          <p:nvPr/>
        </p:nvSpPr>
        <p:spPr>
          <a:xfrm>
            <a:off x="1507067" y="5678424"/>
            <a:ext cx="7766936" cy="41918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s-419" b="1" dirty="0"/>
              <a:t>1</a:t>
            </a:r>
            <a:r>
              <a:rPr lang="x-none" b="1" dirty="0"/>
              <a:t>° Cuatrimestre - 202</a:t>
            </a:r>
            <a:r>
              <a:rPr lang="es-ES" b="1" dirty="0"/>
              <a:t>5</a:t>
            </a:r>
            <a:endParaRPr lang="en-US" b="1" dirty="0"/>
          </a:p>
        </p:txBody>
      </p:sp>
      <p:pic>
        <p:nvPicPr>
          <p:cNvPr id="5" name="Imagen 2" descr="Nueva marca difusion - web"/>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30085" y="6097604"/>
            <a:ext cx="2120900" cy="660400"/>
          </a:xfrm>
          <a:prstGeom prst="rect">
            <a:avLst/>
          </a:prstGeom>
          <a:noFill/>
          <a:ln>
            <a:noFill/>
          </a:ln>
        </p:spPr>
      </p:pic>
    </p:spTree>
    <p:extLst>
      <p:ext uri="{BB962C8B-B14F-4D97-AF65-F5344CB8AC3E}">
        <p14:creationId xmlns:p14="http://schemas.microsoft.com/office/powerpoint/2010/main" val="4100697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371475" y="1011412"/>
                <a:ext cx="11495708" cy="3093863"/>
              </a:xfrm>
            </p:spPr>
            <p:txBody>
              <a:bodyPr>
                <a:normAutofit/>
              </a:bodyPr>
              <a:lstStyle/>
              <a:p>
                <a:pPr marL="45720" indent="0" algn="just">
                  <a:lnSpc>
                    <a:spcPct val="150000"/>
                  </a:lnSpc>
                  <a:spcBef>
                    <a:spcPts val="300"/>
                  </a:spcBef>
                  <a:spcAft>
                    <a:spcPts val="300"/>
                  </a:spcAft>
                  <a:buNone/>
                </a:pPr>
                <a:r>
                  <a:rPr lang="es-ES" sz="1600" b="1" dirty="0">
                    <a:solidFill>
                      <a:schemeClr val="tx1"/>
                    </a:solidFill>
                  </a:rPr>
                  <a:t>Se utiliza un secadero túnel de 3 etapas (cada cual opera en forma aislada) para secar un sólido desde una humedad inicial del </a:t>
                </a:r>
                <a14:m>
                  <m:oMath xmlns:m="http://schemas.openxmlformats.org/officeDocument/2006/math">
                    <m:r>
                      <a:rPr lang="es-ES" sz="1600" b="1" i="1" dirty="0" smtClean="0">
                        <a:solidFill>
                          <a:schemeClr val="tx1"/>
                        </a:solidFill>
                        <a:latin typeface="Cambria Math" panose="02040503050406030204" pitchFamily="18" charset="0"/>
                      </a:rPr>
                      <m:t>𝟎</m:t>
                    </m:r>
                    <m:r>
                      <a:rPr lang="es-ES" sz="1600" b="1" i="1" dirty="0" smtClean="0">
                        <a:solidFill>
                          <a:schemeClr val="tx1"/>
                        </a:solidFill>
                        <a:latin typeface="Cambria Math" panose="02040503050406030204" pitchFamily="18" charset="0"/>
                      </a:rPr>
                      <m:t>.</m:t>
                    </m:r>
                    <m:r>
                      <a:rPr lang="es-ES" sz="1600" b="1" i="1" dirty="0" smtClean="0">
                        <a:solidFill>
                          <a:schemeClr val="tx1"/>
                        </a:solidFill>
                        <a:latin typeface="Cambria Math" panose="02040503050406030204" pitchFamily="18" charset="0"/>
                      </a:rPr>
                      <m:t>𝟐𝟐</m:t>
                    </m:r>
                  </m:oMath>
                </a14:m>
                <a:r>
                  <a:rPr lang="es-ES" sz="1600" b="1" dirty="0">
                    <a:solidFill>
                      <a:schemeClr val="tx1"/>
                    </a:solidFill>
                  </a:rPr>
                  <a:t> (base seca) hasta una humedad final del </a:t>
                </a:r>
                <a14:m>
                  <m:oMath xmlns:m="http://schemas.openxmlformats.org/officeDocument/2006/math">
                    <m:r>
                      <a:rPr lang="es-ES" sz="1600" b="1" i="1" dirty="0" smtClean="0">
                        <a:solidFill>
                          <a:schemeClr val="tx1"/>
                        </a:solidFill>
                        <a:latin typeface="Cambria Math" panose="02040503050406030204" pitchFamily="18" charset="0"/>
                      </a:rPr>
                      <m:t>𝟎</m:t>
                    </m:r>
                    <m:r>
                      <a:rPr lang="es-ES" sz="1600" b="1" i="1" dirty="0" smtClean="0">
                        <a:solidFill>
                          <a:schemeClr val="tx1"/>
                        </a:solidFill>
                        <a:latin typeface="Cambria Math" panose="02040503050406030204" pitchFamily="18" charset="0"/>
                      </a:rPr>
                      <m:t>.</m:t>
                    </m:r>
                    <m:r>
                      <a:rPr lang="es-ES" sz="1600" b="1" i="1" dirty="0" smtClean="0">
                        <a:solidFill>
                          <a:schemeClr val="tx1"/>
                        </a:solidFill>
                        <a:latin typeface="Cambria Math" panose="02040503050406030204" pitchFamily="18" charset="0"/>
                      </a:rPr>
                      <m:t>𝟎𝟒</m:t>
                    </m:r>
                  </m:oMath>
                </a14:m>
                <a:r>
                  <a:rPr lang="es-ES" sz="1600" b="1" dirty="0">
                    <a:solidFill>
                      <a:schemeClr val="tx1"/>
                    </a:solidFill>
                  </a:rPr>
                  <a:t> (base seca). El equipo opera con aire a una velocidad de </a:t>
                </a:r>
                <a14:m>
                  <m:oMath xmlns:m="http://schemas.openxmlformats.org/officeDocument/2006/math">
                    <m:r>
                      <a:rPr lang="es-ES" sz="1600" b="1" i="1" dirty="0" smtClean="0">
                        <a:solidFill>
                          <a:schemeClr val="tx1"/>
                        </a:solidFill>
                        <a:latin typeface="Cambria Math" panose="02040503050406030204" pitchFamily="18" charset="0"/>
                      </a:rPr>
                      <m:t>𝟏</m:t>
                    </m:r>
                    <m:r>
                      <a:rPr lang="es-ES" sz="1600" b="1" i="1" dirty="0" smtClean="0">
                        <a:solidFill>
                          <a:schemeClr val="tx1"/>
                        </a:solidFill>
                        <a:latin typeface="Cambria Math" panose="02040503050406030204" pitchFamily="18" charset="0"/>
                      </a:rPr>
                      <m:t>.</m:t>
                    </m:r>
                    <m:r>
                      <a:rPr lang="es-ES" sz="1600" b="1" i="1" dirty="0" smtClean="0">
                        <a:solidFill>
                          <a:schemeClr val="tx1"/>
                        </a:solidFill>
                        <a:latin typeface="Cambria Math" panose="02040503050406030204" pitchFamily="18" charset="0"/>
                      </a:rPr>
                      <m:t>𝟓</m:t>
                    </m:r>
                    <m:r>
                      <a:rPr lang="es-ES" sz="1600" b="1" i="1" dirty="0" smtClean="0">
                        <a:solidFill>
                          <a:schemeClr val="tx1"/>
                        </a:solidFill>
                        <a:latin typeface="Cambria Math" panose="02040503050406030204" pitchFamily="18" charset="0"/>
                      </a:rPr>
                      <m:t> </m:t>
                    </m:r>
                    <m:r>
                      <a:rPr lang="es-ES" sz="1600" b="1" i="1" dirty="0" smtClean="0">
                        <a:solidFill>
                          <a:schemeClr val="tx1"/>
                        </a:solidFill>
                        <a:latin typeface="Cambria Math" panose="02040503050406030204" pitchFamily="18" charset="0"/>
                      </a:rPr>
                      <m:t>𝒎</m:t>
                    </m:r>
                    <m:r>
                      <a:rPr lang="es-ES" sz="1600" b="1" i="1" dirty="0" smtClean="0">
                        <a:solidFill>
                          <a:schemeClr val="tx1"/>
                        </a:solidFill>
                        <a:latin typeface="Cambria Math" panose="02040503050406030204" pitchFamily="18" charset="0"/>
                      </a:rPr>
                      <m:t>/</m:t>
                    </m:r>
                  </m:oMath>
                </a14:m>
                <a:r>
                  <a:rPr lang="es-ES" sz="1600" b="1" dirty="0">
                    <a:solidFill>
                      <a:schemeClr val="tx1"/>
                    </a:solidFill>
                  </a:rPr>
                  <a:t>s tangencialmente, (se dan los gráficos experimentales). La primera etapa opera con aire de </a:t>
                </a:r>
                <a14:m>
                  <m:oMath xmlns:m="http://schemas.openxmlformats.org/officeDocument/2006/math">
                    <m:r>
                      <a:rPr lang="es-ES" sz="1600" b="1" i="1" dirty="0" smtClean="0">
                        <a:solidFill>
                          <a:schemeClr val="tx1"/>
                        </a:solidFill>
                        <a:latin typeface="Cambria Math" panose="02040503050406030204" pitchFamily="18" charset="0"/>
                      </a:rPr>
                      <m:t>𝟏𝟑𝟓</m:t>
                    </m:r>
                    <m:r>
                      <a:rPr lang="es-ES" sz="1600" b="1" i="1" dirty="0" smtClean="0">
                        <a:solidFill>
                          <a:schemeClr val="tx1"/>
                        </a:solidFill>
                        <a:latin typeface="Cambria Math" panose="02040503050406030204" pitchFamily="18" charset="0"/>
                      </a:rPr>
                      <m:t> °</m:t>
                    </m:r>
                    <m:r>
                      <a:rPr lang="es-ES" sz="1600" b="1" i="1" dirty="0" smtClean="0">
                        <a:solidFill>
                          <a:schemeClr val="tx1"/>
                        </a:solidFill>
                        <a:latin typeface="Cambria Math" panose="02040503050406030204" pitchFamily="18" charset="0"/>
                      </a:rPr>
                      <m:t>𝑪</m:t>
                    </m:r>
                  </m:oMath>
                </a14:m>
                <a:r>
                  <a:rPr lang="es-ES" sz="1600" b="1" dirty="0">
                    <a:solidFill>
                      <a:schemeClr val="tx1"/>
                    </a:solidFill>
                  </a:rPr>
                  <a:t>, la segunda a </a:t>
                </a:r>
                <a14:m>
                  <m:oMath xmlns:m="http://schemas.openxmlformats.org/officeDocument/2006/math">
                    <m:r>
                      <a:rPr lang="es-ES" sz="1600" b="1" i="1" dirty="0" smtClean="0">
                        <a:solidFill>
                          <a:schemeClr val="tx1"/>
                        </a:solidFill>
                        <a:latin typeface="Cambria Math" panose="02040503050406030204" pitchFamily="18" charset="0"/>
                      </a:rPr>
                      <m:t>𝟏𝟎𝟎</m:t>
                    </m:r>
                    <m:r>
                      <a:rPr lang="es-ES" sz="1600" b="1" i="1" dirty="0" smtClean="0">
                        <a:solidFill>
                          <a:schemeClr val="tx1"/>
                        </a:solidFill>
                        <a:latin typeface="Cambria Math" panose="02040503050406030204" pitchFamily="18" charset="0"/>
                      </a:rPr>
                      <m:t> °</m:t>
                    </m:r>
                    <m:r>
                      <a:rPr lang="es-ES" sz="1600" b="1" i="1" dirty="0" smtClean="0">
                        <a:solidFill>
                          <a:schemeClr val="tx1"/>
                        </a:solidFill>
                        <a:latin typeface="Cambria Math" panose="02040503050406030204" pitchFamily="18" charset="0"/>
                      </a:rPr>
                      <m:t>𝑪</m:t>
                    </m:r>
                  </m:oMath>
                </a14:m>
                <a:r>
                  <a:rPr lang="es-ES" sz="1600" b="1" dirty="0">
                    <a:solidFill>
                      <a:schemeClr val="tx1"/>
                    </a:solidFill>
                  </a:rPr>
                  <a:t> y la tercera a </a:t>
                </a:r>
                <a14:m>
                  <m:oMath xmlns:m="http://schemas.openxmlformats.org/officeDocument/2006/math">
                    <m:r>
                      <a:rPr lang="es-ES" sz="1600" b="1" i="1" dirty="0" smtClean="0">
                        <a:solidFill>
                          <a:schemeClr val="tx1"/>
                        </a:solidFill>
                        <a:latin typeface="Cambria Math" panose="02040503050406030204" pitchFamily="18" charset="0"/>
                      </a:rPr>
                      <m:t>𝟖𝟎</m:t>
                    </m:r>
                    <m:r>
                      <a:rPr lang="es-ES" sz="1600" b="1" i="1" dirty="0" smtClean="0">
                        <a:solidFill>
                          <a:schemeClr val="tx1"/>
                        </a:solidFill>
                        <a:latin typeface="Cambria Math" panose="02040503050406030204" pitchFamily="18" charset="0"/>
                      </a:rPr>
                      <m:t> °</m:t>
                    </m:r>
                    <m:r>
                      <a:rPr lang="es-ES" sz="1600" b="1" i="1" dirty="0" smtClean="0">
                        <a:solidFill>
                          <a:schemeClr val="tx1"/>
                        </a:solidFill>
                        <a:latin typeface="Cambria Math" panose="02040503050406030204" pitchFamily="18" charset="0"/>
                      </a:rPr>
                      <m:t>𝑪</m:t>
                    </m:r>
                  </m:oMath>
                </a14:m>
                <a:r>
                  <a:rPr lang="es-ES" sz="1600" b="1" dirty="0">
                    <a:solidFill>
                      <a:schemeClr val="tx1"/>
                    </a:solidFill>
                  </a:rPr>
                  <a:t> debido a que el sólido es termosensible. El sólido debe cumplir con las siguientes especificaciones al final de cada etapa:</a:t>
                </a:r>
              </a:p>
              <a:p>
                <a:pPr algn="just">
                  <a:lnSpc>
                    <a:spcPct val="150000"/>
                  </a:lnSpc>
                  <a:spcBef>
                    <a:spcPts val="300"/>
                  </a:spcBef>
                  <a:spcAft>
                    <a:spcPts val="300"/>
                  </a:spcAft>
                </a:pPr>
                <a:r>
                  <a:rPr lang="es-ES" sz="1600" b="1" dirty="0">
                    <a:solidFill>
                      <a:schemeClr val="tx1"/>
                    </a:solidFill>
                  </a:rPr>
                  <a:t>Etapa 1: </a:t>
                </a:r>
                <a14:m>
                  <m:oMath xmlns:m="http://schemas.openxmlformats.org/officeDocument/2006/math">
                    <m:r>
                      <a:rPr lang="es-ES" sz="1600" b="1" i="1" dirty="0" smtClean="0">
                        <a:solidFill>
                          <a:schemeClr val="tx1"/>
                        </a:solidFill>
                        <a:latin typeface="Cambria Math" panose="02040503050406030204" pitchFamily="18" charset="0"/>
                      </a:rPr>
                      <m:t>𝟎</m:t>
                    </m:r>
                    <m:r>
                      <a:rPr lang="es-ES" sz="1600" b="1" i="1" dirty="0" smtClean="0">
                        <a:solidFill>
                          <a:schemeClr val="tx1"/>
                        </a:solidFill>
                        <a:latin typeface="Cambria Math" panose="02040503050406030204" pitchFamily="18" charset="0"/>
                      </a:rPr>
                      <m:t>.</m:t>
                    </m:r>
                    <m:r>
                      <a:rPr lang="es-ES" sz="1600" b="1" i="1" dirty="0" smtClean="0">
                        <a:solidFill>
                          <a:schemeClr val="tx1"/>
                        </a:solidFill>
                        <a:latin typeface="Cambria Math" panose="02040503050406030204" pitchFamily="18" charset="0"/>
                      </a:rPr>
                      <m:t>𝟏𝟓</m:t>
                    </m:r>
                  </m:oMath>
                </a14:m>
                <a:r>
                  <a:rPr lang="es-ES" sz="1600" b="1" dirty="0">
                    <a:solidFill>
                      <a:schemeClr val="tx1"/>
                    </a:solidFill>
                  </a:rPr>
                  <a:t> (base seca) </a:t>
                </a:r>
              </a:p>
              <a:p>
                <a:pPr algn="just">
                  <a:lnSpc>
                    <a:spcPct val="150000"/>
                  </a:lnSpc>
                  <a:spcBef>
                    <a:spcPts val="300"/>
                  </a:spcBef>
                  <a:spcAft>
                    <a:spcPts val="300"/>
                  </a:spcAft>
                </a:pPr>
                <a:r>
                  <a:rPr lang="es-ES" sz="1600" b="1" dirty="0">
                    <a:solidFill>
                      <a:schemeClr val="tx1"/>
                    </a:solidFill>
                  </a:rPr>
                  <a:t>Etapa 2: </a:t>
                </a:r>
                <a14:m>
                  <m:oMath xmlns:m="http://schemas.openxmlformats.org/officeDocument/2006/math">
                    <m:r>
                      <a:rPr lang="es-ES" sz="1600" b="1" i="1" dirty="0" smtClean="0">
                        <a:solidFill>
                          <a:schemeClr val="tx1"/>
                        </a:solidFill>
                        <a:latin typeface="Cambria Math" panose="02040503050406030204" pitchFamily="18" charset="0"/>
                      </a:rPr>
                      <m:t>𝟎</m:t>
                    </m:r>
                    <m:r>
                      <a:rPr lang="es-ES" sz="1600" b="1" i="1" dirty="0" smtClean="0">
                        <a:solidFill>
                          <a:schemeClr val="tx1"/>
                        </a:solidFill>
                        <a:latin typeface="Cambria Math" panose="02040503050406030204" pitchFamily="18" charset="0"/>
                      </a:rPr>
                      <m:t>.</m:t>
                    </m:r>
                    <m:r>
                      <a:rPr lang="es-ES" sz="1600" b="1" i="1" dirty="0" smtClean="0">
                        <a:solidFill>
                          <a:schemeClr val="tx1"/>
                        </a:solidFill>
                        <a:latin typeface="Cambria Math" panose="02040503050406030204" pitchFamily="18" charset="0"/>
                      </a:rPr>
                      <m:t>𝟏𝟎</m:t>
                    </m:r>
                  </m:oMath>
                </a14:m>
                <a:r>
                  <a:rPr lang="es-ES" sz="1600" b="1" dirty="0">
                    <a:solidFill>
                      <a:schemeClr val="tx1"/>
                    </a:solidFill>
                  </a:rPr>
                  <a:t> (base seca)</a:t>
                </a: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371475" y="1011412"/>
                <a:ext cx="11495708" cy="3093863"/>
              </a:xfrm>
              <a:blipFill>
                <a:blip r:embed="rId3"/>
                <a:stretch>
                  <a:fillRect r="-265"/>
                </a:stretch>
              </a:blipFill>
            </p:spPr>
            <p:txBody>
              <a:bodyPr/>
              <a:lstStyle/>
              <a:p>
                <a:r>
                  <a:rPr lang="es-AR">
                    <a:noFill/>
                  </a:rPr>
                  <a:t> </a:t>
                </a:r>
              </a:p>
            </p:txBody>
          </p:sp>
        </mc:Fallback>
      </mc:AlternateContent>
      <p:sp>
        <p:nvSpPr>
          <p:cNvPr id="18" name="Rectángulo 1">
            <a:extLst>
              <a:ext uri="{FF2B5EF4-FFF2-40B4-BE49-F238E27FC236}">
                <a16:creationId xmlns:a16="http://schemas.microsoft.com/office/drawing/2014/main" id="{38A3ACB6-1A96-4749-9F03-33D354FC0801}"/>
              </a:ext>
            </a:extLst>
          </p:cNvPr>
          <p:cNvSpPr>
            <a:spLocks noChangeArrowheads="1"/>
          </p:cNvSpPr>
          <p:nvPr/>
        </p:nvSpPr>
        <p:spPr bwMode="auto">
          <a:xfrm>
            <a:off x="4787900" y="9699625"/>
            <a:ext cx="12700" cy="12700"/>
          </a:xfrm>
          <a:prstGeom prst="rect">
            <a:avLst/>
          </a:prstGeom>
          <a:solidFill>
            <a:srgbClr val="000000"/>
          </a:solidFill>
          <a:ln w="9525">
            <a:solidFill>
              <a:srgbClr val="FFFFFF"/>
            </a:solidFill>
            <a:miter lim="800000"/>
            <a:headEnd/>
            <a:tailEnd/>
          </a:ln>
        </p:spPr>
        <p:txBody>
          <a:bodyPr rot="0" vert="horz" wrap="square" lIns="91440" tIns="45720" rIns="91440" bIns="45720" anchor="t" anchorCtr="0" upright="1">
            <a:noAutofit/>
          </a:bodyPr>
          <a:lstStyle/>
          <a:p>
            <a:endParaRPr lang="es-AR"/>
          </a:p>
        </p:txBody>
      </p:sp>
      <p:pic>
        <p:nvPicPr>
          <p:cNvPr id="9" name="Picture 8">
            <a:extLst>
              <a:ext uri="{FF2B5EF4-FFF2-40B4-BE49-F238E27FC236}">
                <a16:creationId xmlns:a16="http://schemas.microsoft.com/office/drawing/2014/main" id="{9627B509-0134-4CBD-9433-FF28FEAF508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953250" y="2726871"/>
            <a:ext cx="4765661" cy="3485727"/>
          </a:xfrm>
          <a:prstGeom prst="rect">
            <a:avLst/>
          </a:prstGeom>
          <a:noFill/>
          <a:ln>
            <a:noFill/>
          </a:ln>
        </p:spPr>
      </p:pic>
      <p:sp>
        <p:nvSpPr>
          <p:cNvPr id="11" name="Título 1"/>
          <p:cNvSpPr txBox="1">
            <a:spLocks/>
          </p:cNvSpPr>
          <p:nvPr/>
        </p:nvSpPr>
        <p:spPr>
          <a:xfrm>
            <a:off x="438912" y="250026"/>
            <a:ext cx="9875520"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419" dirty="0"/>
              <a:t>Enunciado	</a:t>
            </a:r>
            <a:endParaRPr lang="en-US" dirty="0"/>
          </a:p>
        </p:txBody>
      </p:sp>
      <p:sp>
        <p:nvSpPr>
          <p:cNvPr id="13"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2</a:t>
            </a:fld>
            <a:r>
              <a:rPr lang="en-US" sz="1600" b="1" dirty="0"/>
              <a:t>-</a:t>
            </a:r>
          </a:p>
        </p:txBody>
      </p:sp>
      <p:pic>
        <p:nvPicPr>
          <p:cNvPr id="14" name="Imagen 13" descr="Nueva marca difusion - web">
            <a:extLst>
              <a:ext uri="{FF2B5EF4-FFF2-40B4-BE49-F238E27FC236}">
                <a16:creationId xmlns:a16="http://schemas.microsoft.com/office/drawing/2014/main" id="{096C658D-E731-4697-8BCC-2B81C7788EC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46283" y="320537"/>
            <a:ext cx="2120900" cy="660400"/>
          </a:xfrm>
          <a:prstGeom prst="rect">
            <a:avLst/>
          </a:prstGeom>
          <a:noFill/>
          <a:ln>
            <a:noFill/>
          </a:ln>
        </p:spPr>
      </p:pic>
      <mc:AlternateContent xmlns:mc="http://schemas.openxmlformats.org/markup-compatibility/2006" xmlns:a14="http://schemas.microsoft.com/office/drawing/2010/main">
        <mc:Choice Requires="a14">
          <p:sp>
            <p:nvSpPr>
              <p:cNvPr id="15" name="Marcador de contenido 2"/>
              <p:cNvSpPr txBox="1">
                <a:spLocks/>
              </p:cNvSpPr>
              <p:nvPr/>
            </p:nvSpPr>
            <p:spPr>
              <a:xfrm>
                <a:off x="438911" y="3798796"/>
                <a:ext cx="7019164" cy="204098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defTabSz="919163">
                  <a:lnSpc>
                    <a:spcPct val="150000"/>
                  </a:lnSpc>
                  <a:spcBef>
                    <a:spcPts val="300"/>
                  </a:spcBef>
                  <a:spcAft>
                    <a:spcPts val="300"/>
                  </a:spcAft>
                  <a:buFont typeface="Corbel" pitchFamily="34" charset="0"/>
                  <a:buNone/>
                  <a:tabLst>
                    <a:tab pos="2238375" algn="l"/>
                    <a:tab pos="2781300" algn="l"/>
                    <a:tab pos="5648325" algn="l"/>
                    <a:tab pos="6096000" algn="l"/>
                  </a:tabLst>
                </a:pPr>
                <a:r>
                  <a:rPr lang="es-ES" sz="1600" b="1" dirty="0">
                    <a:solidFill>
                      <a:schemeClr val="tx1"/>
                    </a:solidFill>
                  </a:rPr>
                  <a:t>El tiempo real de secado es </a:t>
                </a:r>
                <a14:m>
                  <m:oMath xmlns:m="http://schemas.openxmlformats.org/officeDocument/2006/math">
                    <m:r>
                      <a:rPr lang="es-ES" sz="1600" b="1" i="1" dirty="0" smtClean="0">
                        <a:solidFill>
                          <a:schemeClr val="tx1"/>
                        </a:solidFill>
                        <a:latin typeface="Cambria Math" panose="02040503050406030204" pitchFamily="18" charset="0"/>
                      </a:rPr>
                      <m:t>𝟏𝟎</m:t>
                    </m:r>
                    <m:r>
                      <a:rPr lang="es-ES" sz="1600" b="1" i="1" dirty="0" smtClean="0">
                        <a:solidFill>
                          <a:schemeClr val="tx1"/>
                        </a:solidFill>
                        <a:latin typeface="Cambria Math" panose="02040503050406030204" pitchFamily="18" charset="0"/>
                      </a:rPr>
                      <m:t> </m:t>
                    </m:r>
                    <m:r>
                      <a:rPr lang="es-ES" sz="1600" b="1" i="1" dirty="0" smtClean="0">
                        <a:solidFill>
                          <a:schemeClr val="tx1"/>
                        </a:solidFill>
                        <a:latin typeface="Cambria Math" panose="02040503050406030204" pitchFamily="18" charset="0"/>
                      </a:rPr>
                      <m:t>𝒎𝒊𝒏𝒖𝒕𝒐𝒔</m:t>
                    </m:r>
                    <m:r>
                      <a:rPr lang="es-ES" sz="1600" b="1" i="1" dirty="0" smtClean="0">
                        <a:solidFill>
                          <a:schemeClr val="tx1"/>
                        </a:solidFill>
                        <a:latin typeface="Cambria Math" panose="02040503050406030204" pitchFamily="18" charset="0"/>
                      </a:rPr>
                      <m:t> </m:t>
                    </m:r>
                  </m:oMath>
                </a14:m>
                <a:r>
                  <a:rPr lang="es-ES" sz="1600" b="1" dirty="0">
                    <a:solidFill>
                      <a:schemeClr val="tx1"/>
                    </a:solidFill>
                  </a:rPr>
                  <a:t>y la velocidad de los carritos es de </a:t>
                </a:r>
                <a14:m>
                  <m:oMath xmlns:m="http://schemas.openxmlformats.org/officeDocument/2006/math">
                    <m:r>
                      <a:rPr lang="es-ES" sz="1600" b="1" i="1" dirty="0" smtClean="0">
                        <a:solidFill>
                          <a:schemeClr val="tx1"/>
                        </a:solidFill>
                        <a:latin typeface="Cambria Math" panose="02040503050406030204" pitchFamily="18" charset="0"/>
                      </a:rPr>
                      <m:t>𝟏</m:t>
                    </m:r>
                    <m:r>
                      <a:rPr lang="es-ES" sz="1600" b="1" i="1" dirty="0" smtClean="0">
                        <a:solidFill>
                          <a:schemeClr val="tx1"/>
                        </a:solidFill>
                        <a:latin typeface="Cambria Math" panose="02040503050406030204" pitchFamily="18" charset="0"/>
                      </a:rPr>
                      <m:t> </m:t>
                    </m:r>
                    <m:r>
                      <a:rPr lang="es-ES" sz="1600" b="1" i="1" dirty="0" smtClean="0">
                        <a:solidFill>
                          <a:schemeClr val="tx1"/>
                        </a:solidFill>
                        <a:latin typeface="Cambria Math" panose="02040503050406030204" pitchFamily="18" charset="0"/>
                      </a:rPr>
                      <m:t>𝒎</m:t>
                    </m:r>
                    <m:r>
                      <a:rPr lang="es-ES" sz="1600" b="1" i="1" dirty="0" smtClean="0">
                        <a:solidFill>
                          <a:schemeClr val="tx1"/>
                        </a:solidFill>
                        <a:latin typeface="Cambria Math" panose="02040503050406030204" pitchFamily="18" charset="0"/>
                      </a:rPr>
                      <m:t>/</m:t>
                    </m:r>
                    <m:r>
                      <m:rPr>
                        <m:sty m:val="p"/>
                      </m:rPr>
                      <a:rPr lang="es-ES" sz="1600" b="1" i="1" dirty="0" smtClean="0">
                        <a:solidFill>
                          <a:schemeClr val="tx1"/>
                        </a:solidFill>
                        <a:latin typeface="Cambria Math" panose="02040503050406030204" pitchFamily="18" charset="0"/>
                      </a:rPr>
                      <m:t>min</m:t>
                    </m:r>
                    <m:r>
                      <a:rPr lang="es-AR" sz="1600" b="1" i="1" dirty="0">
                        <a:solidFill>
                          <a:schemeClr val="tx1"/>
                        </a:solidFill>
                        <a:latin typeface="Cambria Math" panose="02040503050406030204" pitchFamily="18" charset="0"/>
                      </a:rPr>
                      <m:t>⁡</m:t>
                    </m:r>
                  </m:oMath>
                </a14:m>
                <a:r>
                  <a:rPr lang="es-ES" sz="1600" b="1" dirty="0">
                    <a:solidFill>
                      <a:schemeClr val="tx1"/>
                    </a:solidFill>
                  </a:rPr>
                  <a:t>. </a:t>
                </a:r>
              </a:p>
              <a:p>
                <a:pPr marL="502920" indent="-457200" algn="just">
                  <a:lnSpc>
                    <a:spcPct val="100000"/>
                  </a:lnSpc>
                  <a:spcBef>
                    <a:spcPts val="300"/>
                  </a:spcBef>
                  <a:spcAft>
                    <a:spcPts val="300"/>
                  </a:spcAft>
                  <a:buFont typeface="+mj-lt"/>
                  <a:buAutoNum type="arabicPeriod"/>
                </a:pPr>
                <a:r>
                  <a:rPr lang="es-ES" sz="1600" b="1" dirty="0">
                    <a:solidFill>
                      <a:schemeClr val="tx1"/>
                    </a:solidFill>
                  </a:rPr>
                  <a:t>Estime el área específica de secado </a:t>
                </a:r>
                <a14:m>
                  <m:oMath xmlns:m="http://schemas.openxmlformats.org/officeDocument/2006/math">
                    <m:d>
                      <m:dPr>
                        <m:ctrlPr>
                          <a:rPr lang="es-ES" sz="1600" b="1" i="1" dirty="0" smtClean="0">
                            <a:solidFill>
                              <a:schemeClr val="tx1"/>
                            </a:solidFill>
                            <a:latin typeface="Cambria Math" panose="02040503050406030204" pitchFamily="18" charset="0"/>
                          </a:rPr>
                        </m:ctrlPr>
                      </m:dPr>
                      <m:e>
                        <m:f>
                          <m:fPr>
                            <m:ctrlPr>
                              <a:rPr lang="es-ES" sz="1600" b="1" i="1" dirty="0" smtClean="0">
                                <a:solidFill>
                                  <a:schemeClr val="tx1"/>
                                </a:solidFill>
                                <a:latin typeface="Cambria Math" panose="02040503050406030204" pitchFamily="18" charset="0"/>
                              </a:rPr>
                            </m:ctrlPr>
                          </m:fPr>
                          <m:num>
                            <m:sSup>
                              <m:sSupPr>
                                <m:ctrlPr>
                                  <a:rPr lang="es-ES" sz="1600" b="1" i="1" dirty="0" smtClean="0">
                                    <a:solidFill>
                                      <a:schemeClr val="tx1"/>
                                    </a:solidFill>
                                    <a:latin typeface="Cambria Math" panose="02040503050406030204" pitchFamily="18" charset="0"/>
                                  </a:rPr>
                                </m:ctrlPr>
                              </m:sSupPr>
                              <m:e>
                                <m:r>
                                  <a:rPr lang="es-ES" sz="1600" b="1" i="1" dirty="0" smtClean="0">
                                    <a:solidFill>
                                      <a:schemeClr val="tx1"/>
                                    </a:solidFill>
                                    <a:latin typeface="Cambria Math" panose="02040503050406030204" pitchFamily="18" charset="0"/>
                                  </a:rPr>
                                  <m:t>𝒎</m:t>
                                </m:r>
                              </m:e>
                              <m:sup>
                                <m:r>
                                  <a:rPr lang="es-ES" sz="1600" b="1" i="1" dirty="0" smtClean="0">
                                    <a:solidFill>
                                      <a:schemeClr val="tx1"/>
                                    </a:solidFill>
                                    <a:latin typeface="Cambria Math" panose="02040503050406030204" pitchFamily="18" charset="0"/>
                                  </a:rPr>
                                  <m:t>𝟐</m:t>
                                </m:r>
                              </m:sup>
                            </m:sSup>
                          </m:num>
                          <m:den>
                            <m:r>
                              <a:rPr lang="es-ES" sz="1600" b="1" i="1" dirty="0" err="1">
                                <a:solidFill>
                                  <a:schemeClr val="tx1"/>
                                </a:solidFill>
                                <a:latin typeface="Cambria Math" panose="02040503050406030204" pitchFamily="18" charset="0"/>
                              </a:rPr>
                              <m:t>𝒌</m:t>
                            </m:r>
                            <m:sSub>
                              <m:sSubPr>
                                <m:ctrlPr>
                                  <a:rPr lang="es-ES" sz="1600" b="1" i="1" dirty="0" err="1">
                                    <a:solidFill>
                                      <a:schemeClr val="tx1"/>
                                    </a:solidFill>
                                    <a:latin typeface="Cambria Math" panose="02040503050406030204" pitchFamily="18" charset="0"/>
                                  </a:rPr>
                                </m:ctrlPr>
                              </m:sSubPr>
                              <m:e>
                                <m:r>
                                  <a:rPr lang="es-ES" sz="1600" b="1" i="1" dirty="0" err="1">
                                    <a:solidFill>
                                      <a:schemeClr val="tx1"/>
                                    </a:solidFill>
                                    <a:latin typeface="Cambria Math" panose="02040503050406030204" pitchFamily="18" charset="0"/>
                                  </a:rPr>
                                  <m:t>𝒈</m:t>
                                </m:r>
                              </m:e>
                              <m:sub>
                                <m:r>
                                  <a:rPr lang="es-ES" sz="1600" b="1" i="1" dirty="0" err="1">
                                    <a:solidFill>
                                      <a:schemeClr val="tx1"/>
                                    </a:solidFill>
                                    <a:latin typeface="Cambria Math" panose="02040503050406030204" pitchFamily="18" charset="0"/>
                                  </a:rPr>
                                  <m:t>𝒔𝒔</m:t>
                                </m:r>
                              </m:sub>
                            </m:sSub>
                          </m:den>
                        </m:f>
                      </m:e>
                    </m:d>
                  </m:oMath>
                </a14:m>
                <a:r>
                  <a:rPr lang="es-ES" sz="1600" b="1" dirty="0">
                    <a:solidFill>
                      <a:schemeClr val="tx1"/>
                    </a:solidFill>
                  </a:rPr>
                  <a:t>. </a:t>
                </a:r>
              </a:p>
              <a:p>
                <a:pPr marL="502920" indent="-457200" algn="just">
                  <a:lnSpc>
                    <a:spcPct val="100000"/>
                  </a:lnSpc>
                  <a:spcBef>
                    <a:spcPts val="300"/>
                  </a:spcBef>
                  <a:spcAft>
                    <a:spcPts val="300"/>
                  </a:spcAft>
                  <a:buFont typeface="+mj-lt"/>
                  <a:buAutoNum type="arabicPeriod"/>
                </a:pPr>
                <a:r>
                  <a:rPr lang="es-ES" sz="1600" b="1" dirty="0">
                    <a:solidFill>
                      <a:schemeClr val="tx1"/>
                    </a:solidFill>
                  </a:rPr>
                  <a:t>Calcule la longitud de secado de cada etapa.</a:t>
                </a:r>
              </a:p>
            </p:txBody>
          </p:sp>
        </mc:Choice>
        <mc:Fallback xmlns="">
          <p:sp>
            <p:nvSpPr>
              <p:cNvPr id="15" name="Marcador de contenido 2"/>
              <p:cNvSpPr txBox="1">
                <a:spLocks noRot="1" noChangeAspect="1" noMove="1" noResize="1" noEditPoints="1" noAdjustHandles="1" noChangeArrowheads="1" noChangeShapeType="1" noTextEdit="1"/>
              </p:cNvSpPr>
              <p:nvPr/>
            </p:nvSpPr>
            <p:spPr>
              <a:xfrm>
                <a:off x="438911" y="3798796"/>
                <a:ext cx="7019164" cy="2040988"/>
              </a:xfrm>
              <a:prstGeom prst="rect">
                <a:avLst/>
              </a:prstGeom>
              <a:blipFill>
                <a:blip r:embed="rId6"/>
                <a:stretch>
                  <a:fillRect r="-434"/>
                </a:stretch>
              </a:blipFill>
            </p:spPr>
            <p:txBody>
              <a:bodyPr/>
              <a:lstStyle/>
              <a:p>
                <a:r>
                  <a:rPr lang="es-AR">
                    <a:noFill/>
                  </a:rPr>
                  <a:t> </a:t>
                </a:r>
              </a:p>
            </p:txBody>
          </p:sp>
        </mc:Fallback>
      </mc:AlternateContent>
      <p:sp>
        <p:nvSpPr>
          <p:cNvPr id="2" name="Marcador de pie de página 3">
            <a:extLst>
              <a:ext uri="{FF2B5EF4-FFF2-40B4-BE49-F238E27FC236}">
                <a16:creationId xmlns:a16="http://schemas.microsoft.com/office/drawing/2014/main" id="{5680B433-A05F-EC81-C0E5-7DF55A9EAFDC}"/>
              </a:ext>
            </a:extLst>
          </p:cNvPr>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24971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
            <a:extLst>
              <a:ext uri="{FF2B5EF4-FFF2-40B4-BE49-F238E27FC236}">
                <a16:creationId xmlns:a16="http://schemas.microsoft.com/office/drawing/2014/main" id="{38A3ACB6-1A96-4749-9F03-33D354FC0801}"/>
              </a:ext>
            </a:extLst>
          </p:cNvPr>
          <p:cNvSpPr>
            <a:spLocks noChangeArrowheads="1"/>
          </p:cNvSpPr>
          <p:nvPr/>
        </p:nvSpPr>
        <p:spPr bwMode="auto">
          <a:xfrm>
            <a:off x="4787900" y="9699625"/>
            <a:ext cx="12700" cy="12700"/>
          </a:xfrm>
          <a:prstGeom prst="rect">
            <a:avLst/>
          </a:prstGeom>
          <a:solidFill>
            <a:srgbClr val="000000"/>
          </a:solidFill>
          <a:ln w="9525">
            <a:solidFill>
              <a:srgbClr val="FFFFFF"/>
            </a:solidFill>
            <a:miter lim="800000"/>
            <a:headEnd/>
            <a:tailEnd/>
          </a:ln>
        </p:spPr>
        <p:txBody>
          <a:bodyPr rot="0" vert="horz" wrap="square" lIns="91440" tIns="45720" rIns="91440" bIns="45720" anchor="t" anchorCtr="0" upright="1">
            <a:noAutofit/>
          </a:bodyPr>
          <a:lstStyle/>
          <a:p>
            <a:endParaRPr lang="es-AR"/>
          </a:p>
        </p:txBody>
      </p:sp>
      <p:sp>
        <p:nvSpPr>
          <p:cNvPr id="11" name="Marcador de contenido 2">
            <a:extLst>
              <a:ext uri="{FF2B5EF4-FFF2-40B4-BE49-F238E27FC236}">
                <a16:creationId xmlns:a16="http://schemas.microsoft.com/office/drawing/2014/main" id="{FCD46632-B3B0-4C1A-851E-BB56473DF3A2}"/>
              </a:ext>
            </a:extLst>
          </p:cNvPr>
          <p:cNvSpPr txBox="1">
            <a:spLocks/>
          </p:cNvSpPr>
          <p:nvPr/>
        </p:nvSpPr>
        <p:spPr>
          <a:xfrm>
            <a:off x="438911" y="975201"/>
            <a:ext cx="5107353" cy="817304"/>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lnSpc>
                <a:spcPct val="100000"/>
              </a:lnSpc>
              <a:spcBef>
                <a:spcPts val="300"/>
              </a:spcBef>
              <a:spcAft>
                <a:spcPts val="300"/>
              </a:spcAft>
              <a:buFont typeface="Corbel" pitchFamily="34" charset="0"/>
              <a:buNone/>
            </a:pPr>
            <a:r>
              <a:rPr lang="es-ES" sz="1600" dirty="0">
                <a:solidFill>
                  <a:schemeClr val="tx1"/>
                </a:solidFill>
              </a:rPr>
              <a:t>Las ecuaciones que reinan el BM en secaderos túneles puede describirse según las siguientes ecuaciones: </a:t>
            </a:r>
          </a:p>
        </p:txBody>
      </p:sp>
      <p:pic>
        <p:nvPicPr>
          <p:cNvPr id="12" name="Picture 11">
            <a:extLst>
              <a:ext uri="{FF2B5EF4-FFF2-40B4-BE49-F238E27FC236}">
                <a16:creationId xmlns:a16="http://schemas.microsoft.com/office/drawing/2014/main" id="{7D5FD1B9-3D21-4766-8355-947A460B77C6}"/>
              </a:ext>
            </a:extLst>
          </p:cNvPr>
          <p:cNvPicPr/>
          <p:nvPr/>
        </p:nvPicPr>
        <p:blipFill rotWithShape="1">
          <a:blip r:embed="rId3" cstate="print">
            <a:extLst>
              <a:ext uri="{28A0092B-C50C-407E-A947-70E740481C1C}">
                <a14:useLocalDpi xmlns:a14="http://schemas.microsoft.com/office/drawing/2010/main" val="0"/>
              </a:ext>
            </a:extLst>
          </a:blip>
          <a:srcRect l="30352" t="29542" r="43767" b="23980"/>
          <a:stretch/>
        </p:blipFill>
        <p:spPr bwMode="auto">
          <a:xfrm>
            <a:off x="998877" y="1506177"/>
            <a:ext cx="3141889" cy="1881050"/>
          </a:xfrm>
          <a:prstGeom prst="rect">
            <a:avLst/>
          </a:prstGeom>
          <a:noFill/>
          <a:ln>
            <a:noFill/>
          </a:ln>
          <a:extLst>
            <a:ext uri="{53640926-AAD7-44D8-BBD7-CCE9431645EC}">
              <a14:shadowObscured xmlns:a14="http://schemas.microsoft.com/office/drawing/2010/main"/>
            </a:ext>
          </a:extLst>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D7A5DD43-9A34-451A-8DE7-DE05A781C31C}"/>
                  </a:ext>
                </a:extLst>
              </p:cNvPr>
              <p:cNvSpPr txBox="1"/>
              <p:nvPr/>
            </p:nvSpPr>
            <p:spPr>
              <a:xfrm>
                <a:off x="654248" y="3468559"/>
                <a:ext cx="3222171" cy="41319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AR" sz="1400" smtClean="0">
                          <a:latin typeface="Cambria Math" panose="02040503050406030204" pitchFamily="18" charset="0"/>
                        </a:rPr>
                        <m:t>0</m:t>
                      </m:r>
                      <m:r>
                        <a:rPr lang="es-AR" sz="1400" i="0">
                          <a:latin typeface="Cambria Math" panose="02040503050406030204" pitchFamily="18" charset="0"/>
                        </a:rPr>
                        <m:t>=</m:t>
                      </m:r>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r>
                        <a:rPr lang="es-AR" sz="1400" i="1">
                          <a:latin typeface="Cambria Math" panose="02040503050406030204" pitchFamily="18" charset="0"/>
                        </a:rPr>
                        <m:t>𝑋</m:t>
                      </m:r>
                      <m:d>
                        <m:dPr>
                          <m:begChr m:val="|"/>
                          <m:endChr m:val=""/>
                          <m:ctrlPr>
                            <a:rPr lang="es-AR" sz="1400" i="1">
                              <a:latin typeface="Cambria Math" panose="02040503050406030204" pitchFamily="18" charset="0"/>
                            </a:rPr>
                          </m:ctrlPr>
                        </m:dPr>
                        <m:e>
                          <m:m>
                            <m:mPr>
                              <m:plcHide m:val="on"/>
                              <m:mcs>
                                <m:mc>
                                  <m:mcPr>
                                    <m:count m:val="1"/>
                                    <m:mcJc m:val="center"/>
                                  </m:mcPr>
                                </m:mc>
                              </m:mcs>
                              <m:ctrlPr>
                                <a:rPr lang="es-AR" sz="1400" i="1">
                                  <a:latin typeface="Cambria Math" panose="02040503050406030204" pitchFamily="18" charset="0"/>
                                </a:rPr>
                              </m:ctrlPr>
                            </m:mPr>
                            <m:mr>
                              <m:e/>
                            </m:mr>
                            <m:mr>
                              <m:e>
                                <m:r>
                                  <a:rPr lang="es-AR" sz="1400" i="1">
                                    <a:latin typeface="Cambria Math" panose="02040503050406030204" pitchFamily="18" charset="0"/>
                                  </a:rPr>
                                  <m:t>𝐿</m:t>
                                </m:r>
                              </m:e>
                            </m:mr>
                          </m:m>
                        </m:e>
                      </m:d>
                      <m:r>
                        <a:rPr lang="es-AR" sz="1400" i="0">
                          <a:latin typeface="Cambria Math" panose="02040503050406030204" pitchFamily="18" charset="0"/>
                        </a:rPr>
                        <m:t>−</m:t>
                      </m:r>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r>
                        <a:rPr lang="es-AR" sz="1400" i="1">
                          <a:latin typeface="Cambria Math" panose="02040503050406030204" pitchFamily="18" charset="0"/>
                        </a:rPr>
                        <m:t>𝑋</m:t>
                      </m:r>
                      <m:d>
                        <m:dPr>
                          <m:begChr m:val="|"/>
                          <m:endChr m:val=""/>
                          <m:ctrlPr>
                            <a:rPr lang="es-AR" sz="1400" i="1">
                              <a:latin typeface="Cambria Math" panose="02040503050406030204" pitchFamily="18" charset="0"/>
                            </a:rPr>
                          </m:ctrlPr>
                        </m:dPr>
                        <m:e>
                          <m:m>
                            <m:mPr>
                              <m:plcHide m:val="on"/>
                              <m:mcs>
                                <m:mc>
                                  <m:mcPr>
                                    <m:count m:val="1"/>
                                    <m:mcJc m:val="center"/>
                                  </m:mcPr>
                                </m:mc>
                              </m:mcs>
                              <m:ctrlPr>
                                <a:rPr lang="es-AR" sz="1400" i="1">
                                  <a:latin typeface="Cambria Math" panose="02040503050406030204" pitchFamily="18" charset="0"/>
                                </a:rPr>
                              </m:ctrlPr>
                            </m:mPr>
                            <m:mr>
                              <m:e/>
                            </m:mr>
                            <m:mr>
                              <m:e>
                                <m:r>
                                  <a:rPr lang="es-AR" sz="1400" i="1">
                                    <a:latin typeface="Cambria Math" panose="02040503050406030204" pitchFamily="18" charset="0"/>
                                  </a:rPr>
                                  <m:t>𝐿</m:t>
                                </m:r>
                                <m:r>
                                  <a:rPr lang="es-AR" sz="1400" i="0">
                                    <a:latin typeface="Cambria Math" panose="02040503050406030204" pitchFamily="18" charset="0"/>
                                  </a:rPr>
                                  <m:t>+</m:t>
                                </m:r>
                                <m:r>
                                  <m:rPr>
                                    <m:sty m:val="p"/>
                                  </m:rPr>
                                  <a:rPr lang="es-AR" sz="1400" i="0">
                                    <a:latin typeface="Cambria Math" panose="02040503050406030204" pitchFamily="18" charset="0"/>
                                  </a:rPr>
                                  <m:t>Δ</m:t>
                                </m:r>
                                <m:r>
                                  <a:rPr lang="es-AR" sz="1400" i="1">
                                    <a:latin typeface="Cambria Math" panose="02040503050406030204" pitchFamily="18" charset="0"/>
                                  </a:rPr>
                                  <m:t>𝐿</m:t>
                                </m:r>
                              </m:e>
                            </m:mr>
                          </m:m>
                        </m:e>
                      </m:d>
                      <m:r>
                        <a:rPr lang="es-AR" sz="1400" i="0">
                          <a:latin typeface="Cambria Math" panose="02040503050406030204" pitchFamily="18" charset="0"/>
                        </a:rPr>
                        <m:t>−</m:t>
                      </m:r>
                      <m:r>
                        <a:rPr lang="es-AR" sz="1400" i="1">
                          <a:latin typeface="Cambria Math" panose="02040503050406030204" pitchFamily="18" charset="0"/>
                        </a:rPr>
                        <m:t>𝑁𝑊</m:t>
                      </m:r>
                      <m:r>
                        <m:rPr>
                          <m:sty m:val="p"/>
                        </m:rPr>
                        <a:rPr lang="es-AR" sz="1400" i="0">
                          <a:latin typeface="Cambria Math" panose="02040503050406030204" pitchFamily="18" charset="0"/>
                        </a:rPr>
                        <m:t>Δ</m:t>
                      </m:r>
                      <m:r>
                        <a:rPr lang="es-AR" sz="1400" i="1">
                          <a:latin typeface="Cambria Math" panose="02040503050406030204" pitchFamily="18" charset="0"/>
                        </a:rPr>
                        <m:t>𝐿</m:t>
                      </m:r>
                    </m:oMath>
                  </m:oMathPara>
                </a14:m>
                <a:endParaRPr lang="es-AR" dirty="0"/>
              </a:p>
            </p:txBody>
          </p:sp>
        </mc:Choice>
        <mc:Fallback xmlns="">
          <p:sp>
            <p:nvSpPr>
              <p:cNvPr id="13" name="TextBox 12">
                <a:extLst>
                  <a:ext uri="{FF2B5EF4-FFF2-40B4-BE49-F238E27FC236}">
                    <a16:creationId xmlns:a16="http://schemas.microsoft.com/office/drawing/2014/main" id="{D7A5DD43-9A34-451A-8DE7-DE05A781C31C}"/>
                  </a:ext>
                </a:extLst>
              </p:cNvPr>
              <p:cNvSpPr txBox="1">
                <a:spLocks noRot="1" noChangeAspect="1" noMove="1" noResize="1" noEditPoints="1" noAdjustHandles="1" noChangeArrowheads="1" noChangeShapeType="1" noTextEdit="1"/>
              </p:cNvSpPr>
              <p:nvPr/>
            </p:nvSpPr>
            <p:spPr>
              <a:xfrm>
                <a:off x="654248" y="3468559"/>
                <a:ext cx="3222171" cy="413190"/>
              </a:xfrm>
              <a:prstGeom prst="rect">
                <a:avLst/>
              </a:prstGeom>
              <a:blipFill>
                <a:blip r:embed="rId4"/>
                <a:stretch>
                  <a:fillRect t="-158824" b="-236765"/>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A17D9552-C182-480C-88FA-FD70DD9F74D9}"/>
                  </a:ext>
                </a:extLst>
              </p:cNvPr>
              <p:cNvSpPr txBox="1"/>
              <p:nvPr/>
            </p:nvSpPr>
            <p:spPr>
              <a:xfrm>
                <a:off x="1120973" y="3917233"/>
                <a:ext cx="2525486" cy="61433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s-AR" sz="1400" i="1" smtClean="0">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r>
                            <a:rPr lang="es-AR" sz="1400" i="1">
                              <a:latin typeface="Cambria Math" panose="02040503050406030204" pitchFamily="18" charset="0"/>
                            </a:rPr>
                            <m:t>𝑋</m:t>
                          </m:r>
                          <m:d>
                            <m:dPr>
                              <m:begChr m:val="|"/>
                              <m:endChr m:val=""/>
                              <m:ctrlPr>
                                <a:rPr lang="es-AR" sz="1400" i="1">
                                  <a:latin typeface="Cambria Math" panose="02040503050406030204" pitchFamily="18" charset="0"/>
                                </a:rPr>
                              </m:ctrlPr>
                            </m:dPr>
                            <m:e>
                              <m:m>
                                <m:mPr>
                                  <m:plcHide m:val="on"/>
                                  <m:mcs>
                                    <m:mc>
                                      <m:mcPr>
                                        <m:count m:val="1"/>
                                        <m:mcJc m:val="center"/>
                                      </m:mcPr>
                                    </m:mc>
                                  </m:mcs>
                                  <m:ctrlPr>
                                    <a:rPr lang="es-AR" sz="1400" i="1">
                                      <a:latin typeface="Cambria Math" panose="02040503050406030204" pitchFamily="18" charset="0"/>
                                    </a:rPr>
                                  </m:ctrlPr>
                                </m:mPr>
                                <m:mr>
                                  <m:e/>
                                </m:mr>
                                <m:mr>
                                  <m:e>
                                    <m:r>
                                      <a:rPr lang="es-AR" sz="1400" i="1">
                                        <a:latin typeface="Cambria Math" panose="02040503050406030204" pitchFamily="18" charset="0"/>
                                      </a:rPr>
                                      <m:t>𝐿</m:t>
                                    </m:r>
                                    <m:r>
                                      <a:rPr lang="es-AR" sz="1400" i="0">
                                        <a:latin typeface="Cambria Math" panose="02040503050406030204" pitchFamily="18" charset="0"/>
                                      </a:rPr>
                                      <m:t>+</m:t>
                                    </m:r>
                                    <m:r>
                                      <a:rPr lang="es-AR" sz="1400" i="1">
                                        <a:latin typeface="Cambria Math" panose="02040503050406030204" pitchFamily="18" charset="0"/>
                                      </a:rPr>
                                      <m:t>𝛥</m:t>
                                    </m:r>
                                    <m:r>
                                      <a:rPr lang="es-AR" sz="1400" i="1">
                                        <a:latin typeface="Cambria Math" panose="02040503050406030204" pitchFamily="18" charset="0"/>
                                      </a:rPr>
                                      <m:t>𝐿</m:t>
                                    </m:r>
                                  </m:e>
                                </m:mr>
                              </m:m>
                            </m:e>
                          </m:d>
                          <m:r>
                            <a:rPr lang="es-AR" sz="1400" i="0">
                              <a:latin typeface="Cambria Math" panose="02040503050406030204" pitchFamily="18" charset="0"/>
                            </a:rPr>
                            <m:t>−</m:t>
                          </m:r>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r>
                            <a:rPr lang="es-AR" sz="1400" i="1">
                              <a:latin typeface="Cambria Math" panose="02040503050406030204" pitchFamily="18" charset="0"/>
                            </a:rPr>
                            <m:t>𝑋</m:t>
                          </m:r>
                          <m:d>
                            <m:dPr>
                              <m:begChr m:val="|"/>
                              <m:endChr m:val=""/>
                              <m:ctrlPr>
                                <a:rPr lang="es-AR" sz="1400" i="1">
                                  <a:latin typeface="Cambria Math" panose="02040503050406030204" pitchFamily="18" charset="0"/>
                                </a:rPr>
                              </m:ctrlPr>
                            </m:dPr>
                            <m:e>
                              <m:m>
                                <m:mPr>
                                  <m:plcHide m:val="on"/>
                                  <m:mcs>
                                    <m:mc>
                                      <m:mcPr>
                                        <m:count m:val="1"/>
                                        <m:mcJc m:val="center"/>
                                      </m:mcPr>
                                    </m:mc>
                                  </m:mcs>
                                  <m:ctrlPr>
                                    <a:rPr lang="es-AR" sz="1400" i="1">
                                      <a:latin typeface="Cambria Math" panose="02040503050406030204" pitchFamily="18" charset="0"/>
                                    </a:rPr>
                                  </m:ctrlPr>
                                </m:mPr>
                                <m:mr>
                                  <m:e/>
                                </m:mr>
                                <m:mr>
                                  <m:e>
                                    <m:r>
                                      <a:rPr lang="es-AR" sz="1400" i="1">
                                        <a:latin typeface="Cambria Math" panose="02040503050406030204" pitchFamily="18" charset="0"/>
                                      </a:rPr>
                                      <m:t>𝐿</m:t>
                                    </m:r>
                                  </m:e>
                                </m:mr>
                              </m:m>
                            </m:e>
                          </m:d>
                        </m:num>
                        <m:den>
                          <m:r>
                            <a:rPr lang="es-AR" sz="1400" i="1">
                              <a:latin typeface="Cambria Math" panose="02040503050406030204" pitchFamily="18" charset="0"/>
                            </a:rPr>
                            <m:t>𝑊</m:t>
                          </m:r>
                          <m:r>
                            <a:rPr lang="es-AR" sz="1400" i="1">
                              <a:latin typeface="Cambria Math" panose="02040503050406030204" pitchFamily="18" charset="0"/>
                            </a:rPr>
                            <m:t>𝛥</m:t>
                          </m:r>
                          <m:r>
                            <a:rPr lang="es-AR" sz="1400" i="1">
                              <a:latin typeface="Cambria Math" panose="02040503050406030204" pitchFamily="18" charset="0"/>
                            </a:rPr>
                            <m:t>𝐿</m:t>
                          </m:r>
                        </m:den>
                      </m:f>
                      <m:r>
                        <a:rPr lang="es-AR" sz="1400" i="0">
                          <a:latin typeface="Cambria Math" panose="02040503050406030204" pitchFamily="18" charset="0"/>
                        </a:rPr>
                        <m:t>=−</m:t>
                      </m:r>
                      <m:r>
                        <a:rPr lang="es-AR" sz="1400" i="1">
                          <a:latin typeface="Cambria Math" panose="02040503050406030204" pitchFamily="18" charset="0"/>
                        </a:rPr>
                        <m:t>𝑁</m:t>
                      </m:r>
                    </m:oMath>
                  </m:oMathPara>
                </a14:m>
                <a:endParaRPr lang="es-AR" dirty="0"/>
              </a:p>
            </p:txBody>
          </p:sp>
        </mc:Choice>
        <mc:Fallback xmlns="">
          <p:sp>
            <p:nvSpPr>
              <p:cNvPr id="15" name="TextBox 14">
                <a:extLst>
                  <a:ext uri="{FF2B5EF4-FFF2-40B4-BE49-F238E27FC236}">
                    <a16:creationId xmlns:a16="http://schemas.microsoft.com/office/drawing/2014/main" id="{A17D9552-C182-480C-88FA-FD70DD9F74D9}"/>
                  </a:ext>
                </a:extLst>
              </p:cNvPr>
              <p:cNvSpPr txBox="1">
                <a:spLocks noRot="1" noChangeAspect="1" noMove="1" noResize="1" noEditPoints="1" noAdjustHandles="1" noChangeArrowheads="1" noChangeShapeType="1" noTextEdit="1"/>
              </p:cNvSpPr>
              <p:nvPr/>
            </p:nvSpPr>
            <p:spPr>
              <a:xfrm>
                <a:off x="1120973" y="3917233"/>
                <a:ext cx="2525486" cy="614335"/>
              </a:xfrm>
              <a:prstGeom prst="rect">
                <a:avLst/>
              </a:prstGeom>
              <a:blipFill>
                <a:blip r:embed="rId5"/>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9FB548FA-37DF-4CAB-9556-72D91579F99A}"/>
                  </a:ext>
                </a:extLst>
              </p:cNvPr>
              <p:cNvSpPr txBox="1"/>
              <p:nvPr/>
            </p:nvSpPr>
            <p:spPr>
              <a:xfrm>
                <a:off x="1393005" y="4585593"/>
                <a:ext cx="1744656" cy="50135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s-AR" sz="1400" i="1" smtClean="0">
                              <a:latin typeface="Cambria Math" panose="02040503050406030204" pitchFamily="18" charset="0"/>
                            </a:rPr>
                          </m:ctrlPr>
                        </m:fPr>
                        <m:num>
                          <m:r>
                            <a:rPr lang="es-AR" sz="1400">
                              <a:latin typeface="Cambria Math" panose="02040503050406030204" pitchFamily="18" charset="0"/>
                            </a:rPr>
                            <m:t>1</m:t>
                          </m:r>
                        </m:num>
                        <m:den>
                          <m:r>
                            <a:rPr lang="es-AR" sz="1400" i="1">
                              <a:latin typeface="Cambria Math" panose="02040503050406030204" pitchFamily="18" charset="0"/>
                            </a:rPr>
                            <m:t>𝑊</m:t>
                          </m:r>
                        </m:den>
                      </m:f>
                      <m:f>
                        <m:fPr>
                          <m:ctrlPr>
                            <a:rPr lang="es-AR" sz="1400" i="1">
                              <a:latin typeface="Cambria Math" panose="02040503050406030204" pitchFamily="18" charset="0"/>
                            </a:rPr>
                          </m:ctrlPr>
                        </m:fPr>
                        <m:num>
                          <m:r>
                            <a:rPr lang="es-AR" sz="1400" i="1">
                              <a:latin typeface="Cambria Math" panose="02040503050406030204" pitchFamily="18" charset="0"/>
                            </a:rPr>
                            <m:t>𝑑</m:t>
                          </m:r>
                        </m:num>
                        <m:den>
                          <m:r>
                            <a:rPr lang="es-AR" sz="1400" i="1">
                              <a:latin typeface="Cambria Math" panose="02040503050406030204" pitchFamily="18" charset="0"/>
                            </a:rPr>
                            <m:t>𝑑𝐿</m:t>
                          </m:r>
                        </m:den>
                      </m:f>
                      <m:d>
                        <m:dPr>
                          <m:ctrlPr>
                            <a:rPr lang="es-AR" sz="1400" i="1">
                              <a:latin typeface="Cambria Math" panose="02040503050406030204" pitchFamily="18" charset="0"/>
                            </a:rPr>
                          </m:ctrlPr>
                        </m:dPr>
                        <m:e>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r>
                            <a:rPr lang="es-AR" sz="1400" i="1">
                              <a:latin typeface="Cambria Math" panose="02040503050406030204" pitchFamily="18" charset="0"/>
                            </a:rPr>
                            <m:t>𝑋</m:t>
                          </m:r>
                        </m:e>
                      </m:d>
                      <m:r>
                        <a:rPr lang="es-AR" sz="1400" i="0">
                          <a:latin typeface="Cambria Math" panose="02040503050406030204" pitchFamily="18" charset="0"/>
                        </a:rPr>
                        <m:t>=−</m:t>
                      </m:r>
                      <m:r>
                        <a:rPr lang="es-AR" sz="1400" i="1">
                          <a:latin typeface="Cambria Math" panose="02040503050406030204" pitchFamily="18" charset="0"/>
                        </a:rPr>
                        <m:t>𝑁</m:t>
                      </m:r>
                    </m:oMath>
                  </m:oMathPara>
                </a14:m>
                <a:endParaRPr lang="es-AR" sz="1400" dirty="0"/>
              </a:p>
            </p:txBody>
          </p:sp>
        </mc:Choice>
        <mc:Fallback xmlns="">
          <p:sp>
            <p:nvSpPr>
              <p:cNvPr id="17" name="TextBox 16">
                <a:extLst>
                  <a:ext uri="{FF2B5EF4-FFF2-40B4-BE49-F238E27FC236}">
                    <a16:creationId xmlns:a16="http://schemas.microsoft.com/office/drawing/2014/main" id="{9FB548FA-37DF-4CAB-9556-72D91579F99A}"/>
                  </a:ext>
                </a:extLst>
              </p:cNvPr>
              <p:cNvSpPr txBox="1">
                <a:spLocks noRot="1" noChangeAspect="1" noMove="1" noResize="1" noEditPoints="1" noAdjustHandles="1" noChangeArrowheads="1" noChangeShapeType="1" noTextEdit="1"/>
              </p:cNvSpPr>
              <p:nvPr/>
            </p:nvSpPr>
            <p:spPr>
              <a:xfrm>
                <a:off x="1393005" y="4585593"/>
                <a:ext cx="1744656" cy="501356"/>
              </a:xfrm>
              <a:prstGeom prst="rect">
                <a:avLst/>
              </a:prstGeom>
              <a:blipFill>
                <a:blip r:embed="rId6"/>
                <a:stretch>
                  <a:fillRect b="-2439"/>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1E8D8578-99F6-4AF4-8BE9-F1D7D4606E2F}"/>
                  </a:ext>
                </a:extLst>
              </p:cNvPr>
              <p:cNvSpPr txBox="1"/>
              <p:nvPr/>
            </p:nvSpPr>
            <p:spPr>
              <a:xfrm>
                <a:off x="705798" y="5383701"/>
                <a:ext cx="1407854" cy="501099"/>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14:m>
                  <m:oMathPara xmlns:m="http://schemas.openxmlformats.org/officeDocument/2006/math">
                    <m:oMathParaPr>
                      <m:jc m:val="centerGroup"/>
                    </m:oMathParaPr>
                    <m:oMath xmlns:m="http://schemas.openxmlformats.org/officeDocument/2006/math">
                      <m:r>
                        <a:rPr lang="es-AR" sz="1400" i="1" smtClean="0">
                          <a:latin typeface="Cambria Math" panose="02040503050406030204" pitchFamily="18" charset="0"/>
                        </a:rPr>
                        <m:t>𝑑𝐿</m:t>
                      </m:r>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𝑊</m:t>
                          </m:r>
                        </m:den>
                      </m:f>
                      <m:f>
                        <m:fPr>
                          <m:ctrlPr>
                            <a:rPr lang="es-AR" sz="1400" i="1">
                              <a:latin typeface="Cambria Math" panose="02040503050406030204" pitchFamily="18" charset="0"/>
                            </a:rPr>
                          </m:ctrlPr>
                        </m:fPr>
                        <m:num>
                          <m:r>
                            <a:rPr lang="es-AR" sz="1400" i="1">
                              <a:latin typeface="Cambria Math" panose="02040503050406030204" pitchFamily="18" charset="0"/>
                            </a:rPr>
                            <m:t>𝑑𝑋</m:t>
                          </m:r>
                        </m:num>
                        <m:den>
                          <m:r>
                            <a:rPr lang="es-AR" sz="1400" i="1">
                              <a:latin typeface="Cambria Math" panose="02040503050406030204" pitchFamily="18" charset="0"/>
                            </a:rPr>
                            <m:t>𝑁</m:t>
                          </m:r>
                        </m:den>
                      </m:f>
                    </m:oMath>
                  </m:oMathPara>
                </a14:m>
                <a:endParaRPr lang="es-AR" sz="1400" dirty="0"/>
              </a:p>
            </p:txBody>
          </p:sp>
        </mc:Choice>
        <mc:Fallback xmlns="">
          <p:sp>
            <p:nvSpPr>
              <p:cNvPr id="19" name="TextBox 18">
                <a:extLst>
                  <a:ext uri="{FF2B5EF4-FFF2-40B4-BE49-F238E27FC236}">
                    <a16:creationId xmlns:a16="http://schemas.microsoft.com/office/drawing/2014/main" id="{1E8D8578-99F6-4AF4-8BE9-F1D7D4606E2F}"/>
                  </a:ext>
                </a:extLst>
              </p:cNvPr>
              <p:cNvSpPr txBox="1">
                <a:spLocks noRot="1" noChangeAspect="1" noMove="1" noResize="1" noEditPoints="1" noAdjustHandles="1" noChangeArrowheads="1" noChangeShapeType="1" noTextEdit="1"/>
              </p:cNvSpPr>
              <p:nvPr/>
            </p:nvSpPr>
            <p:spPr>
              <a:xfrm>
                <a:off x="705798" y="5383701"/>
                <a:ext cx="1407854" cy="501099"/>
              </a:xfrm>
              <a:prstGeom prst="rect">
                <a:avLst/>
              </a:prstGeom>
              <a:blipFill>
                <a:blip r:embed="rId7"/>
                <a:stretch>
                  <a:fillRect/>
                </a:stretch>
              </a:blipFill>
            </p:spPr>
            <p:txBody>
              <a:bodyPr/>
              <a:lstStyle/>
              <a:p>
                <a:r>
                  <a:rPr lang="es-AR">
                    <a:noFill/>
                  </a:rPr>
                  <a:t> </a:t>
                </a:r>
              </a:p>
            </p:txBody>
          </p:sp>
        </mc:Fallback>
      </mc:AlternateContent>
      <p:cxnSp>
        <p:nvCxnSpPr>
          <p:cNvPr id="21" name="Straight Arrow Connector 20">
            <a:extLst>
              <a:ext uri="{FF2B5EF4-FFF2-40B4-BE49-F238E27FC236}">
                <a16:creationId xmlns:a16="http://schemas.microsoft.com/office/drawing/2014/main" id="{CAA74A69-E439-4317-93A7-73C33758F508}"/>
              </a:ext>
            </a:extLst>
          </p:cNvPr>
          <p:cNvCxnSpPr>
            <a:stCxn id="19" idx="3"/>
          </p:cNvCxnSpPr>
          <p:nvPr/>
        </p:nvCxnSpPr>
        <p:spPr>
          <a:xfrm flipV="1">
            <a:off x="2113652" y="5623380"/>
            <a:ext cx="1658824" cy="1087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6A07921E-C599-47E6-9ECF-6E95EC372995}"/>
                  </a:ext>
                </a:extLst>
              </p:cNvPr>
              <p:cNvSpPr txBox="1"/>
              <p:nvPr/>
            </p:nvSpPr>
            <p:spPr>
              <a:xfrm>
                <a:off x="3791024" y="5383381"/>
                <a:ext cx="1406641" cy="501419"/>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14:m>
                  <m:oMathPara xmlns:m="http://schemas.openxmlformats.org/officeDocument/2006/math">
                    <m:oMathParaPr>
                      <m:jc m:val="centerGroup"/>
                    </m:oMathParaPr>
                    <m:oMath xmlns:m="http://schemas.openxmlformats.org/officeDocument/2006/math">
                      <m:r>
                        <a:rPr lang="es-AR" sz="1400" i="1" smtClean="0">
                          <a:latin typeface="Cambria Math" panose="02040503050406030204" pitchFamily="18" charset="0"/>
                        </a:rPr>
                        <m:t>𝑑</m:t>
                      </m:r>
                      <m:r>
                        <a:rPr lang="es-AR" sz="1400" i="1" smtClean="0">
                          <a:latin typeface="Cambria Math" panose="02040503050406030204" pitchFamily="18" charset="0"/>
                        </a:rPr>
                        <m:t>𝜃</m:t>
                      </m:r>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𝑣𝑊</m:t>
                          </m:r>
                        </m:den>
                      </m:f>
                      <m:f>
                        <m:fPr>
                          <m:ctrlPr>
                            <a:rPr lang="es-AR" sz="1400" i="1">
                              <a:latin typeface="Cambria Math" panose="02040503050406030204" pitchFamily="18" charset="0"/>
                            </a:rPr>
                          </m:ctrlPr>
                        </m:fPr>
                        <m:num>
                          <m:r>
                            <a:rPr lang="es-AR" sz="1400" i="1">
                              <a:latin typeface="Cambria Math" panose="02040503050406030204" pitchFamily="18" charset="0"/>
                            </a:rPr>
                            <m:t>𝑑𝑋</m:t>
                          </m:r>
                        </m:num>
                        <m:den>
                          <m:r>
                            <a:rPr lang="es-AR" sz="1400" i="1">
                              <a:latin typeface="Cambria Math" panose="02040503050406030204" pitchFamily="18" charset="0"/>
                            </a:rPr>
                            <m:t>𝑁</m:t>
                          </m:r>
                        </m:den>
                      </m:f>
                    </m:oMath>
                  </m:oMathPara>
                </a14:m>
                <a:endParaRPr lang="es-AR" sz="1400" dirty="0"/>
              </a:p>
            </p:txBody>
          </p:sp>
        </mc:Choice>
        <mc:Fallback xmlns="">
          <p:sp>
            <p:nvSpPr>
              <p:cNvPr id="23" name="TextBox 22">
                <a:extLst>
                  <a:ext uri="{FF2B5EF4-FFF2-40B4-BE49-F238E27FC236}">
                    <a16:creationId xmlns:a16="http://schemas.microsoft.com/office/drawing/2014/main" id="{6A07921E-C599-47E6-9ECF-6E95EC372995}"/>
                  </a:ext>
                </a:extLst>
              </p:cNvPr>
              <p:cNvSpPr txBox="1">
                <a:spLocks noRot="1" noChangeAspect="1" noMove="1" noResize="1" noEditPoints="1" noAdjustHandles="1" noChangeArrowheads="1" noChangeShapeType="1" noTextEdit="1"/>
              </p:cNvSpPr>
              <p:nvPr/>
            </p:nvSpPr>
            <p:spPr>
              <a:xfrm>
                <a:off x="3791024" y="5383381"/>
                <a:ext cx="1406641" cy="501419"/>
              </a:xfrm>
              <a:prstGeom prst="rect">
                <a:avLst/>
              </a:prstGeom>
              <a:blipFill>
                <a:blip r:embed="rId8"/>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65489483-74F5-454D-A261-8926080C22D3}"/>
                  </a:ext>
                </a:extLst>
              </p:cNvPr>
              <p:cNvSpPr txBox="1"/>
              <p:nvPr/>
            </p:nvSpPr>
            <p:spPr>
              <a:xfrm>
                <a:off x="2346015" y="5601441"/>
                <a:ext cx="1279930" cy="50135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s-AR" sz="1400" i="1" smtClean="0">
                              <a:latin typeface="Cambria Math" panose="02040503050406030204" pitchFamily="18" charset="0"/>
                            </a:rPr>
                          </m:ctrlPr>
                        </m:fPr>
                        <m:num>
                          <m:r>
                            <a:rPr lang="es-AR" sz="1400" i="1">
                              <a:latin typeface="Cambria Math" panose="02040503050406030204" pitchFamily="18" charset="0"/>
                            </a:rPr>
                            <m:t>𝑑𝐿</m:t>
                          </m:r>
                        </m:num>
                        <m:den>
                          <m:r>
                            <a:rPr lang="es-AR" sz="1400" i="1">
                              <a:latin typeface="Cambria Math" panose="02040503050406030204" pitchFamily="18" charset="0"/>
                            </a:rPr>
                            <m:t>𝑑</m:t>
                          </m:r>
                          <m:r>
                            <a:rPr lang="es-AR" sz="1400" i="1">
                              <a:latin typeface="Cambria Math" panose="02040503050406030204" pitchFamily="18" charset="0"/>
                            </a:rPr>
                            <m:t>𝜃</m:t>
                          </m:r>
                        </m:den>
                      </m:f>
                      <m:r>
                        <a:rPr lang="es-AR" sz="1400" i="0">
                          <a:latin typeface="Cambria Math" panose="02040503050406030204" pitchFamily="18" charset="0"/>
                        </a:rPr>
                        <m:t>=</m:t>
                      </m:r>
                      <m:r>
                        <a:rPr lang="es-AR" sz="1400" i="1">
                          <a:latin typeface="Cambria Math" panose="02040503050406030204" pitchFamily="18" charset="0"/>
                        </a:rPr>
                        <m:t>𝑣</m:t>
                      </m:r>
                      <m:r>
                        <a:rPr lang="es-ES" sz="1400" b="0" i="1" smtClean="0">
                          <a:latin typeface="Cambria Math" panose="02040503050406030204" pitchFamily="18" charset="0"/>
                        </a:rPr>
                        <m:t>=</m:t>
                      </m:r>
                      <m:r>
                        <a:rPr lang="es-ES" sz="1400" b="0" i="1" smtClean="0">
                          <a:latin typeface="Cambria Math" panose="02040503050406030204" pitchFamily="18" charset="0"/>
                        </a:rPr>
                        <m:t>𝑐𝑡𝑒</m:t>
                      </m:r>
                    </m:oMath>
                  </m:oMathPara>
                </a14:m>
                <a:endParaRPr lang="es-AR" sz="1400" dirty="0"/>
              </a:p>
            </p:txBody>
          </p:sp>
        </mc:Choice>
        <mc:Fallback xmlns="">
          <p:sp>
            <p:nvSpPr>
              <p:cNvPr id="25" name="TextBox 24">
                <a:extLst>
                  <a:ext uri="{FF2B5EF4-FFF2-40B4-BE49-F238E27FC236}">
                    <a16:creationId xmlns:a16="http://schemas.microsoft.com/office/drawing/2014/main" id="{65489483-74F5-454D-A261-8926080C22D3}"/>
                  </a:ext>
                </a:extLst>
              </p:cNvPr>
              <p:cNvSpPr txBox="1">
                <a:spLocks noRot="1" noChangeAspect="1" noMove="1" noResize="1" noEditPoints="1" noAdjustHandles="1" noChangeArrowheads="1" noChangeShapeType="1" noTextEdit="1"/>
              </p:cNvSpPr>
              <p:nvPr/>
            </p:nvSpPr>
            <p:spPr>
              <a:xfrm>
                <a:off x="2346015" y="5601441"/>
                <a:ext cx="1279930" cy="501356"/>
              </a:xfrm>
              <a:prstGeom prst="rect">
                <a:avLst/>
              </a:prstGeom>
              <a:blipFill>
                <a:blip r:embed="rId9"/>
                <a:stretch>
                  <a:fillRect b="-2439"/>
                </a:stretch>
              </a:blipFill>
            </p:spPr>
            <p:txBody>
              <a:bodyPr/>
              <a:lstStyle/>
              <a:p>
                <a:r>
                  <a:rPr lang="es-AR">
                    <a:noFill/>
                  </a:rPr>
                  <a:t> </a:t>
                </a:r>
              </a:p>
            </p:txBody>
          </p:sp>
        </mc:Fallback>
      </mc:AlternateContent>
      <p:sp>
        <p:nvSpPr>
          <p:cNvPr id="26" name="Oval 25">
            <a:extLst>
              <a:ext uri="{FF2B5EF4-FFF2-40B4-BE49-F238E27FC236}">
                <a16:creationId xmlns:a16="http://schemas.microsoft.com/office/drawing/2014/main" id="{3F45BBF7-33CD-48ED-A930-E45CEC03CDBD}"/>
              </a:ext>
            </a:extLst>
          </p:cNvPr>
          <p:cNvSpPr/>
          <p:nvPr/>
        </p:nvSpPr>
        <p:spPr>
          <a:xfrm>
            <a:off x="4417369" y="5311029"/>
            <a:ext cx="450521" cy="791768"/>
          </a:xfrm>
          <a:prstGeom prst="ellipse">
            <a:avLst/>
          </a:prstGeom>
          <a:noFill/>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AR" dirty="0"/>
          </a:p>
        </p:txBody>
      </p:sp>
      <p:sp>
        <p:nvSpPr>
          <p:cNvPr id="27" name="Freeform: Shape 26">
            <a:extLst>
              <a:ext uri="{FF2B5EF4-FFF2-40B4-BE49-F238E27FC236}">
                <a16:creationId xmlns:a16="http://schemas.microsoft.com/office/drawing/2014/main" id="{DC754620-C6A0-452A-987F-4BC0C528D744}"/>
              </a:ext>
            </a:extLst>
          </p:cNvPr>
          <p:cNvSpPr/>
          <p:nvPr/>
        </p:nvSpPr>
        <p:spPr>
          <a:xfrm>
            <a:off x="4724531" y="4904348"/>
            <a:ext cx="563040" cy="435240"/>
          </a:xfrm>
          <a:custGeom>
            <a:avLst/>
            <a:gdLst>
              <a:gd name="connsiteX0" fmla="*/ 0 w 842368"/>
              <a:gd name="connsiteY0" fmla="*/ 578498 h 578498"/>
              <a:gd name="connsiteX1" fmla="*/ 737118 w 842368"/>
              <a:gd name="connsiteY1" fmla="*/ 223935 h 578498"/>
              <a:gd name="connsiteX2" fmla="*/ 821094 w 842368"/>
              <a:gd name="connsiteY2" fmla="*/ 0 h 578498"/>
            </a:gdLst>
            <a:ahLst/>
            <a:cxnLst>
              <a:cxn ang="0">
                <a:pos x="connsiteX0" y="connsiteY0"/>
              </a:cxn>
              <a:cxn ang="0">
                <a:pos x="connsiteX1" y="connsiteY1"/>
              </a:cxn>
              <a:cxn ang="0">
                <a:pos x="connsiteX2" y="connsiteY2"/>
              </a:cxn>
            </a:cxnLst>
            <a:rect l="l" t="t" r="r" b="b"/>
            <a:pathLst>
              <a:path w="842368" h="578498">
                <a:moveTo>
                  <a:pt x="0" y="578498"/>
                </a:moveTo>
                <a:cubicBezTo>
                  <a:pt x="300134" y="449424"/>
                  <a:pt x="600269" y="320351"/>
                  <a:pt x="737118" y="223935"/>
                </a:cubicBezTo>
                <a:cubicBezTo>
                  <a:pt x="873967" y="127519"/>
                  <a:pt x="847530" y="63759"/>
                  <a:pt x="821094" y="0"/>
                </a:cubicBez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4"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3</a:t>
            </a:fld>
            <a:r>
              <a:rPr lang="en-US" sz="1600" b="1" dirty="0"/>
              <a:t>-</a:t>
            </a:r>
          </a:p>
        </p:txBody>
      </p:sp>
      <p:pic>
        <p:nvPicPr>
          <p:cNvPr id="29" name="Imagen 28" descr="Nueva marca difusion - web">
            <a:extLst>
              <a:ext uri="{FF2B5EF4-FFF2-40B4-BE49-F238E27FC236}">
                <a16:creationId xmlns:a16="http://schemas.microsoft.com/office/drawing/2014/main" id="{096C658D-E731-4697-8BCC-2B81C7788EC1}"/>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746283" y="320537"/>
            <a:ext cx="2120900" cy="660400"/>
          </a:xfrm>
          <a:prstGeom prst="rect">
            <a:avLst/>
          </a:prstGeom>
          <a:noFill/>
          <a:ln>
            <a:noFill/>
          </a:ln>
        </p:spPr>
      </p:pic>
      <p:sp>
        <p:nvSpPr>
          <p:cNvPr id="30" name="Título 1"/>
          <p:cNvSpPr txBox="1">
            <a:spLocks/>
          </p:cNvSpPr>
          <p:nvPr/>
        </p:nvSpPr>
        <p:spPr>
          <a:xfrm>
            <a:off x="438912" y="250026"/>
            <a:ext cx="9875520"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419" dirty="0"/>
              <a:t>Resolución	</a:t>
            </a:r>
            <a:endParaRPr lang="en-US" dirty="0"/>
          </a:p>
        </p:txBody>
      </p:sp>
      <p:sp>
        <p:nvSpPr>
          <p:cNvPr id="47" name="Marcador de contenido 2">
            <a:extLst>
              <a:ext uri="{FF2B5EF4-FFF2-40B4-BE49-F238E27FC236}">
                <a16:creationId xmlns:a16="http://schemas.microsoft.com/office/drawing/2014/main" id="{FCD46632-B3B0-4C1A-851E-BB56473DF3A2}"/>
              </a:ext>
            </a:extLst>
          </p:cNvPr>
          <p:cNvSpPr txBox="1">
            <a:spLocks/>
          </p:cNvSpPr>
          <p:nvPr/>
        </p:nvSpPr>
        <p:spPr>
          <a:xfrm>
            <a:off x="6014841" y="975201"/>
            <a:ext cx="2678621" cy="817304"/>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lnSpc>
                <a:spcPct val="100000"/>
              </a:lnSpc>
              <a:spcBef>
                <a:spcPts val="300"/>
              </a:spcBef>
              <a:spcAft>
                <a:spcPts val="300"/>
              </a:spcAft>
              <a:buFont typeface="Corbel" pitchFamily="34" charset="0"/>
              <a:buNone/>
            </a:pPr>
            <a:r>
              <a:rPr lang="es-ES" sz="1600" b="1" u="sng" dirty="0">
                <a:solidFill>
                  <a:schemeClr val="tx1"/>
                </a:solidFill>
              </a:rPr>
              <a:t>Proceso de secado</a:t>
            </a:r>
          </a:p>
          <a:p>
            <a:pPr marL="45720" indent="0" algn="just">
              <a:lnSpc>
                <a:spcPct val="100000"/>
              </a:lnSpc>
              <a:spcBef>
                <a:spcPts val="300"/>
              </a:spcBef>
              <a:spcAft>
                <a:spcPts val="300"/>
              </a:spcAft>
              <a:buFont typeface="Corbel" pitchFamily="34" charset="0"/>
              <a:buNone/>
            </a:pPr>
            <a:r>
              <a:rPr lang="es-ES" sz="1600" dirty="0">
                <a:solidFill>
                  <a:schemeClr val="tx1"/>
                </a:solidFill>
              </a:rPr>
              <a:t>Evolución del carrito: </a:t>
            </a:r>
          </a:p>
        </p:txBody>
      </p:sp>
      <p:pic>
        <p:nvPicPr>
          <p:cNvPr id="48" name="Picture 21">
            <a:extLst>
              <a:ext uri="{FF2B5EF4-FFF2-40B4-BE49-F238E27FC236}">
                <a16:creationId xmlns:a16="http://schemas.microsoft.com/office/drawing/2014/main" id="{28FA71A1-3D70-466E-BCD9-F2A89C6FC712}"/>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6172609" y="1762708"/>
            <a:ext cx="5365102" cy="4238082"/>
          </a:xfrm>
          <a:prstGeom prst="rect">
            <a:avLst/>
          </a:prstGeom>
          <a:noFill/>
          <a:ln>
            <a:noFill/>
          </a:ln>
        </p:spPr>
      </p:pic>
      <p:cxnSp>
        <p:nvCxnSpPr>
          <p:cNvPr id="49" name="Straight Connector 5">
            <a:extLst>
              <a:ext uri="{FF2B5EF4-FFF2-40B4-BE49-F238E27FC236}">
                <a16:creationId xmlns:a16="http://schemas.microsoft.com/office/drawing/2014/main" id="{C353FFD6-562A-4319-A10C-B0504EAE06AC}"/>
              </a:ext>
            </a:extLst>
          </p:cNvPr>
          <p:cNvCxnSpPr/>
          <p:nvPr/>
        </p:nvCxnSpPr>
        <p:spPr>
          <a:xfrm flipV="1">
            <a:off x="7786805" y="1762708"/>
            <a:ext cx="0" cy="3979958"/>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0" name="Straight Connector 28">
            <a:extLst>
              <a:ext uri="{FF2B5EF4-FFF2-40B4-BE49-F238E27FC236}">
                <a16:creationId xmlns:a16="http://schemas.microsoft.com/office/drawing/2014/main" id="{442BF33F-482F-4E38-8AEB-B73B65D17362}"/>
              </a:ext>
            </a:extLst>
          </p:cNvPr>
          <p:cNvCxnSpPr/>
          <p:nvPr/>
        </p:nvCxnSpPr>
        <p:spPr>
          <a:xfrm flipV="1">
            <a:off x="10859914" y="1688065"/>
            <a:ext cx="0" cy="3979958"/>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1" name="Straight Arrow Connector 15">
            <a:extLst>
              <a:ext uri="{FF2B5EF4-FFF2-40B4-BE49-F238E27FC236}">
                <a16:creationId xmlns:a16="http://schemas.microsoft.com/office/drawing/2014/main" id="{FB604D3B-466D-4359-AA0B-25F8329A5AAD}"/>
              </a:ext>
            </a:extLst>
          </p:cNvPr>
          <p:cNvCxnSpPr>
            <a:cxnSpLocks/>
          </p:cNvCxnSpPr>
          <p:nvPr/>
        </p:nvCxnSpPr>
        <p:spPr>
          <a:xfrm flipH="1">
            <a:off x="9759031" y="2402787"/>
            <a:ext cx="1100883"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29">
            <a:extLst>
              <a:ext uri="{FF2B5EF4-FFF2-40B4-BE49-F238E27FC236}">
                <a16:creationId xmlns:a16="http://schemas.microsoft.com/office/drawing/2014/main" id="{4EE58D69-492B-4E0A-916C-7E32D616E22A}"/>
              </a:ext>
            </a:extLst>
          </p:cNvPr>
          <p:cNvCxnSpPr>
            <a:cxnSpLocks/>
          </p:cNvCxnSpPr>
          <p:nvPr/>
        </p:nvCxnSpPr>
        <p:spPr>
          <a:xfrm flipH="1">
            <a:off x="9759031" y="2402787"/>
            <a:ext cx="1" cy="90973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3" name="TextBox 32">
                <a:extLst>
                  <a:ext uri="{FF2B5EF4-FFF2-40B4-BE49-F238E27FC236}">
                    <a16:creationId xmlns:a16="http://schemas.microsoft.com/office/drawing/2014/main" id="{93E3D477-FC87-424F-8B34-1D6BFF49AD96}"/>
                  </a:ext>
                </a:extLst>
              </p:cNvPr>
              <p:cNvSpPr txBox="1"/>
              <p:nvPr/>
            </p:nvSpPr>
            <p:spPr>
              <a:xfrm>
                <a:off x="9824846" y="1915786"/>
                <a:ext cx="1035068"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800" b="1" i="1" smtClean="0">
                          <a:solidFill>
                            <a:srgbClr val="FF0000"/>
                          </a:solidFill>
                          <a:latin typeface="Cambria Math" panose="02040503050406030204" pitchFamily="18" charset="0"/>
                        </a:rPr>
                        <m:t>𝑬𝒕𝒂𝒑𝒂</m:t>
                      </m:r>
                      <m:r>
                        <a:rPr lang="es-ES" sz="1800" b="1" i="1" smtClean="0">
                          <a:solidFill>
                            <a:srgbClr val="FF0000"/>
                          </a:solidFill>
                          <a:latin typeface="Cambria Math" panose="02040503050406030204" pitchFamily="18" charset="0"/>
                        </a:rPr>
                        <m:t> </m:t>
                      </m:r>
                      <m:r>
                        <a:rPr lang="es-ES" sz="1800" b="1" i="1" smtClean="0">
                          <a:solidFill>
                            <a:srgbClr val="FF0000"/>
                          </a:solidFill>
                          <a:latin typeface="Cambria Math" panose="02040503050406030204" pitchFamily="18" charset="0"/>
                        </a:rPr>
                        <m:t>𝟏</m:t>
                      </m:r>
                    </m:oMath>
                  </m:oMathPara>
                </a14:m>
                <a:endParaRPr lang="es-AR" sz="1800" b="1" dirty="0">
                  <a:solidFill>
                    <a:srgbClr val="FF0000"/>
                  </a:solidFill>
                </a:endParaRPr>
              </a:p>
            </p:txBody>
          </p:sp>
        </mc:Choice>
        <mc:Fallback xmlns="">
          <p:sp>
            <p:nvSpPr>
              <p:cNvPr id="53" name="TextBox 32">
                <a:extLst>
                  <a:ext uri="{FF2B5EF4-FFF2-40B4-BE49-F238E27FC236}">
                    <a16:creationId xmlns:a16="http://schemas.microsoft.com/office/drawing/2014/main" id="{93E3D477-FC87-424F-8B34-1D6BFF49AD96}"/>
                  </a:ext>
                </a:extLst>
              </p:cNvPr>
              <p:cNvSpPr txBox="1">
                <a:spLocks noRot="1" noChangeAspect="1" noMove="1" noResize="1" noEditPoints="1" noAdjustHandles="1" noChangeArrowheads="1" noChangeShapeType="1" noTextEdit="1"/>
              </p:cNvSpPr>
              <p:nvPr/>
            </p:nvSpPr>
            <p:spPr>
              <a:xfrm>
                <a:off x="9824846" y="1915786"/>
                <a:ext cx="1035068" cy="369332"/>
              </a:xfrm>
              <a:prstGeom prst="rect">
                <a:avLst/>
              </a:prstGeom>
              <a:blipFill>
                <a:blip r:embed="rId12"/>
                <a:stretch>
                  <a:fillRect l="-1775" b="-11475"/>
                </a:stretch>
              </a:blipFill>
            </p:spPr>
            <p:txBody>
              <a:bodyPr/>
              <a:lstStyle/>
              <a:p>
                <a:r>
                  <a:rPr lang="es-AR">
                    <a:noFill/>
                  </a:rPr>
                  <a:t> </a:t>
                </a:r>
              </a:p>
            </p:txBody>
          </p:sp>
        </mc:Fallback>
      </mc:AlternateContent>
      <p:cxnSp>
        <p:nvCxnSpPr>
          <p:cNvPr id="54" name="Straight Arrow Connector 33">
            <a:extLst>
              <a:ext uri="{FF2B5EF4-FFF2-40B4-BE49-F238E27FC236}">
                <a16:creationId xmlns:a16="http://schemas.microsoft.com/office/drawing/2014/main" id="{93276431-8496-4326-9A9E-310EB3A96558}"/>
              </a:ext>
            </a:extLst>
          </p:cNvPr>
          <p:cNvCxnSpPr>
            <a:cxnSpLocks/>
          </p:cNvCxnSpPr>
          <p:nvPr/>
        </p:nvCxnSpPr>
        <p:spPr>
          <a:xfrm flipH="1">
            <a:off x="8855161" y="3297202"/>
            <a:ext cx="903870" cy="0"/>
          </a:xfrm>
          <a:prstGeom prst="straightConnector1">
            <a:avLst/>
          </a:prstGeom>
          <a:ln w="28575">
            <a:tailEnd type="triangle"/>
          </a:ln>
        </p:spPr>
        <p:style>
          <a:lnRef idx="1">
            <a:schemeClr val="accent4"/>
          </a:lnRef>
          <a:fillRef idx="0">
            <a:schemeClr val="accent4"/>
          </a:fillRef>
          <a:effectRef idx="0">
            <a:schemeClr val="accent4"/>
          </a:effectRef>
          <a:fontRef idx="minor">
            <a:schemeClr val="tx1"/>
          </a:fontRef>
        </p:style>
      </p:cxnSp>
      <p:cxnSp>
        <p:nvCxnSpPr>
          <p:cNvPr id="55" name="Straight Arrow Connector 35">
            <a:extLst>
              <a:ext uri="{FF2B5EF4-FFF2-40B4-BE49-F238E27FC236}">
                <a16:creationId xmlns:a16="http://schemas.microsoft.com/office/drawing/2014/main" id="{3BE146CB-EED3-405B-9312-8BA4F84692D3}"/>
              </a:ext>
            </a:extLst>
          </p:cNvPr>
          <p:cNvCxnSpPr>
            <a:cxnSpLocks/>
          </p:cNvCxnSpPr>
          <p:nvPr/>
        </p:nvCxnSpPr>
        <p:spPr>
          <a:xfrm>
            <a:off x="8887688" y="3312522"/>
            <a:ext cx="1" cy="639147"/>
          </a:xfrm>
          <a:prstGeom prst="straightConnector1">
            <a:avLst/>
          </a:prstGeom>
          <a:ln w="28575">
            <a:tailEnd type="triangle"/>
          </a:ln>
        </p:spPr>
        <p:style>
          <a:lnRef idx="1">
            <a:schemeClr val="accent4"/>
          </a:lnRef>
          <a:fillRef idx="0">
            <a:schemeClr val="accent4"/>
          </a:fillRef>
          <a:effectRef idx="0">
            <a:schemeClr val="accent4"/>
          </a:effectRef>
          <a:fontRef idx="minor">
            <a:schemeClr val="tx1"/>
          </a:fontRef>
        </p:style>
      </p:cxnSp>
      <mc:AlternateContent xmlns:mc="http://schemas.openxmlformats.org/markup-compatibility/2006" xmlns:a14="http://schemas.microsoft.com/office/drawing/2010/main">
        <mc:Choice Requires="a14">
          <p:sp>
            <p:nvSpPr>
              <p:cNvPr id="56" name="TextBox 38">
                <a:extLst>
                  <a:ext uri="{FF2B5EF4-FFF2-40B4-BE49-F238E27FC236}">
                    <a16:creationId xmlns:a16="http://schemas.microsoft.com/office/drawing/2014/main" id="{742BA83B-AC51-4195-AF6A-3DEEE6B1F501}"/>
                  </a:ext>
                </a:extLst>
              </p:cNvPr>
              <p:cNvSpPr txBox="1"/>
              <p:nvPr/>
            </p:nvSpPr>
            <p:spPr>
              <a:xfrm>
                <a:off x="8636110" y="2948604"/>
                <a:ext cx="1035068"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800" b="1" i="1" smtClean="0">
                          <a:solidFill>
                            <a:schemeClr val="accent4"/>
                          </a:solidFill>
                          <a:latin typeface="Cambria Math" panose="02040503050406030204" pitchFamily="18" charset="0"/>
                        </a:rPr>
                        <m:t>𝑬𝒕𝒂𝒑𝒂</m:t>
                      </m:r>
                      <m:r>
                        <a:rPr lang="es-ES" sz="1800" b="1" i="1" smtClean="0">
                          <a:solidFill>
                            <a:schemeClr val="accent4"/>
                          </a:solidFill>
                          <a:latin typeface="Cambria Math" panose="02040503050406030204" pitchFamily="18" charset="0"/>
                        </a:rPr>
                        <m:t> </m:t>
                      </m:r>
                      <m:r>
                        <a:rPr lang="es-ES" sz="1800" b="1" i="1" smtClean="0">
                          <a:solidFill>
                            <a:schemeClr val="accent4"/>
                          </a:solidFill>
                          <a:latin typeface="Cambria Math" panose="02040503050406030204" pitchFamily="18" charset="0"/>
                        </a:rPr>
                        <m:t>𝟐</m:t>
                      </m:r>
                    </m:oMath>
                  </m:oMathPara>
                </a14:m>
                <a:endParaRPr lang="es-AR" sz="1800" b="1" dirty="0">
                  <a:solidFill>
                    <a:schemeClr val="accent4"/>
                  </a:solidFill>
                </a:endParaRPr>
              </a:p>
            </p:txBody>
          </p:sp>
        </mc:Choice>
        <mc:Fallback xmlns="">
          <p:sp>
            <p:nvSpPr>
              <p:cNvPr id="56" name="TextBox 38">
                <a:extLst>
                  <a:ext uri="{FF2B5EF4-FFF2-40B4-BE49-F238E27FC236}">
                    <a16:creationId xmlns:a16="http://schemas.microsoft.com/office/drawing/2014/main" id="{742BA83B-AC51-4195-AF6A-3DEEE6B1F501}"/>
                  </a:ext>
                </a:extLst>
              </p:cNvPr>
              <p:cNvSpPr txBox="1">
                <a:spLocks noRot="1" noChangeAspect="1" noMove="1" noResize="1" noEditPoints="1" noAdjustHandles="1" noChangeArrowheads="1" noChangeShapeType="1" noTextEdit="1"/>
              </p:cNvSpPr>
              <p:nvPr/>
            </p:nvSpPr>
            <p:spPr>
              <a:xfrm>
                <a:off x="8636110" y="2948604"/>
                <a:ext cx="1035068" cy="369332"/>
              </a:xfrm>
              <a:prstGeom prst="rect">
                <a:avLst/>
              </a:prstGeom>
              <a:blipFill>
                <a:blip r:embed="rId13"/>
                <a:stretch>
                  <a:fillRect l="-1775" b="-13333"/>
                </a:stretch>
              </a:blipFill>
            </p:spPr>
            <p:txBody>
              <a:bodyPr/>
              <a:lstStyle/>
              <a:p>
                <a:r>
                  <a:rPr lang="es-AR">
                    <a:noFill/>
                  </a:rPr>
                  <a:t> </a:t>
                </a:r>
              </a:p>
            </p:txBody>
          </p:sp>
        </mc:Fallback>
      </mc:AlternateContent>
      <p:cxnSp>
        <p:nvCxnSpPr>
          <p:cNvPr id="57" name="Straight Arrow Connector 40">
            <a:extLst>
              <a:ext uri="{FF2B5EF4-FFF2-40B4-BE49-F238E27FC236}">
                <a16:creationId xmlns:a16="http://schemas.microsoft.com/office/drawing/2014/main" id="{8F9B8C09-C571-46B0-B04A-3094D7622F47}"/>
              </a:ext>
            </a:extLst>
          </p:cNvPr>
          <p:cNvCxnSpPr/>
          <p:nvPr/>
        </p:nvCxnSpPr>
        <p:spPr>
          <a:xfrm flipH="1">
            <a:off x="8729197" y="3881749"/>
            <a:ext cx="158491"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42">
            <a:extLst>
              <a:ext uri="{FF2B5EF4-FFF2-40B4-BE49-F238E27FC236}">
                <a16:creationId xmlns:a16="http://schemas.microsoft.com/office/drawing/2014/main" id="{81BBEA31-0617-412F-A6C0-1E37E2A86DA0}"/>
              </a:ext>
            </a:extLst>
          </p:cNvPr>
          <p:cNvCxnSpPr/>
          <p:nvPr/>
        </p:nvCxnSpPr>
        <p:spPr>
          <a:xfrm flipH="1">
            <a:off x="7945426" y="3881749"/>
            <a:ext cx="783771" cy="59243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9" name="Freeform: Shape 43">
            <a:extLst>
              <a:ext uri="{FF2B5EF4-FFF2-40B4-BE49-F238E27FC236}">
                <a16:creationId xmlns:a16="http://schemas.microsoft.com/office/drawing/2014/main" id="{81BB17B5-F97C-4E2E-BE77-A40DB73B3BE1}"/>
              </a:ext>
            </a:extLst>
          </p:cNvPr>
          <p:cNvSpPr/>
          <p:nvPr/>
        </p:nvSpPr>
        <p:spPr>
          <a:xfrm>
            <a:off x="7796136" y="4511506"/>
            <a:ext cx="158620" cy="606489"/>
          </a:xfrm>
          <a:custGeom>
            <a:avLst/>
            <a:gdLst>
              <a:gd name="connsiteX0" fmla="*/ 0 w 158620"/>
              <a:gd name="connsiteY0" fmla="*/ 606489 h 606489"/>
              <a:gd name="connsiteX1" fmla="*/ 158620 w 158620"/>
              <a:gd name="connsiteY1" fmla="*/ 0 h 606489"/>
            </a:gdLst>
            <a:ahLst/>
            <a:cxnLst>
              <a:cxn ang="0">
                <a:pos x="connsiteX0" y="connsiteY0"/>
              </a:cxn>
              <a:cxn ang="0">
                <a:pos x="connsiteX1" y="connsiteY1"/>
              </a:cxn>
            </a:cxnLst>
            <a:rect l="l" t="t" r="r" b="b"/>
            <a:pathLst>
              <a:path w="158620" h="606489">
                <a:moveTo>
                  <a:pt x="0" y="606489"/>
                </a:moveTo>
                <a:cubicBezTo>
                  <a:pt x="73867" y="366226"/>
                  <a:pt x="147734" y="125963"/>
                  <a:pt x="158620" y="0"/>
                </a:cubicBezTo>
              </a:path>
            </a:pathLst>
          </a:custGeom>
          <a:noFill/>
          <a:ln w="28575">
            <a:headEnd type="arrow"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mc:AlternateContent xmlns:mc="http://schemas.openxmlformats.org/markup-compatibility/2006" xmlns:a14="http://schemas.microsoft.com/office/drawing/2010/main">
        <mc:Choice Requires="a14">
          <p:sp>
            <p:nvSpPr>
              <p:cNvPr id="60" name="TextBox 44">
                <a:extLst>
                  <a:ext uri="{FF2B5EF4-FFF2-40B4-BE49-F238E27FC236}">
                    <a16:creationId xmlns:a16="http://schemas.microsoft.com/office/drawing/2014/main" id="{F9164B72-6608-422F-8508-A55C1A881D58}"/>
                  </a:ext>
                </a:extLst>
              </p:cNvPr>
              <p:cNvSpPr txBox="1"/>
              <p:nvPr/>
            </p:nvSpPr>
            <p:spPr>
              <a:xfrm>
                <a:off x="8255384" y="4153590"/>
                <a:ext cx="1035068"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800" b="1" i="1" smtClean="0">
                          <a:solidFill>
                            <a:schemeClr val="accent1"/>
                          </a:solidFill>
                          <a:latin typeface="Cambria Math" panose="02040503050406030204" pitchFamily="18" charset="0"/>
                        </a:rPr>
                        <m:t>𝑬𝒕𝒂𝒑𝒂</m:t>
                      </m:r>
                      <m:r>
                        <a:rPr lang="es-ES" sz="1800" b="1" i="1" smtClean="0">
                          <a:solidFill>
                            <a:schemeClr val="accent1"/>
                          </a:solidFill>
                          <a:latin typeface="Cambria Math" panose="02040503050406030204" pitchFamily="18" charset="0"/>
                        </a:rPr>
                        <m:t> </m:t>
                      </m:r>
                      <m:r>
                        <a:rPr lang="es-ES" sz="1800" b="1" i="1" smtClean="0">
                          <a:solidFill>
                            <a:schemeClr val="accent1"/>
                          </a:solidFill>
                          <a:latin typeface="Cambria Math" panose="02040503050406030204" pitchFamily="18" charset="0"/>
                        </a:rPr>
                        <m:t>𝟑</m:t>
                      </m:r>
                    </m:oMath>
                  </m:oMathPara>
                </a14:m>
                <a:endParaRPr lang="es-AR" sz="1800" b="1" dirty="0">
                  <a:solidFill>
                    <a:schemeClr val="accent1"/>
                  </a:solidFill>
                </a:endParaRPr>
              </a:p>
            </p:txBody>
          </p:sp>
        </mc:Choice>
        <mc:Fallback xmlns="">
          <p:sp>
            <p:nvSpPr>
              <p:cNvPr id="60" name="TextBox 44">
                <a:extLst>
                  <a:ext uri="{FF2B5EF4-FFF2-40B4-BE49-F238E27FC236}">
                    <a16:creationId xmlns:a16="http://schemas.microsoft.com/office/drawing/2014/main" id="{F9164B72-6608-422F-8508-A55C1A881D58}"/>
                  </a:ext>
                </a:extLst>
              </p:cNvPr>
              <p:cNvSpPr txBox="1">
                <a:spLocks noRot="1" noChangeAspect="1" noMove="1" noResize="1" noEditPoints="1" noAdjustHandles="1" noChangeArrowheads="1" noChangeShapeType="1" noTextEdit="1"/>
              </p:cNvSpPr>
              <p:nvPr/>
            </p:nvSpPr>
            <p:spPr>
              <a:xfrm>
                <a:off x="8255384" y="4153590"/>
                <a:ext cx="1035068" cy="369332"/>
              </a:xfrm>
              <a:prstGeom prst="rect">
                <a:avLst/>
              </a:prstGeom>
              <a:blipFill>
                <a:blip r:embed="rId14"/>
                <a:stretch>
                  <a:fillRect l="-1176" b="-11475"/>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6731CBFD-3C35-4830-B2B8-93C65501F774}"/>
                  </a:ext>
                </a:extLst>
              </p:cNvPr>
              <p:cNvSpPr txBox="1"/>
              <p:nvPr/>
            </p:nvSpPr>
            <p:spPr>
              <a:xfrm>
                <a:off x="4061376" y="4507639"/>
                <a:ext cx="2187715" cy="35291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type m:val="skw"/>
                          <m:ctrlPr>
                            <a:rPr lang="es-ES" sz="1400" b="0" i="1" smtClean="0">
                              <a:latin typeface="Cambria Math" panose="02040503050406030204" pitchFamily="18" charset="0"/>
                            </a:rPr>
                          </m:ctrlPr>
                        </m:fPr>
                        <m:num>
                          <m:r>
                            <a:rPr lang="es-ES" sz="1400" b="0" i="1" smtClean="0">
                              <a:latin typeface="Cambria Math" panose="02040503050406030204" pitchFamily="18" charset="0"/>
                            </a:rPr>
                            <m:t>1</m:t>
                          </m:r>
                        </m:num>
                        <m:den>
                          <m:r>
                            <a:rPr lang="es-ES" sz="1400">
                              <a:latin typeface="Cambria Math" panose="02040503050406030204" pitchFamily="18" charset="0"/>
                            </a:rPr>
                            <m:t>Á</m:t>
                          </m:r>
                          <m:r>
                            <m:rPr>
                              <m:sty m:val="p"/>
                            </m:rPr>
                            <a:rPr lang="es-ES" sz="1400">
                              <a:latin typeface="Cambria Math" panose="02040503050406030204" pitchFamily="18" charset="0"/>
                            </a:rPr>
                            <m:t>rea</m:t>
                          </m:r>
                          <m:r>
                            <a:rPr lang="es-ES" sz="1400" b="0" i="0" smtClean="0">
                              <a:latin typeface="Cambria Math" panose="02040503050406030204" pitchFamily="18" charset="0"/>
                            </a:rPr>
                            <m:t> </m:t>
                          </m:r>
                          <m:r>
                            <m:rPr>
                              <m:sty m:val="p"/>
                            </m:rPr>
                            <a:rPr lang="es-ES" sz="1400">
                              <a:latin typeface="Cambria Math" panose="02040503050406030204" pitchFamily="18" charset="0"/>
                            </a:rPr>
                            <m:t>espec</m:t>
                          </m:r>
                          <m:r>
                            <a:rPr lang="es-ES" sz="1400">
                              <a:latin typeface="Cambria Math" panose="02040503050406030204" pitchFamily="18" charset="0"/>
                            </a:rPr>
                            <m:t>í</m:t>
                          </m:r>
                          <m:r>
                            <m:rPr>
                              <m:sty m:val="p"/>
                            </m:rPr>
                            <a:rPr lang="es-ES" sz="1400">
                              <a:latin typeface="Cambria Math" panose="02040503050406030204" pitchFamily="18" charset="0"/>
                            </a:rPr>
                            <m:t>fica</m:t>
                          </m:r>
                          <m:r>
                            <a:rPr lang="es-ES" sz="1400">
                              <a:latin typeface="Cambria Math" panose="02040503050406030204" pitchFamily="18" charset="0"/>
                            </a:rPr>
                            <m:t> </m:t>
                          </m:r>
                          <m:r>
                            <m:rPr>
                              <m:sty m:val="p"/>
                            </m:rPr>
                            <a:rPr lang="es-ES" sz="1400">
                              <a:latin typeface="Cambria Math" panose="02040503050406030204" pitchFamily="18" charset="0"/>
                            </a:rPr>
                            <m:t>de</m:t>
                          </m:r>
                          <m:r>
                            <a:rPr lang="es-ES" sz="1400">
                              <a:latin typeface="Cambria Math" panose="02040503050406030204" pitchFamily="18" charset="0"/>
                            </a:rPr>
                            <m:t> </m:t>
                          </m:r>
                          <m:r>
                            <m:rPr>
                              <m:sty m:val="p"/>
                            </m:rPr>
                            <a:rPr lang="es-ES" sz="1400">
                              <a:latin typeface="Cambria Math" panose="02040503050406030204" pitchFamily="18" charset="0"/>
                            </a:rPr>
                            <m:t>secado</m:t>
                          </m:r>
                          <m:r>
                            <m:rPr>
                              <m:nor/>
                            </m:rPr>
                            <a:rPr lang="es-AR" sz="1400" dirty="0"/>
                            <m:t> </m:t>
                          </m:r>
                        </m:den>
                      </m:f>
                    </m:oMath>
                  </m:oMathPara>
                </a14:m>
                <a:endParaRPr lang="es-AR" sz="1400" dirty="0"/>
              </a:p>
            </p:txBody>
          </p:sp>
        </mc:Choice>
        <mc:Fallback xmlns="">
          <p:sp>
            <p:nvSpPr>
              <p:cNvPr id="28" name="TextBox 27">
                <a:extLst>
                  <a:ext uri="{FF2B5EF4-FFF2-40B4-BE49-F238E27FC236}">
                    <a16:creationId xmlns:a16="http://schemas.microsoft.com/office/drawing/2014/main" id="{6731CBFD-3C35-4830-B2B8-93C65501F774}"/>
                  </a:ext>
                </a:extLst>
              </p:cNvPr>
              <p:cNvSpPr txBox="1">
                <a:spLocks noRot="1" noChangeAspect="1" noMove="1" noResize="1" noEditPoints="1" noAdjustHandles="1" noChangeArrowheads="1" noChangeShapeType="1" noTextEdit="1"/>
              </p:cNvSpPr>
              <p:nvPr/>
            </p:nvSpPr>
            <p:spPr>
              <a:xfrm>
                <a:off x="4061376" y="4507639"/>
                <a:ext cx="2187715" cy="352917"/>
              </a:xfrm>
              <a:prstGeom prst="rect">
                <a:avLst/>
              </a:prstGeom>
              <a:blipFill>
                <a:blip r:embed="rId15"/>
                <a:stretch>
                  <a:fillRect l="-13370" t="-120690" b="-179310"/>
                </a:stretch>
              </a:blipFill>
            </p:spPr>
            <p:txBody>
              <a:bodyPr/>
              <a:lstStyle/>
              <a:p>
                <a:r>
                  <a:rPr lang="es-AR">
                    <a:noFill/>
                  </a:rPr>
                  <a:t> </a:t>
                </a:r>
              </a:p>
            </p:txBody>
          </p:sp>
        </mc:Fallback>
      </mc:AlternateContent>
      <p:sp>
        <p:nvSpPr>
          <p:cNvPr id="2" name="Marcador de pie de página 3">
            <a:extLst>
              <a:ext uri="{FF2B5EF4-FFF2-40B4-BE49-F238E27FC236}">
                <a16:creationId xmlns:a16="http://schemas.microsoft.com/office/drawing/2014/main" id="{A7DAE864-20AD-627D-6D2E-464C177338DB}"/>
              </a:ext>
            </a:extLst>
          </p:cNvPr>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59647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par>
                                <p:cTn id="33" presetID="10"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500"/>
                                        <p:tgtEl>
                                          <p:spTgt spid="21"/>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500"/>
                                        <p:tgtEl>
                                          <p:spTgt spid="2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fade">
                                      <p:cBhvr>
                                        <p:cTn id="45" dur="500"/>
                                        <p:tgtEl>
                                          <p:spTgt spid="26"/>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7"/>
                                        </p:tgtEl>
                                        <p:attrNameLst>
                                          <p:attrName>style.visibility</p:attrName>
                                        </p:attrNameLst>
                                      </p:cBhvr>
                                      <p:to>
                                        <p:strVal val="visible"/>
                                      </p:to>
                                    </p:set>
                                    <p:animEffect transition="in" filter="fade">
                                      <p:cBhvr>
                                        <p:cTn id="48" dur="500"/>
                                        <p:tgtEl>
                                          <p:spTgt spid="27"/>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fade">
                                      <p:cBhvr>
                                        <p:cTn id="51" dur="500"/>
                                        <p:tgtEl>
                                          <p:spTgt spid="2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50"/>
                                        </p:tgtEl>
                                        <p:attrNameLst>
                                          <p:attrName>style.visibility</p:attrName>
                                        </p:attrNameLst>
                                      </p:cBhvr>
                                      <p:to>
                                        <p:strVal val="visible"/>
                                      </p:to>
                                    </p:set>
                                    <p:animEffect transition="in" filter="fade">
                                      <p:cBhvr>
                                        <p:cTn id="56" dur="500"/>
                                        <p:tgtEl>
                                          <p:spTgt spid="50"/>
                                        </p:tgtEl>
                                      </p:cBhvr>
                                    </p:animEffect>
                                  </p:childTnLst>
                                </p:cTn>
                              </p:par>
                              <p:par>
                                <p:cTn id="57" presetID="10" presetClass="entr" presetSubtype="0" fill="hold" nodeType="withEffect">
                                  <p:stCondLst>
                                    <p:cond delay="0"/>
                                  </p:stCondLst>
                                  <p:childTnLst>
                                    <p:set>
                                      <p:cBhvr>
                                        <p:cTn id="58" dur="1" fill="hold">
                                          <p:stCondLst>
                                            <p:cond delay="0"/>
                                          </p:stCondLst>
                                        </p:cTn>
                                        <p:tgtEl>
                                          <p:spTgt spid="49"/>
                                        </p:tgtEl>
                                        <p:attrNameLst>
                                          <p:attrName>style.visibility</p:attrName>
                                        </p:attrNameLst>
                                      </p:cBhvr>
                                      <p:to>
                                        <p:strVal val="visible"/>
                                      </p:to>
                                    </p:set>
                                    <p:animEffect transition="in" filter="fade">
                                      <p:cBhvr>
                                        <p:cTn id="59" dur="500"/>
                                        <p:tgtEl>
                                          <p:spTgt spid="49"/>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53"/>
                                        </p:tgtEl>
                                        <p:attrNameLst>
                                          <p:attrName>style.visibility</p:attrName>
                                        </p:attrNameLst>
                                      </p:cBhvr>
                                      <p:to>
                                        <p:strVal val="visible"/>
                                      </p:to>
                                    </p:set>
                                    <p:animEffect transition="in" filter="fade">
                                      <p:cBhvr>
                                        <p:cTn id="64" dur="500"/>
                                        <p:tgtEl>
                                          <p:spTgt spid="53"/>
                                        </p:tgtEl>
                                      </p:cBhvr>
                                    </p:animEffect>
                                  </p:childTnLst>
                                </p:cTn>
                              </p:par>
                              <p:par>
                                <p:cTn id="65" presetID="10" presetClass="entr" presetSubtype="0" fill="hold" nodeType="withEffect">
                                  <p:stCondLst>
                                    <p:cond delay="0"/>
                                  </p:stCondLst>
                                  <p:childTnLst>
                                    <p:set>
                                      <p:cBhvr>
                                        <p:cTn id="66" dur="1" fill="hold">
                                          <p:stCondLst>
                                            <p:cond delay="0"/>
                                          </p:stCondLst>
                                        </p:cTn>
                                        <p:tgtEl>
                                          <p:spTgt spid="51"/>
                                        </p:tgtEl>
                                        <p:attrNameLst>
                                          <p:attrName>style.visibility</p:attrName>
                                        </p:attrNameLst>
                                      </p:cBhvr>
                                      <p:to>
                                        <p:strVal val="visible"/>
                                      </p:to>
                                    </p:set>
                                    <p:animEffect transition="in" filter="fade">
                                      <p:cBhvr>
                                        <p:cTn id="67" dur="500"/>
                                        <p:tgtEl>
                                          <p:spTgt spid="51"/>
                                        </p:tgtEl>
                                      </p:cBhvr>
                                    </p:animEffect>
                                  </p:childTnLst>
                                </p:cTn>
                              </p:par>
                              <p:par>
                                <p:cTn id="68" presetID="10" presetClass="entr" presetSubtype="0" fill="hold" nodeType="withEffect">
                                  <p:stCondLst>
                                    <p:cond delay="0"/>
                                  </p:stCondLst>
                                  <p:childTnLst>
                                    <p:set>
                                      <p:cBhvr>
                                        <p:cTn id="69" dur="1" fill="hold">
                                          <p:stCondLst>
                                            <p:cond delay="0"/>
                                          </p:stCondLst>
                                        </p:cTn>
                                        <p:tgtEl>
                                          <p:spTgt spid="52"/>
                                        </p:tgtEl>
                                        <p:attrNameLst>
                                          <p:attrName>style.visibility</p:attrName>
                                        </p:attrNameLst>
                                      </p:cBhvr>
                                      <p:to>
                                        <p:strVal val="visible"/>
                                      </p:to>
                                    </p:set>
                                    <p:animEffect transition="in" filter="fade">
                                      <p:cBhvr>
                                        <p:cTn id="70" dur="500"/>
                                        <p:tgtEl>
                                          <p:spTgt spid="52"/>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56"/>
                                        </p:tgtEl>
                                        <p:attrNameLst>
                                          <p:attrName>style.visibility</p:attrName>
                                        </p:attrNameLst>
                                      </p:cBhvr>
                                      <p:to>
                                        <p:strVal val="visible"/>
                                      </p:to>
                                    </p:set>
                                    <p:animEffect transition="in" filter="fade">
                                      <p:cBhvr>
                                        <p:cTn id="75" dur="500"/>
                                        <p:tgtEl>
                                          <p:spTgt spid="56"/>
                                        </p:tgtEl>
                                      </p:cBhvr>
                                    </p:animEffect>
                                  </p:childTnLst>
                                </p:cTn>
                              </p:par>
                              <p:par>
                                <p:cTn id="76" presetID="10" presetClass="entr" presetSubtype="0" fill="hold" nodeType="withEffect">
                                  <p:stCondLst>
                                    <p:cond delay="0"/>
                                  </p:stCondLst>
                                  <p:childTnLst>
                                    <p:set>
                                      <p:cBhvr>
                                        <p:cTn id="77" dur="1" fill="hold">
                                          <p:stCondLst>
                                            <p:cond delay="0"/>
                                          </p:stCondLst>
                                        </p:cTn>
                                        <p:tgtEl>
                                          <p:spTgt spid="54"/>
                                        </p:tgtEl>
                                        <p:attrNameLst>
                                          <p:attrName>style.visibility</p:attrName>
                                        </p:attrNameLst>
                                      </p:cBhvr>
                                      <p:to>
                                        <p:strVal val="visible"/>
                                      </p:to>
                                    </p:set>
                                    <p:animEffect transition="in" filter="fade">
                                      <p:cBhvr>
                                        <p:cTn id="78" dur="500"/>
                                        <p:tgtEl>
                                          <p:spTgt spid="54"/>
                                        </p:tgtEl>
                                      </p:cBhvr>
                                    </p:animEffect>
                                  </p:childTnLst>
                                </p:cTn>
                              </p:par>
                              <p:par>
                                <p:cTn id="79" presetID="10" presetClass="entr" presetSubtype="0" fill="hold" nodeType="withEffect">
                                  <p:stCondLst>
                                    <p:cond delay="0"/>
                                  </p:stCondLst>
                                  <p:childTnLst>
                                    <p:set>
                                      <p:cBhvr>
                                        <p:cTn id="80" dur="1" fill="hold">
                                          <p:stCondLst>
                                            <p:cond delay="0"/>
                                          </p:stCondLst>
                                        </p:cTn>
                                        <p:tgtEl>
                                          <p:spTgt spid="55"/>
                                        </p:tgtEl>
                                        <p:attrNameLst>
                                          <p:attrName>style.visibility</p:attrName>
                                        </p:attrNameLst>
                                      </p:cBhvr>
                                      <p:to>
                                        <p:strVal val="visible"/>
                                      </p:to>
                                    </p:set>
                                    <p:animEffect transition="in" filter="fade">
                                      <p:cBhvr>
                                        <p:cTn id="81" dur="500"/>
                                        <p:tgtEl>
                                          <p:spTgt spid="55"/>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60"/>
                                        </p:tgtEl>
                                        <p:attrNameLst>
                                          <p:attrName>style.visibility</p:attrName>
                                        </p:attrNameLst>
                                      </p:cBhvr>
                                      <p:to>
                                        <p:strVal val="visible"/>
                                      </p:to>
                                    </p:set>
                                    <p:animEffect transition="in" filter="fade">
                                      <p:cBhvr>
                                        <p:cTn id="86" dur="500"/>
                                        <p:tgtEl>
                                          <p:spTgt spid="60"/>
                                        </p:tgtEl>
                                      </p:cBhvr>
                                    </p:animEffect>
                                  </p:childTnLst>
                                </p:cTn>
                              </p:par>
                              <p:par>
                                <p:cTn id="87" presetID="10" presetClass="entr" presetSubtype="0" fill="hold" nodeType="withEffect">
                                  <p:stCondLst>
                                    <p:cond delay="0"/>
                                  </p:stCondLst>
                                  <p:childTnLst>
                                    <p:set>
                                      <p:cBhvr>
                                        <p:cTn id="88" dur="1" fill="hold">
                                          <p:stCondLst>
                                            <p:cond delay="0"/>
                                          </p:stCondLst>
                                        </p:cTn>
                                        <p:tgtEl>
                                          <p:spTgt spid="58"/>
                                        </p:tgtEl>
                                        <p:attrNameLst>
                                          <p:attrName>style.visibility</p:attrName>
                                        </p:attrNameLst>
                                      </p:cBhvr>
                                      <p:to>
                                        <p:strVal val="visible"/>
                                      </p:to>
                                    </p:set>
                                    <p:animEffect transition="in" filter="fade">
                                      <p:cBhvr>
                                        <p:cTn id="89" dur="500"/>
                                        <p:tgtEl>
                                          <p:spTgt spid="58"/>
                                        </p:tgtEl>
                                      </p:cBhvr>
                                    </p:animEffect>
                                  </p:childTnLst>
                                </p:cTn>
                              </p:par>
                              <p:par>
                                <p:cTn id="90" presetID="10" presetClass="entr" presetSubtype="0" fill="hold" nodeType="withEffect">
                                  <p:stCondLst>
                                    <p:cond delay="0"/>
                                  </p:stCondLst>
                                  <p:childTnLst>
                                    <p:set>
                                      <p:cBhvr>
                                        <p:cTn id="91" dur="1" fill="hold">
                                          <p:stCondLst>
                                            <p:cond delay="0"/>
                                          </p:stCondLst>
                                        </p:cTn>
                                        <p:tgtEl>
                                          <p:spTgt spid="57"/>
                                        </p:tgtEl>
                                        <p:attrNameLst>
                                          <p:attrName>style.visibility</p:attrName>
                                        </p:attrNameLst>
                                      </p:cBhvr>
                                      <p:to>
                                        <p:strVal val="visible"/>
                                      </p:to>
                                    </p:set>
                                    <p:animEffect transition="in" filter="fade">
                                      <p:cBhvr>
                                        <p:cTn id="92" dur="500"/>
                                        <p:tgtEl>
                                          <p:spTgt spid="57"/>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59"/>
                                        </p:tgtEl>
                                        <p:attrNameLst>
                                          <p:attrName>style.visibility</p:attrName>
                                        </p:attrNameLst>
                                      </p:cBhvr>
                                      <p:to>
                                        <p:strVal val="visible"/>
                                      </p:to>
                                    </p:set>
                                    <p:animEffect transition="in" filter="fade">
                                      <p:cBhvr>
                                        <p:cTn id="95"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7" grpId="0"/>
      <p:bldP spid="19" grpId="0" animBg="1"/>
      <p:bldP spid="23" grpId="0" animBg="1"/>
      <p:bldP spid="25" grpId="0"/>
      <p:bldP spid="26" grpId="0" animBg="1"/>
      <p:bldP spid="27" grpId="0" animBg="1"/>
      <p:bldP spid="53" grpId="0"/>
      <p:bldP spid="56" grpId="0"/>
      <p:bldP spid="59" grpId="0" animBg="1"/>
      <p:bldP spid="60" grpId="0"/>
      <p:bldP spid="2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
            <a:extLst>
              <a:ext uri="{FF2B5EF4-FFF2-40B4-BE49-F238E27FC236}">
                <a16:creationId xmlns:a16="http://schemas.microsoft.com/office/drawing/2014/main" id="{38A3ACB6-1A96-4749-9F03-33D354FC0801}"/>
              </a:ext>
            </a:extLst>
          </p:cNvPr>
          <p:cNvSpPr>
            <a:spLocks noChangeArrowheads="1"/>
          </p:cNvSpPr>
          <p:nvPr/>
        </p:nvSpPr>
        <p:spPr bwMode="auto">
          <a:xfrm>
            <a:off x="4787900" y="9699625"/>
            <a:ext cx="12700" cy="12700"/>
          </a:xfrm>
          <a:prstGeom prst="rect">
            <a:avLst/>
          </a:prstGeom>
          <a:solidFill>
            <a:srgbClr val="000000"/>
          </a:solidFill>
          <a:ln w="9525">
            <a:solidFill>
              <a:srgbClr val="FFFFFF"/>
            </a:solidFill>
            <a:miter lim="800000"/>
            <a:headEnd/>
            <a:tailEnd/>
          </a:ln>
        </p:spPr>
        <p:txBody>
          <a:bodyPr rot="0" vert="horz" wrap="square" lIns="91440" tIns="45720" rIns="91440" bIns="45720" anchor="t" anchorCtr="0" upright="1">
            <a:noAutofit/>
          </a:bodyPr>
          <a:lstStyle/>
          <a:p>
            <a:endParaRPr lang="es-AR"/>
          </a:p>
        </p:txBody>
      </p:sp>
      <p:sp>
        <p:nvSpPr>
          <p:cNvPr id="11" name="Marcador de contenido 2">
            <a:extLst>
              <a:ext uri="{FF2B5EF4-FFF2-40B4-BE49-F238E27FC236}">
                <a16:creationId xmlns:a16="http://schemas.microsoft.com/office/drawing/2014/main" id="{FCD46632-B3B0-4C1A-851E-BB56473DF3A2}"/>
              </a:ext>
            </a:extLst>
          </p:cNvPr>
          <p:cNvSpPr txBox="1">
            <a:spLocks/>
          </p:cNvSpPr>
          <p:nvPr/>
        </p:nvSpPr>
        <p:spPr>
          <a:xfrm>
            <a:off x="438911" y="1017943"/>
            <a:ext cx="5951930" cy="66441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lnSpc>
                <a:spcPct val="100000"/>
              </a:lnSpc>
              <a:spcBef>
                <a:spcPts val="300"/>
              </a:spcBef>
              <a:spcAft>
                <a:spcPts val="300"/>
              </a:spcAft>
              <a:buFont typeface="Corbel" pitchFamily="34" charset="0"/>
              <a:buNone/>
            </a:pPr>
            <a:r>
              <a:rPr lang="es-ES" sz="1600" b="1" u="sng" dirty="0">
                <a:solidFill>
                  <a:schemeClr val="tx1"/>
                </a:solidFill>
              </a:rPr>
              <a:t>Proceso de secado</a:t>
            </a:r>
          </a:p>
          <a:p>
            <a:pPr marL="45720" indent="0" algn="just">
              <a:lnSpc>
                <a:spcPct val="100000"/>
              </a:lnSpc>
              <a:spcBef>
                <a:spcPts val="300"/>
              </a:spcBef>
              <a:spcAft>
                <a:spcPts val="300"/>
              </a:spcAft>
              <a:buFont typeface="Corbel" pitchFamily="34" charset="0"/>
              <a:buNone/>
            </a:pPr>
            <a:r>
              <a:rPr lang="es-ES" sz="1600" dirty="0">
                <a:solidFill>
                  <a:schemeClr val="tx1"/>
                </a:solidFill>
              </a:rPr>
              <a:t>En resumen:</a:t>
            </a:r>
          </a:p>
        </p:txBody>
      </p:sp>
      <p:pic>
        <p:nvPicPr>
          <p:cNvPr id="1026" name="Picture 2">
            <a:extLst>
              <a:ext uri="{FF2B5EF4-FFF2-40B4-BE49-F238E27FC236}">
                <a16:creationId xmlns:a16="http://schemas.microsoft.com/office/drawing/2014/main" id="{F98CD2A9-02D9-4415-BB36-C03F32C1E8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8938" y="4448489"/>
            <a:ext cx="3250225" cy="1828830"/>
          </a:xfrm>
          <a:prstGeom prst="rect">
            <a:avLst/>
          </a:prstGeom>
          <a:noFill/>
          <a:extLst>
            <a:ext uri="{909E8E84-426E-40DD-AFC4-6F175D3DCCD1}">
              <a14:hiddenFill xmlns:a14="http://schemas.microsoft.com/office/drawing/2010/main">
                <a:solidFill>
                  <a:srgbClr val="FFFFFF"/>
                </a:solidFill>
              </a14:hiddenFill>
            </a:ext>
          </a:extLst>
        </p:spPr>
      </p:pic>
      <p:sp>
        <p:nvSpPr>
          <p:cNvPr id="14"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4</a:t>
            </a:fld>
            <a:r>
              <a:rPr lang="en-US" sz="1600" b="1" dirty="0"/>
              <a:t>-</a:t>
            </a:r>
          </a:p>
        </p:txBody>
      </p:sp>
      <p:pic>
        <p:nvPicPr>
          <p:cNvPr id="15" name="Imagen 14" descr="Nueva marca difusion - web">
            <a:extLst>
              <a:ext uri="{FF2B5EF4-FFF2-40B4-BE49-F238E27FC236}">
                <a16:creationId xmlns:a16="http://schemas.microsoft.com/office/drawing/2014/main" id="{096C658D-E731-4697-8BCC-2B81C7788EC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46283" y="320537"/>
            <a:ext cx="2120900" cy="660400"/>
          </a:xfrm>
          <a:prstGeom prst="rect">
            <a:avLst/>
          </a:prstGeom>
          <a:noFill/>
          <a:ln>
            <a:noFill/>
          </a:ln>
        </p:spPr>
      </p:pic>
      <p:sp>
        <p:nvSpPr>
          <p:cNvPr id="19" name="Título 1"/>
          <p:cNvSpPr txBox="1">
            <a:spLocks/>
          </p:cNvSpPr>
          <p:nvPr/>
        </p:nvSpPr>
        <p:spPr>
          <a:xfrm>
            <a:off x="438912" y="250026"/>
            <a:ext cx="9875520"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419" dirty="0"/>
              <a:t>Resolución	</a:t>
            </a:r>
            <a:endParaRPr lang="en-US" dirty="0"/>
          </a:p>
        </p:txBody>
      </p:sp>
      <p:pic>
        <p:nvPicPr>
          <p:cNvPr id="20" name="Picture 21">
            <a:extLst>
              <a:ext uri="{FF2B5EF4-FFF2-40B4-BE49-F238E27FC236}">
                <a16:creationId xmlns:a16="http://schemas.microsoft.com/office/drawing/2014/main" id="{28FA71A1-3D70-466E-BCD9-F2A89C6FC71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502081" y="1219974"/>
            <a:ext cx="5365102" cy="4238082"/>
          </a:xfrm>
          <a:prstGeom prst="rect">
            <a:avLst/>
          </a:prstGeom>
          <a:noFill/>
          <a:ln>
            <a:noFill/>
          </a:ln>
        </p:spPr>
      </p:pic>
      <p:cxnSp>
        <p:nvCxnSpPr>
          <p:cNvPr id="21" name="Straight Connector 5">
            <a:extLst>
              <a:ext uri="{FF2B5EF4-FFF2-40B4-BE49-F238E27FC236}">
                <a16:creationId xmlns:a16="http://schemas.microsoft.com/office/drawing/2014/main" id="{C353FFD6-562A-4319-A10C-B0504EAE06AC}"/>
              </a:ext>
            </a:extLst>
          </p:cNvPr>
          <p:cNvCxnSpPr/>
          <p:nvPr/>
        </p:nvCxnSpPr>
        <p:spPr>
          <a:xfrm flipV="1">
            <a:off x="8116277" y="1219974"/>
            <a:ext cx="0" cy="3979958"/>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8">
            <a:extLst>
              <a:ext uri="{FF2B5EF4-FFF2-40B4-BE49-F238E27FC236}">
                <a16:creationId xmlns:a16="http://schemas.microsoft.com/office/drawing/2014/main" id="{442BF33F-482F-4E38-8AEB-B73B65D17362}"/>
              </a:ext>
            </a:extLst>
          </p:cNvPr>
          <p:cNvCxnSpPr/>
          <p:nvPr/>
        </p:nvCxnSpPr>
        <p:spPr>
          <a:xfrm flipV="1">
            <a:off x="11189386" y="1145331"/>
            <a:ext cx="0" cy="3979958"/>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15">
            <a:extLst>
              <a:ext uri="{FF2B5EF4-FFF2-40B4-BE49-F238E27FC236}">
                <a16:creationId xmlns:a16="http://schemas.microsoft.com/office/drawing/2014/main" id="{FB604D3B-466D-4359-AA0B-25F8329A5AAD}"/>
              </a:ext>
            </a:extLst>
          </p:cNvPr>
          <p:cNvCxnSpPr>
            <a:cxnSpLocks/>
          </p:cNvCxnSpPr>
          <p:nvPr/>
        </p:nvCxnSpPr>
        <p:spPr>
          <a:xfrm flipH="1">
            <a:off x="10088503" y="1860053"/>
            <a:ext cx="1100883"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9">
            <a:extLst>
              <a:ext uri="{FF2B5EF4-FFF2-40B4-BE49-F238E27FC236}">
                <a16:creationId xmlns:a16="http://schemas.microsoft.com/office/drawing/2014/main" id="{4EE58D69-492B-4E0A-916C-7E32D616E22A}"/>
              </a:ext>
            </a:extLst>
          </p:cNvPr>
          <p:cNvCxnSpPr>
            <a:cxnSpLocks/>
          </p:cNvCxnSpPr>
          <p:nvPr/>
        </p:nvCxnSpPr>
        <p:spPr>
          <a:xfrm flipH="1">
            <a:off x="10088503" y="1860053"/>
            <a:ext cx="1" cy="90973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32">
                <a:extLst>
                  <a:ext uri="{FF2B5EF4-FFF2-40B4-BE49-F238E27FC236}">
                    <a16:creationId xmlns:a16="http://schemas.microsoft.com/office/drawing/2014/main" id="{93E3D477-FC87-424F-8B34-1D6BFF49AD96}"/>
                  </a:ext>
                </a:extLst>
              </p:cNvPr>
              <p:cNvSpPr txBox="1"/>
              <p:nvPr/>
            </p:nvSpPr>
            <p:spPr>
              <a:xfrm>
                <a:off x="10154318" y="1373052"/>
                <a:ext cx="1035068"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800" b="1" i="1" smtClean="0">
                          <a:solidFill>
                            <a:srgbClr val="FF0000"/>
                          </a:solidFill>
                          <a:latin typeface="Cambria Math" panose="02040503050406030204" pitchFamily="18" charset="0"/>
                        </a:rPr>
                        <m:t>𝑬𝒕𝒂𝒑𝒂</m:t>
                      </m:r>
                      <m:r>
                        <a:rPr lang="es-ES" sz="1800" b="1" i="1" smtClean="0">
                          <a:solidFill>
                            <a:srgbClr val="FF0000"/>
                          </a:solidFill>
                          <a:latin typeface="Cambria Math" panose="02040503050406030204" pitchFamily="18" charset="0"/>
                        </a:rPr>
                        <m:t> </m:t>
                      </m:r>
                      <m:r>
                        <a:rPr lang="es-ES" sz="1800" b="1" i="1" smtClean="0">
                          <a:solidFill>
                            <a:srgbClr val="FF0000"/>
                          </a:solidFill>
                          <a:latin typeface="Cambria Math" panose="02040503050406030204" pitchFamily="18" charset="0"/>
                        </a:rPr>
                        <m:t>𝟏</m:t>
                      </m:r>
                    </m:oMath>
                  </m:oMathPara>
                </a14:m>
                <a:endParaRPr lang="es-AR" sz="1800" b="1" dirty="0">
                  <a:solidFill>
                    <a:srgbClr val="FF0000"/>
                  </a:solidFill>
                </a:endParaRPr>
              </a:p>
            </p:txBody>
          </p:sp>
        </mc:Choice>
        <mc:Fallback xmlns="">
          <p:sp>
            <p:nvSpPr>
              <p:cNvPr id="27" name="TextBox 32">
                <a:extLst>
                  <a:ext uri="{FF2B5EF4-FFF2-40B4-BE49-F238E27FC236}">
                    <a16:creationId xmlns:a16="http://schemas.microsoft.com/office/drawing/2014/main" id="{93E3D477-FC87-424F-8B34-1D6BFF49AD96}"/>
                  </a:ext>
                </a:extLst>
              </p:cNvPr>
              <p:cNvSpPr txBox="1">
                <a:spLocks noRot="1" noChangeAspect="1" noMove="1" noResize="1" noEditPoints="1" noAdjustHandles="1" noChangeArrowheads="1" noChangeShapeType="1" noTextEdit="1"/>
              </p:cNvSpPr>
              <p:nvPr/>
            </p:nvSpPr>
            <p:spPr>
              <a:xfrm>
                <a:off x="10154318" y="1373052"/>
                <a:ext cx="1035068" cy="369332"/>
              </a:xfrm>
              <a:prstGeom prst="rect">
                <a:avLst/>
              </a:prstGeom>
              <a:blipFill>
                <a:blip r:embed="rId6"/>
                <a:stretch>
                  <a:fillRect l="-1765" b="-11475"/>
                </a:stretch>
              </a:blipFill>
            </p:spPr>
            <p:txBody>
              <a:bodyPr/>
              <a:lstStyle/>
              <a:p>
                <a:r>
                  <a:rPr lang="es-AR">
                    <a:noFill/>
                  </a:rPr>
                  <a:t> </a:t>
                </a:r>
              </a:p>
            </p:txBody>
          </p:sp>
        </mc:Fallback>
      </mc:AlternateContent>
      <p:cxnSp>
        <p:nvCxnSpPr>
          <p:cNvPr id="28" name="Straight Arrow Connector 33">
            <a:extLst>
              <a:ext uri="{FF2B5EF4-FFF2-40B4-BE49-F238E27FC236}">
                <a16:creationId xmlns:a16="http://schemas.microsoft.com/office/drawing/2014/main" id="{93276431-8496-4326-9A9E-310EB3A96558}"/>
              </a:ext>
            </a:extLst>
          </p:cNvPr>
          <p:cNvCxnSpPr>
            <a:cxnSpLocks/>
          </p:cNvCxnSpPr>
          <p:nvPr/>
        </p:nvCxnSpPr>
        <p:spPr>
          <a:xfrm flipH="1">
            <a:off x="9184633" y="2754468"/>
            <a:ext cx="903870" cy="0"/>
          </a:xfrm>
          <a:prstGeom prst="straightConnector1">
            <a:avLst/>
          </a:prstGeom>
          <a:ln w="28575">
            <a:tailEnd type="triangle"/>
          </a:ln>
        </p:spPr>
        <p:style>
          <a:lnRef idx="1">
            <a:schemeClr val="accent4"/>
          </a:lnRef>
          <a:fillRef idx="0">
            <a:schemeClr val="accent4"/>
          </a:fillRef>
          <a:effectRef idx="0">
            <a:schemeClr val="accent4"/>
          </a:effectRef>
          <a:fontRef idx="minor">
            <a:schemeClr val="tx1"/>
          </a:fontRef>
        </p:style>
      </p:cxnSp>
      <p:cxnSp>
        <p:nvCxnSpPr>
          <p:cNvPr id="29" name="Straight Arrow Connector 35">
            <a:extLst>
              <a:ext uri="{FF2B5EF4-FFF2-40B4-BE49-F238E27FC236}">
                <a16:creationId xmlns:a16="http://schemas.microsoft.com/office/drawing/2014/main" id="{3BE146CB-EED3-405B-9312-8BA4F84692D3}"/>
              </a:ext>
            </a:extLst>
          </p:cNvPr>
          <p:cNvCxnSpPr>
            <a:cxnSpLocks/>
          </p:cNvCxnSpPr>
          <p:nvPr/>
        </p:nvCxnSpPr>
        <p:spPr>
          <a:xfrm>
            <a:off x="9217160" y="2769788"/>
            <a:ext cx="1" cy="639147"/>
          </a:xfrm>
          <a:prstGeom prst="straightConnector1">
            <a:avLst/>
          </a:prstGeom>
          <a:ln w="28575">
            <a:tailEnd type="triangle"/>
          </a:ln>
        </p:spPr>
        <p:style>
          <a:lnRef idx="1">
            <a:schemeClr val="accent4"/>
          </a:lnRef>
          <a:fillRef idx="0">
            <a:schemeClr val="accent4"/>
          </a:fillRef>
          <a:effectRef idx="0">
            <a:schemeClr val="accent4"/>
          </a:effectRef>
          <a:fontRef idx="minor">
            <a:schemeClr val="tx1"/>
          </a:fontRef>
        </p:style>
      </p:cxnSp>
      <mc:AlternateContent xmlns:mc="http://schemas.openxmlformats.org/markup-compatibility/2006" xmlns:a14="http://schemas.microsoft.com/office/drawing/2010/main">
        <mc:Choice Requires="a14">
          <p:sp>
            <p:nvSpPr>
              <p:cNvPr id="30" name="TextBox 38">
                <a:extLst>
                  <a:ext uri="{FF2B5EF4-FFF2-40B4-BE49-F238E27FC236}">
                    <a16:creationId xmlns:a16="http://schemas.microsoft.com/office/drawing/2014/main" id="{742BA83B-AC51-4195-AF6A-3DEEE6B1F501}"/>
                  </a:ext>
                </a:extLst>
              </p:cNvPr>
              <p:cNvSpPr txBox="1"/>
              <p:nvPr/>
            </p:nvSpPr>
            <p:spPr>
              <a:xfrm>
                <a:off x="8965582" y="2405870"/>
                <a:ext cx="1035068"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800" b="1" i="1" smtClean="0">
                          <a:solidFill>
                            <a:schemeClr val="accent4"/>
                          </a:solidFill>
                          <a:latin typeface="Cambria Math" panose="02040503050406030204" pitchFamily="18" charset="0"/>
                        </a:rPr>
                        <m:t>𝑬𝒕𝒂𝒑𝒂</m:t>
                      </m:r>
                      <m:r>
                        <a:rPr lang="es-ES" sz="1800" b="1" i="1" smtClean="0">
                          <a:solidFill>
                            <a:schemeClr val="accent4"/>
                          </a:solidFill>
                          <a:latin typeface="Cambria Math" panose="02040503050406030204" pitchFamily="18" charset="0"/>
                        </a:rPr>
                        <m:t> </m:t>
                      </m:r>
                      <m:r>
                        <a:rPr lang="es-ES" sz="1800" b="1" i="1" smtClean="0">
                          <a:solidFill>
                            <a:schemeClr val="accent4"/>
                          </a:solidFill>
                          <a:latin typeface="Cambria Math" panose="02040503050406030204" pitchFamily="18" charset="0"/>
                        </a:rPr>
                        <m:t>𝟐</m:t>
                      </m:r>
                    </m:oMath>
                  </m:oMathPara>
                </a14:m>
                <a:endParaRPr lang="es-AR" sz="1800" b="1" dirty="0">
                  <a:solidFill>
                    <a:schemeClr val="accent4"/>
                  </a:solidFill>
                </a:endParaRPr>
              </a:p>
            </p:txBody>
          </p:sp>
        </mc:Choice>
        <mc:Fallback xmlns="">
          <p:sp>
            <p:nvSpPr>
              <p:cNvPr id="30" name="TextBox 38">
                <a:extLst>
                  <a:ext uri="{FF2B5EF4-FFF2-40B4-BE49-F238E27FC236}">
                    <a16:creationId xmlns:a16="http://schemas.microsoft.com/office/drawing/2014/main" id="{742BA83B-AC51-4195-AF6A-3DEEE6B1F501}"/>
                  </a:ext>
                </a:extLst>
              </p:cNvPr>
              <p:cNvSpPr txBox="1">
                <a:spLocks noRot="1" noChangeAspect="1" noMove="1" noResize="1" noEditPoints="1" noAdjustHandles="1" noChangeArrowheads="1" noChangeShapeType="1" noTextEdit="1"/>
              </p:cNvSpPr>
              <p:nvPr/>
            </p:nvSpPr>
            <p:spPr>
              <a:xfrm>
                <a:off x="8965582" y="2405870"/>
                <a:ext cx="1035068" cy="369332"/>
              </a:xfrm>
              <a:prstGeom prst="rect">
                <a:avLst/>
              </a:prstGeom>
              <a:blipFill>
                <a:blip r:embed="rId7"/>
                <a:stretch>
                  <a:fillRect l="-1765" b="-13333"/>
                </a:stretch>
              </a:blipFill>
            </p:spPr>
            <p:txBody>
              <a:bodyPr/>
              <a:lstStyle/>
              <a:p>
                <a:r>
                  <a:rPr lang="es-AR">
                    <a:noFill/>
                  </a:rPr>
                  <a:t> </a:t>
                </a:r>
              </a:p>
            </p:txBody>
          </p:sp>
        </mc:Fallback>
      </mc:AlternateContent>
      <p:cxnSp>
        <p:nvCxnSpPr>
          <p:cNvPr id="31" name="Straight Arrow Connector 40">
            <a:extLst>
              <a:ext uri="{FF2B5EF4-FFF2-40B4-BE49-F238E27FC236}">
                <a16:creationId xmlns:a16="http://schemas.microsoft.com/office/drawing/2014/main" id="{8F9B8C09-C571-46B0-B04A-3094D7622F47}"/>
              </a:ext>
            </a:extLst>
          </p:cNvPr>
          <p:cNvCxnSpPr/>
          <p:nvPr/>
        </p:nvCxnSpPr>
        <p:spPr>
          <a:xfrm flipH="1">
            <a:off x="9058669" y="3339015"/>
            <a:ext cx="158491"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42">
            <a:extLst>
              <a:ext uri="{FF2B5EF4-FFF2-40B4-BE49-F238E27FC236}">
                <a16:creationId xmlns:a16="http://schemas.microsoft.com/office/drawing/2014/main" id="{81BBEA31-0617-412F-A6C0-1E37E2A86DA0}"/>
              </a:ext>
            </a:extLst>
          </p:cNvPr>
          <p:cNvCxnSpPr/>
          <p:nvPr/>
        </p:nvCxnSpPr>
        <p:spPr>
          <a:xfrm flipH="1">
            <a:off x="8274898" y="3339015"/>
            <a:ext cx="783771" cy="59243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3" name="Freeform: Shape 43">
            <a:extLst>
              <a:ext uri="{FF2B5EF4-FFF2-40B4-BE49-F238E27FC236}">
                <a16:creationId xmlns:a16="http://schemas.microsoft.com/office/drawing/2014/main" id="{81BB17B5-F97C-4E2E-BE77-A40DB73B3BE1}"/>
              </a:ext>
            </a:extLst>
          </p:cNvPr>
          <p:cNvSpPr/>
          <p:nvPr/>
        </p:nvSpPr>
        <p:spPr>
          <a:xfrm>
            <a:off x="8125608" y="3968772"/>
            <a:ext cx="158620" cy="606489"/>
          </a:xfrm>
          <a:custGeom>
            <a:avLst/>
            <a:gdLst>
              <a:gd name="connsiteX0" fmla="*/ 0 w 158620"/>
              <a:gd name="connsiteY0" fmla="*/ 606489 h 606489"/>
              <a:gd name="connsiteX1" fmla="*/ 158620 w 158620"/>
              <a:gd name="connsiteY1" fmla="*/ 0 h 606489"/>
            </a:gdLst>
            <a:ahLst/>
            <a:cxnLst>
              <a:cxn ang="0">
                <a:pos x="connsiteX0" y="connsiteY0"/>
              </a:cxn>
              <a:cxn ang="0">
                <a:pos x="connsiteX1" y="connsiteY1"/>
              </a:cxn>
            </a:cxnLst>
            <a:rect l="l" t="t" r="r" b="b"/>
            <a:pathLst>
              <a:path w="158620" h="606489">
                <a:moveTo>
                  <a:pt x="0" y="606489"/>
                </a:moveTo>
                <a:cubicBezTo>
                  <a:pt x="73867" y="366226"/>
                  <a:pt x="147734" y="125963"/>
                  <a:pt x="158620" y="0"/>
                </a:cubicBezTo>
              </a:path>
            </a:pathLst>
          </a:custGeom>
          <a:noFill/>
          <a:ln w="28575">
            <a:headEnd type="arrow"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mc:AlternateContent xmlns:mc="http://schemas.openxmlformats.org/markup-compatibility/2006" xmlns:a14="http://schemas.microsoft.com/office/drawing/2010/main">
        <mc:Choice Requires="a14">
          <p:sp>
            <p:nvSpPr>
              <p:cNvPr id="34" name="TextBox 44">
                <a:extLst>
                  <a:ext uri="{FF2B5EF4-FFF2-40B4-BE49-F238E27FC236}">
                    <a16:creationId xmlns:a16="http://schemas.microsoft.com/office/drawing/2014/main" id="{F9164B72-6608-422F-8508-A55C1A881D58}"/>
                  </a:ext>
                </a:extLst>
              </p:cNvPr>
              <p:cNvSpPr txBox="1"/>
              <p:nvPr/>
            </p:nvSpPr>
            <p:spPr>
              <a:xfrm>
                <a:off x="8584856" y="3610856"/>
                <a:ext cx="1035068" cy="36933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800" b="1" i="1" smtClean="0">
                          <a:solidFill>
                            <a:schemeClr val="accent1"/>
                          </a:solidFill>
                          <a:latin typeface="Cambria Math" panose="02040503050406030204" pitchFamily="18" charset="0"/>
                        </a:rPr>
                        <m:t>𝑬𝒕𝒂𝒑𝒂</m:t>
                      </m:r>
                      <m:r>
                        <a:rPr lang="es-ES" sz="1800" b="1" i="1" smtClean="0">
                          <a:solidFill>
                            <a:schemeClr val="accent1"/>
                          </a:solidFill>
                          <a:latin typeface="Cambria Math" panose="02040503050406030204" pitchFamily="18" charset="0"/>
                        </a:rPr>
                        <m:t> </m:t>
                      </m:r>
                      <m:r>
                        <a:rPr lang="es-ES" sz="1800" b="1" i="1" smtClean="0">
                          <a:solidFill>
                            <a:schemeClr val="accent1"/>
                          </a:solidFill>
                          <a:latin typeface="Cambria Math" panose="02040503050406030204" pitchFamily="18" charset="0"/>
                        </a:rPr>
                        <m:t>𝟑</m:t>
                      </m:r>
                    </m:oMath>
                  </m:oMathPara>
                </a14:m>
                <a:endParaRPr lang="es-AR" sz="1800" b="1" dirty="0">
                  <a:solidFill>
                    <a:schemeClr val="accent1"/>
                  </a:solidFill>
                </a:endParaRPr>
              </a:p>
            </p:txBody>
          </p:sp>
        </mc:Choice>
        <mc:Fallback xmlns="">
          <p:sp>
            <p:nvSpPr>
              <p:cNvPr id="34" name="TextBox 44">
                <a:extLst>
                  <a:ext uri="{FF2B5EF4-FFF2-40B4-BE49-F238E27FC236}">
                    <a16:creationId xmlns:a16="http://schemas.microsoft.com/office/drawing/2014/main" id="{F9164B72-6608-422F-8508-A55C1A881D58}"/>
                  </a:ext>
                </a:extLst>
              </p:cNvPr>
              <p:cNvSpPr txBox="1">
                <a:spLocks noRot="1" noChangeAspect="1" noMove="1" noResize="1" noEditPoints="1" noAdjustHandles="1" noChangeArrowheads="1" noChangeShapeType="1" noTextEdit="1"/>
              </p:cNvSpPr>
              <p:nvPr/>
            </p:nvSpPr>
            <p:spPr>
              <a:xfrm>
                <a:off x="8584856" y="3610856"/>
                <a:ext cx="1035068" cy="369332"/>
              </a:xfrm>
              <a:prstGeom prst="rect">
                <a:avLst/>
              </a:prstGeom>
              <a:blipFill>
                <a:blip r:embed="rId8"/>
                <a:stretch>
                  <a:fillRect l="-1176" b="-11475"/>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EE910064-4B36-43F4-AFAA-DEAA0974E2D6}"/>
                  </a:ext>
                </a:extLst>
              </p:cNvPr>
              <p:cNvSpPr txBox="1"/>
              <p:nvPr/>
            </p:nvSpPr>
            <p:spPr>
              <a:xfrm>
                <a:off x="489746" y="1682361"/>
                <a:ext cx="6534979" cy="584775"/>
              </a:xfrm>
              <a:prstGeom prst="rect">
                <a:avLst/>
              </a:prstGeom>
              <a:noFill/>
            </p:spPr>
            <p:txBody>
              <a:bodyPr wrap="square">
                <a:spAutoFit/>
              </a:bodyPr>
              <a:lstStyle/>
              <a:p>
                <a:pPr marL="285750" lvl="0" indent="-285750" algn="just">
                  <a:spcAft>
                    <a:spcPts val="0"/>
                  </a:spcAft>
                  <a:buClr>
                    <a:schemeClr val="accent1"/>
                  </a:buClr>
                  <a:buFont typeface="Arial" panose="020B0604020202020204" pitchFamily="34" charset="0"/>
                  <a:buChar char="•"/>
                </a:pPr>
                <a:r>
                  <a:rPr lang="es-AR" sz="1600" u="sng" dirty="0">
                    <a:effectLst/>
                    <a:ea typeface="Times New Roman" panose="02020603050405020304" pitchFamily="18" charset="0"/>
                    <a:cs typeface="Times New Roman" panose="02020603050405020304" pitchFamily="18" charset="0"/>
                  </a:rPr>
                  <a:t>Etapa 1</a:t>
                </a:r>
                <a:r>
                  <a:rPr lang="es-AR" sz="1600" dirty="0">
                    <a:effectLst/>
                    <a:ea typeface="Times New Roman" panose="02020603050405020304" pitchFamily="18" charset="0"/>
                    <a:cs typeface="Times New Roman" panose="02020603050405020304" pitchFamily="18" charset="0"/>
                  </a:rPr>
                  <a:t>: Atraviesa exclusivamente la </a:t>
                </a:r>
                <a:r>
                  <a:rPr lang="es-AR" sz="1600" b="1" dirty="0">
                    <a:effectLst/>
                    <a:ea typeface="Times New Roman" panose="02020603050405020304" pitchFamily="18" charset="0"/>
                    <a:cs typeface="Times New Roman" panose="02020603050405020304" pitchFamily="18" charset="0"/>
                  </a:rPr>
                  <a:t>zona </a:t>
                </a:r>
                <a:r>
                  <a:rPr lang="es-AR" sz="1600" b="1" dirty="0" err="1">
                    <a:effectLst/>
                    <a:ea typeface="Times New Roman" panose="02020603050405020304" pitchFamily="18" charset="0"/>
                    <a:cs typeface="Times New Roman" panose="02020603050405020304" pitchFamily="18" charset="0"/>
                  </a:rPr>
                  <a:t>precrítica</a:t>
                </a:r>
                <a:r>
                  <a:rPr lang="es-AR" sz="1600" b="1" dirty="0">
                    <a:effectLst/>
                    <a:ea typeface="Times New Roman" panose="02020603050405020304" pitchFamily="18" charset="0"/>
                    <a:cs typeface="Times New Roman" panose="02020603050405020304" pitchFamily="18" charset="0"/>
                  </a:rPr>
                  <a:t> d</a:t>
                </a:r>
                <a:r>
                  <a:rPr lang="es-AR" sz="1600" dirty="0">
                    <a:effectLst/>
                    <a:ea typeface="Times New Roman" panose="02020603050405020304" pitchFamily="18" charset="0"/>
                    <a:cs typeface="Times New Roman" panose="02020603050405020304" pitchFamily="18" charset="0"/>
                  </a:rPr>
                  <a:t>esde </a:t>
                </a:r>
                <a14:m>
                  <m:oMath xmlns:m="http://schemas.openxmlformats.org/officeDocument/2006/math">
                    <m:sSub>
                      <m:sSubPr>
                        <m:ctrlPr>
                          <a:rPr lang="es-AR" sz="1600" i="1">
                            <a:effectLst/>
                            <a:latin typeface="Cambria Math" panose="02040503050406030204" pitchFamily="18" charset="0"/>
                            <a:ea typeface="Times New Roman" panose="02020603050405020304" pitchFamily="18" charset="0"/>
                            <a:cs typeface="Helvetica" panose="020B0604020202020204" pitchFamily="34" charset="0"/>
                          </a:rPr>
                        </m:ctrlPr>
                      </m:sSubPr>
                      <m:e>
                        <m:r>
                          <a:rPr lang="es-AR" sz="1600" i="1">
                            <a:effectLst/>
                            <a:latin typeface="Cambria Math" panose="02040503050406030204" pitchFamily="18" charset="0"/>
                            <a:ea typeface="Times New Roman" panose="02020603050405020304" pitchFamily="18" charset="0"/>
                            <a:cs typeface="Helvetica" panose="020B0604020202020204" pitchFamily="34" charset="0"/>
                          </a:rPr>
                          <m:t>𝑋</m:t>
                        </m:r>
                      </m:e>
                      <m:sub>
                        <m:r>
                          <a:rPr lang="es-AR" sz="1600" i="1">
                            <a:effectLst/>
                            <a:latin typeface="Cambria Math" panose="02040503050406030204" pitchFamily="18" charset="0"/>
                            <a:ea typeface="Times New Roman" panose="02020603050405020304" pitchFamily="18" charset="0"/>
                            <a:cs typeface="Helvetica" panose="020B0604020202020204" pitchFamily="34" charset="0"/>
                          </a:rPr>
                          <m:t>0</m:t>
                        </m:r>
                      </m:sub>
                    </m:sSub>
                    <m:r>
                      <a:rPr lang="es-AR" sz="1600" i="1">
                        <a:effectLst/>
                        <a:latin typeface="Cambria Math" panose="02040503050406030204" pitchFamily="18" charset="0"/>
                        <a:ea typeface="Times New Roman" panose="02020603050405020304" pitchFamily="18" charset="0"/>
                        <a:cs typeface="Helvetica" panose="020B0604020202020204" pitchFamily="34" charset="0"/>
                      </a:rPr>
                      <m:t>=0</m:t>
                    </m:r>
                    <m:r>
                      <a:rPr lang="es-419" sz="1600" b="0" i="1" smtClean="0">
                        <a:effectLst/>
                        <a:latin typeface="Cambria Math" panose="02040503050406030204" pitchFamily="18" charset="0"/>
                        <a:ea typeface="Times New Roman" panose="02020603050405020304" pitchFamily="18" charset="0"/>
                        <a:cs typeface="Helvetica" panose="020B0604020202020204" pitchFamily="34" charset="0"/>
                      </a:rPr>
                      <m:t>,</m:t>
                    </m:r>
                    <m:r>
                      <a:rPr lang="es-AR" sz="1600" i="1">
                        <a:effectLst/>
                        <a:latin typeface="Cambria Math" panose="02040503050406030204" pitchFamily="18" charset="0"/>
                        <a:ea typeface="Times New Roman" panose="02020603050405020304" pitchFamily="18" charset="0"/>
                        <a:cs typeface="Helvetica" panose="020B0604020202020204" pitchFamily="34" charset="0"/>
                      </a:rPr>
                      <m:t>22</m:t>
                    </m:r>
                  </m:oMath>
                </a14:m>
                <a:r>
                  <a:rPr lang="es-AR" sz="1600" dirty="0">
                    <a:effectLst/>
                    <a:ea typeface="Times New Roman" panose="02020603050405020304" pitchFamily="18" charset="0"/>
                    <a:cs typeface="Times New Roman" panose="02020603050405020304" pitchFamily="18" charset="0"/>
                  </a:rPr>
                  <a:t> hasta </a:t>
                </a:r>
                <a14:m>
                  <m:oMath xmlns:m="http://schemas.openxmlformats.org/officeDocument/2006/math">
                    <m:sSub>
                      <m:sSubPr>
                        <m:ctrlPr>
                          <a:rPr lang="es-AR" sz="1600" i="1">
                            <a:effectLst/>
                            <a:latin typeface="Cambria Math" panose="02040503050406030204" pitchFamily="18" charset="0"/>
                            <a:ea typeface="Times New Roman" panose="02020603050405020304" pitchFamily="18" charset="0"/>
                            <a:cs typeface="Helvetica" panose="020B0604020202020204" pitchFamily="34" charset="0"/>
                          </a:rPr>
                        </m:ctrlPr>
                      </m:sSubPr>
                      <m:e>
                        <m:r>
                          <a:rPr lang="es-AR" sz="1600" i="1">
                            <a:effectLst/>
                            <a:latin typeface="Cambria Math" panose="02040503050406030204" pitchFamily="18" charset="0"/>
                            <a:ea typeface="Times New Roman" panose="02020603050405020304" pitchFamily="18" charset="0"/>
                            <a:cs typeface="Helvetica" panose="020B0604020202020204" pitchFamily="34" charset="0"/>
                          </a:rPr>
                          <m:t>𝑋</m:t>
                        </m:r>
                      </m:e>
                      <m:sub>
                        <m:r>
                          <a:rPr lang="es-AR" sz="1600" i="1">
                            <a:effectLst/>
                            <a:latin typeface="Cambria Math" panose="02040503050406030204" pitchFamily="18" charset="0"/>
                            <a:ea typeface="Times New Roman" panose="02020603050405020304" pitchFamily="18" charset="0"/>
                            <a:cs typeface="Helvetica" panose="020B0604020202020204" pitchFamily="34" charset="0"/>
                          </a:rPr>
                          <m:t>1</m:t>
                        </m:r>
                      </m:sub>
                    </m:sSub>
                    <m:r>
                      <a:rPr lang="es-AR" sz="1600" i="1">
                        <a:effectLst/>
                        <a:latin typeface="Cambria Math" panose="02040503050406030204" pitchFamily="18" charset="0"/>
                        <a:ea typeface="Times New Roman" panose="02020603050405020304" pitchFamily="18" charset="0"/>
                        <a:cs typeface="Helvetica" panose="020B0604020202020204" pitchFamily="34" charset="0"/>
                      </a:rPr>
                      <m:t>=0</m:t>
                    </m:r>
                    <m:r>
                      <a:rPr lang="es-419" sz="1600" b="0" i="1" smtClean="0">
                        <a:effectLst/>
                        <a:latin typeface="Cambria Math" panose="02040503050406030204" pitchFamily="18" charset="0"/>
                        <a:ea typeface="Times New Roman" panose="02020603050405020304" pitchFamily="18" charset="0"/>
                        <a:cs typeface="Helvetica" panose="020B0604020202020204" pitchFamily="34" charset="0"/>
                      </a:rPr>
                      <m:t>,</m:t>
                    </m:r>
                    <m:r>
                      <a:rPr lang="es-AR" sz="1600" i="1">
                        <a:effectLst/>
                        <a:latin typeface="Cambria Math" panose="02040503050406030204" pitchFamily="18" charset="0"/>
                        <a:ea typeface="Times New Roman" panose="02020603050405020304" pitchFamily="18" charset="0"/>
                        <a:cs typeface="Helvetica" panose="020B0604020202020204" pitchFamily="34" charset="0"/>
                      </a:rPr>
                      <m:t>15</m:t>
                    </m:r>
                  </m:oMath>
                </a14:m>
                <a:endParaRPr lang="es-AR" sz="1600" dirty="0">
                  <a:effectLst/>
                  <a:ea typeface="Times New Roman" panose="02020603050405020304" pitchFamily="18" charset="0"/>
                  <a:cs typeface="Times New Roman" panose="02020603050405020304" pitchFamily="18" charset="0"/>
                </a:endParaRPr>
              </a:p>
            </p:txBody>
          </p:sp>
        </mc:Choice>
        <mc:Fallback xmlns="">
          <p:sp>
            <p:nvSpPr>
              <p:cNvPr id="25" name="TextBox 24">
                <a:extLst>
                  <a:ext uri="{FF2B5EF4-FFF2-40B4-BE49-F238E27FC236}">
                    <a16:creationId xmlns:a16="http://schemas.microsoft.com/office/drawing/2014/main" id="{EE910064-4B36-43F4-AFAA-DEAA0974E2D6}"/>
                  </a:ext>
                </a:extLst>
              </p:cNvPr>
              <p:cNvSpPr txBox="1">
                <a:spLocks noRot="1" noChangeAspect="1" noMove="1" noResize="1" noEditPoints="1" noAdjustHandles="1" noChangeArrowheads="1" noChangeShapeType="1" noTextEdit="1"/>
              </p:cNvSpPr>
              <p:nvPr/>
            </p:nvSpPr>
            <p:spPr>
              <a:xfrm>
                <a:off x="489746" y="1682361"/>
                <a:ext cx="6534979" cy="584775"/>
              </a:xfrm>
              <a:prstGeom prst="rect">
                <a:avLst/>
              </a:prstGeom>
              <a:blipFill>
                <a:blip r:embed="rId9"/>
                <a:stretch>
                  <a:fillRect l="-373" t="-3125" b="-12500"/>
                </a:stretch>
              </a:blipFill>
            </p:spPr>
            <p:txBody>
              <a:bodyPr/>
              <a:lstStyle/>
              <a:p>
                <a:r>
                  <a:rPr lang="es-419">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C5A4C129-5FB1-4AC0-8887-C42D644E69F3}"/>
                  </a:ext>
                </a:extLst>
              </p:cNvPr>
              <p:cNvSpPr txBox="1"/>
              <p:nvPr/>
            </p:nvSpPr>
            <p:spPr>
              <a:xfrm>
                <a:off x="489746" y="2266813"/>
                <a:ext cx="6534979" cy="723275"/>
              </a:xfrm>
              <a:prstGeom prst="rect">
                <a:avLst/>
              </a:prstGeom>
              <a:noFill/>
            </p:spPr>
            <p:txBody>
              <a:bodyPr wrap="square">
                <a:spAutoFit/>
              </a:bodyPr>
              <a:lstStyle/>
              <a:p>
                <a:pPr marL="266700" lvl="0" algn="just">
                  <a:spcAft>
                    <a:spcPts val="0"/>
                  </a:spcAft>
                  <a:buClr>
                    <a:schemeClr val="accent1"/>
                  </a:buClr>
                </a:pPr>
                <a:endParaRPr lang="es-AR" sz="900" dirty="0">
                  <a:effectLst/>
                  <a:ea typeface="Times New Roman" panose="02020603050405020304" pitchFamily="18" charset="0"/>
                  <a:cs typeface="Times New Roman" panose="02020603050405020304" pitchFamily="18" charset="0"/>
                </a:endParaRPr>
              </a:p>
              <a:p>
                <a:pPr marL="285750" lvl="0" indent="-285750" algn="just">
                  <a:spcAft>
                    <a:spcPts val="0"/>
                  </a:spcAft>
                  <a:buClr>
                    <a:schemeClr val="accent1"/>
                  </a:buClr>
                  <a:buFont typeface="Arial" panose="020B0604020202020204" pitchFamily="34" charset="0"/>
                  <a:buChar char="•"/>
                </a:pPr>
                <a:r>
                  <a:rPr lang="es-AR" sz="1600" u="sng" dirty="0">
                    <a:effectLst/>
                    <a:ea typeface="Times New Roman" panose="02020603050405020304" pitchFamily="18" charset="0"/>
                    <a:cs typeface="Times New Roman" panose="02020603050405020304" pitchFamily="18" charset="0"/>
                  </a:rPr>
                  <a:t>Etapa 2</a:t>
                </a:r>
                <a:r>
                  <a:rPr lang="es-AR" sz="1600" dirty="0">
                    <a:effectLst/>
                    <a:ea typeface="Times New Roman" panose="02020603050405020304" pitchFamily="18" charset="0"/>
                    <a:cs typeface="Times New Roman" panose="02020603050405020304" pitchFamily="18" charset="0"/>
                  </a:rPr>
                  <a:t>:Atraviesa exclusivamente la </a:t>
                </a:r>
                <a:r>
                  <a:rPr lang="es-AR" sz="1600" b="1" dirty="0">
                    <a:effectLst/>
                    <a:ea typeface="Times New Roman" panose="02020603050405020304" pitchFamily="18" charset="0"/>
                    <a:cs typeface="Times New Roman" panose="02020603050405020304" pitchFamily="18" charset="0"/>
                  </a:rPr>
                  <a:t>zona precrítica</a:t>
                </a:r>
                <a:r>
                  <a:rPr lang="es-AR" sz="1600" dirty="0">
                    <a:effectLst/>
                    <a:ea typeface="Times New Roman" panose="02020603050405020304" pitchFamily="18" charset="0"/>
                    <a:cs typeface="Times New Roman" panose="02020603050405020304" pitchFamily="18" charset="0"/>
                  </a:rPr>
                  <a:t> desde </a:t>
                </a:r>
                <a14:m>
                  <m:oMath xmlns:m="http://schemas.openxmlformats.org/officeDocument/2006/math">
                    <m:sSub>
                      <m:sSubPr>
                        <m:ctrlPr>
                          <a:rPr lang="es-AR" sz="1600" i="1">
                            <a:effectLst/>
                            <a:latin typeface="Cambria Math" panose="02040503050406030204" pitchFamily="18" charset="0"/>
                            <a:ea typeface="Times New Roman" panose="02020603050405020304" pitchFamily="18" charset="0"/>
                            <a:cs typeface="Helvetica" panose="020B0604020202020204" pitchFamily="34" charset="0"/>
                          </a:rPr>
                        </m:ctrlPr>
                      </m:sSubPr>
                      <m:e>
                        <m:r>
                          <a:rPr lang="es-AR" sz="1600" i="1">
                            <a:effectLst/>
                            <a:latin typeface="Cambria Math" panose="02040503050406030204" pitchFamily="18" charset="0"/>
                            <a:ea typeface="Times New Roman" panose="02020603050405020304" pitchFamily="18" charset="0"/>
                            <a:cs typeface="Helvetica" panose="020B0604020202020204" pitchFamily="34" charset="0"/>
                          </a:rPr>
                          <m:t>𝑋</m:t>
                        </m:r>
                      </m:e>
                      <m:sub>
                        <m:r>
                          <a:rPr lang="es-AR" sz="1600" i="1">
                            <a:effectLst/>
                            <a:latin typeface="Cambria Math" panose="02040503050406030204" pitchFamily="18" charset="0"/>
                            <a:ea typeface="Times New Roman" panose="02020603050405020304" pitchFamily="18" charset="0"/>
                            <a:cs typeface="Helvetica" panose="020B0604020202020204" pitchFamily="34" charset="0"/>
                          </a:rPr>
                          <m:t>1</m:t>
                        </m:r>
                      </m:sub>
                    </m:sSub>
                    <m:r>
                      <a:rPr lang="es-AR" sz="1600" i="1">
                        <a:effectLst/>
                        <a:latin typeface="Cambria Math" panose="02040503050406030204" pitchFamily="18" charset="0"/>
                        <a:ea typeface="Times New Roman" panose="02020603050405020304" pitchFamily="18" charset="0"/>
                        <a:cs typeface="Helvetica" panose="020B0604020202020204" pitchFamily="34" charset="0"/>
                      </a:rPr>
                      <m:t>=0</m:t>
                    </m:r>
                    <m:r>
                      <a:rPr lang="es-419" sz="1600" b="0" i="1" smtClean="0">
                        <a:effectLst/>
                        <a:latin typeface="Cambria Math" panose="02040503050406030204" pitchFamily="18" charset="0"/>
                        <a:ea typeface="Times New Roman" panose="02020603050405020304" pitchFamily="18" charset="0"/>
                        <a:cs typeface="Helvetica" panose="020B0604020202020204" pitchFamily="34" charset="0"/>
                      </a:rPr>
                      <m:t>,</m:t>
                    </m:r>
                    <m:r>
                      <a:rPr lang="es-AR" sz="1600" i="1">
                        <a:effectLst/>
                        <a:latin typeface="Cambria Math" panose="02040503050406030204" pitchFamily="18" charset="0"/>
                        <a:ea typeface="Times New Roman" panose="02020603050405020304" pitchFamily="18" charset="0"/>
                        <a:cs typeface="Helvetica" panose="020B0604020202020204" pitchFamily="34" charset="0"/>
                      </a:rPr>
                      <m:t>15</m:t>
                    </m:r>
                  </m:oMath>
                </a14:m>
                <a:r>
                  <a:rPr lang="es-AR" sz="1600" dirty="0">
                    <a:effectLst/>
                    <a:ea typeface="Times New Roman" panose="02020603050405020304" pitchFamily="18" charset="0"/>
                    <a:cs typeface="Times New Roman" panose="02020603050405020304" pitchFamily="18" charset="0"/>
                  </a:rPr>
                  <a:t> hasta </a:t>
                </a:r>
                <a14:m>
                  <m:oMath xmlns:m="http://schemas.openxmlformats.org/officeDocument/2006/math">
                    <m:sSub>
                      <m:sSubPr>
                        <m:ctrlPr>
                          <a:rPr lang="es-AR" sz="1600" i="1">
                            <a:effectLst/>
                            <a:latin typeface="Cambria Math" panose="02040503050406030204" pitchFamily="18" charset="0"/>
                            <a:ea typeface="Times New Roman" panose="02020603050405020304" pitchFamily="18" charset="0"/>
                            <a:cs typeface="Helvetica" panose="020B0604020202020204" pitchFamily="34" charset="0"/>
                          </a:rPr>
                        </m:ctrlPr>
                      </m:sSubPr>
                      <m:e>
                        <m:r>
                          <a:rPr lang="es-AR" sz="1600" i="1">
                            <a:effectLst/>
                            <a:latin typeface="Cambria Math" panose="02040503050406030204" pitchFamily="18" charset="0"/>
                            <a:ea typeface="Times New Roman" panose="02020603050405020304" pitchFamily="18" charset="0"/>
                            <a:cs typeface="Helvetica" panose="020B0604020202020204" pitchFamily="34" charset="0"/>
                          </a:rPr>
                          <m:t>𝑋</m:t>
                        </m:r>
                      </m:e>
                      <m:sub>
                        <m:r>
                          <a:rPr lang="es-AR" sz="1600" i="1">
                            <a:effectLst/>
                            <a:latin typeface="Cambria Math" panose="02040503050406030204" pitchFamily="18" charset="0"/>
                            <a:ea typeface="Times New Roman" panose="02020603050405020304" pitchFamily="18" charset="0"/>
                            <a:cs typeface="Helvetica" panose="020B0604020202020204" pitchFamily="34" charset="0"/>
                          </a:rPr>
                          <m:t>2</m:t>
                        </m:r>
                      </m:sub>
                    </m:sSub>
                    <m:r>
                      <a:rPr lang="es-AR" sz="1600" i="1">
                        <a:effectLst/>
                        <a:latin typeface="Cambria Math" panose="02040503050406030204" pitchFamily="18" charset="0"/>
                        <a:ea typeface="Times New Roman" panose="02020603050405020304" pitchFamily="18" charset="0"/>
                        <a:cs typeface="Helvetica" panose="020B0604020202020204" pitchFamily="34" charset="0"/>
                      </a:rPr>
                      <m:t>=0</m:t>
                    </m:r>
                    <m:r>
                      <a:rPr lang="es-419" sz="1600" b="0" i="1" smtClean="0">
                        <a:effectLst/>
                        <a:latin typeface="Cambria Math" panose="02040503050406030204" pitchFamily="18" charset="0"/>
                        <a:ea typeface="Times New Roman" panose="02020603050405020304" pitchFamily="18" charset="0"/>
                        <a:cs typeface="Helvetica" panose="020B0604020202020204" pitchFamily="34" charset="0"/>
                      </a:rPr>
                      <m:t>,</m:t>
                    </m:r>
                    <m:r>
                      <a:rPr lang="es-AR" sz="1600" i="1">
                        <a:effectLst/>
                        <a:latin typeface="Cambria Math" panose="02040503050406030204" pitchFamily="18" charset="0"/>
                        <a:ea typeface="Times New Roman" panose="02020603050405020304" pitchFamily="18" charset="0"/>
                        <a:cs typeface="Helvetica" panose="020B0604020202020204" pitchFamily="34" charset="0"/>
                      </a:rPr>
                      <m:t>10</m:t>
                    </m:r>
                  </m:oMath>
                </a14:m>
                <a:endParaRPr lang="es-419" sz="1600" dirty="0">
                  <a:effectLst/>
                  <a:ea typeface="Times New Roman" panose="02020603050405020304" pitchFamily="18" charset="0"/>
                  <a:cs typeface="Helvetica" panose="020B0604020202020204" pitchFamily="34" charset="0"/>
                </a:endParaRPr>
              </a:p>
            </p:txBody>
          </p:sp>
        </mc:Choice>
        <mc:Fallback xmlns="">
          <p:sp>
            <p:nvSpPr>
              <p:cNvPr id="23" name="TextBox 22">
                <a:extLst>
                  <a:ext uri="{FF2B5EF4-FFF2-40B4-BE49-F238E27FC236}">
                    <a16:creationId xmlns:a16="http://schemas.microsoft.com/office/drawing/2014/main" id="{C5A4C129-5FB1-4AC0-8887-C42D644E69F3}"/>
                  </a:ext>
                </a:extLst>
              </p:cNvPr>
              <p:cNvSpPr txBox="1">
                <a:spLocks noRot="1" noChangeAspect="1" noMove="1" noResize="1" noEditPoints="1" noAdjustHandles="1" noChangeArrowheads="1" noChangeShapeType="1" noTextEdit="1"/>
              </p:cNvSpPr>
              <p:nvPr/>
            </p:nvSpPr>
            <p:spPr>
              <a:xfrm>
                <a:off x="489746" y="2266813"/>
                <a:ext cx="6534979" cy="723275"/>
              </a:xfrm>
              <a:prstGeom prst="rect">
                <a:avLst/>
              </a:prstGeom>
              <a:blipFill>
                <a:blip r:embed="rId10"/>
                <a:stretch>
                  <a:fillRect l="-373" b="-10084"/>
                </a:stretch>
              </a:blipFill>
            </p:spPr>
            <p:txBody>
              <a:bodyPr/>
              <a:lstStyle/>
              <a:p>
                <a:r>
                  <a:rPr lang="es-419">
                    <a:noFill/>
                  </a:rPr>
                  <a:t> </a:t>
                </a:r>
              </a:p>
            </p:txBody>
          </p:sp>
        </mc:Fallback>
      </mc:AlternateContent>
      <mc:AlternateContent xmlns:mc="http://schemas.openxmlformats.org/markup-compatibility/2006" xmlns:a14="http://schemas.microsoft.com/office/drawing/2010/main">
        <mc:Choice Requires="a14">
          <p:sp>
            <p:nvSpPr>
              <p:cNvPr id="35" name="TextBox 34">
                <a:extLst>
                  <a:ext uri="{FF2B5EF4-FFF2-40B4-BE49-F238E27FC236}">
                    <a16:creationId xmlns:a16="http://schemas.microsoft.com/office/drawing/2014/main" id="{A2775B73-E98F-4F22-8FAA-19335E993973}"/>
                  </a:ext>
                </a:extLst>
              </p:cNvPr>
              <p:cNvSpPr txBox="1"/>
              <p:nvPr/>
            </p:nvSpPr>
            <p:spPr>
              <a:xfrm>
                <a:off x="489746" y="2985752"/>
                <a:ext cx="6534979" cy="1708160"/>
              </a:xfrm>
              <a:prstGeom prst="rect">
                <a:avLst/>
              </a:prstGeom>
              <a:noFill/>
            </p:spPr>
            <p:txBody>
              <a:bodyPr wrap="square">
                <a:spAutoFit/>
              </a:bodyPr>
              <a:lstStyle/>
              <a:p>
                <a:pPr marL="266700" lvl="0" algn="just">
                  <a:spcAft>
                    <a:spcPts val="0"/>
                  </a:spcAft>
                  <a:buClr>
                    <a:schemeClr val="accent1"/>
                  </a:buClr>
                </a:pPr>
                <a:endParaRPr lang="es-AR" sz="900" dirty="0">
                  <a:effectLst/>
                  <a:ea typeface="Times New Roman" panose="02020603050405020304" pitchFamily="18" charset="0"/>
                  <a:cs typeface="Times New Roman" panose="02020603050405020304" pitchFamily="18" charset="0"/>
                </a:endParaRPr>
              </a:p>
              <a:p>
                <a:pPr marL="285750" indent="-285750" algn="just">
                  <a:buClr>
                    <a:schemeClr val="accent1"/>
                  </a:buClr>
                  <a:buFont typeface="Arial" panose="020B0604020202020204" pitchFamily="34" charset="0"/>
                  <a:buChar char="•"/>
                </a:pPr>
                <a:r>
                  <a:rPr lang="es-AR" sz="1600" u="sng" dirty="0">
                    <a:ea typeface="Times New Roman" panose="02020603050405020304" pitchFamily="18" charset="0"/>
                    <a:cs typeface="Times New Roman" panose="02020603050405020304" pitchFamily="18" charset="0"/>
                  </a:rPr>
                  <a:t>Etapa 3</a:t>
                </a:r>
                <a:r>
                  <a:rPr lang="es-AR" sz="1600" dirty="0">
                    <a:ea typeface="Times New Roman" panose="02020603050405020304" pitchFamily="18" charset="0"/>
                    <a:cs typeface="Times New Roman" panose="02020603050405020304" pitchFamily="18" charset="0"/>
                  </a:rPr>
                  <a:t>: Atraviesa una pequeña </a:t>
                </a:r>
                <a:r>
                  <a:rPr lang="es-AR" sz="1600" b="1" dirty="0">
                    <a:ea typeface="Times New Roman" panose="02020603050405020304" pitchFamily="18" charset="0"/>
                    <a:cs typeface="Times New Roman" panose="02020603050405020304" pitchFamily="18" charset="0"/>
                  </a:rPr>
                  <a:t>zona </a:t>
                </a:r>
                <a:r>
                  <a:rPr lang="es-AR" sz="1600" b="1" dirty="0" err="1">
                    <a:ea typeface="Times New Roman" panose="02020603050405020304" pitchFamily="18" charset="0"/>
                    <a:cs typeface="Times New Roman" panose="02020603050405020304" pitchFamily="18" charset="0"/>
                  </a:rPr>
                  <a:t>precrítica</a:t>
                </a:r>
                <a:r>
                  <a:rPr lang="es-AR" sz="1600" b="1" dirty="0">
                    <a:ea typeface="Times New Roman" panose="02020603050405020304" pitchFamily="18" charset="0"/>
                    <a:cs typeface="Times New Roman" panose="02020603050405020304" pitchFamily="18" charset="0"/>
                  </a:rPr>
                  <a:t> </a:t>
                </a:r>
                <a:r>
                  <a:rPr lang="es-AR" sz="1600" dirty="0">
                    <a:ea typeface="Times New Roman" panose="02020603050405020304" pitchFamily="18" charset="0"/>
                    <a:cs typeface="Times New Roman" panose="02020603050405020304" pitchFamily="18" charset="0"/>
                  </a:rPr>
                  <a:t>desde </a:t>
                </a:r>
                <a14:m>
                  <m:oMath xmlns:m="http://schemas.openxmlformats.org/officeDocument/2006/math">
                    <m:sSub>
                      <m:sSubPr>
                        <m:ctrlPr>
                          <a:rPr lang="es-AR" sz="1600" i="1">
                            <a:latin typeface="Cambria Math" panose="02040503050406030204" pitchFamily="18" charset="0"/>
                            <a:ea typeface="Times New Roman" panose="02020603050405020304" pitchFamily="18" charset="0"/>
                            <a:cs typeface="Times New Roman" panose="02020603050405020304" pitchFamily="18" charset="0"/>
                          </a:rPr>
                        </m:ctrlPr>
                      </m:sSubPr>
                      <m:e>
                        <m:r>
                          <a:rPr lang="es-AR" sz="1600">
                            <a:latin typeface="Cambria Math" panose="02040503050406030204" pitchFamily="18" charset="0"/>
                            <a:ea typeface="Times New Roman" panose="02020603050405020304" pitchFamily="18" charset="0"/>
                            <a:cs typeface="Times New Roman" panose="02020603050405020304" pitchFamily="18" charset="0"/>
                          </a:rPr>
                          <m:t>𝑋</m:t>
                        </m:r>
                      </m:e>
                      <m:sub>
                        <m:r>
                          <a:rPr lang="es-AR" sz="1600">
                            <a:latin typeface="Cambria Math" panose="02040503050406030204" pitchFamily="18" charset="0"/>
                            <a:ea typeface="Times New Roman" panose="02020603050405020304" pitchFamily="18" charset="0"/>
                            <a:cs typeface="Times New Roman" panose="02020603050405020304" pitchFamily="18" charset="0"/>
                          </a:rPr>
                          <m:t>2</m:t>
                        </m:r>
                      </m:sub>
                    </m:sSub>
                    <m:r>
                      <a:rPr lang="es-AR" sz="1600">
                        <a:latin typeface="Cambria Math" panose="02040503050406030204" pitchFamily="18" charset="0"/>
                        <a:ea typeface="Times New Roman" panose="02020603050405020304" pitchFamily="18" charset="0"/>
                        <a:cs typeface="Times New Roman" panose="02020603050405020304" pitchFamily="18" charset="0"/>
                      </a:rPr>
                      <m:t>=0.10</m:t>
                    </m:r>
                  </m:oMath>
                </a14:m>
                <a:r>
                  <a:rPr lang="es-AR" sz="1600" dirty="0">
                    <a:ea typeface="Times New Roman" panose="02020603050405020304" pitchFamily="18" charset="0"/>
                    <a:cs typeface="Times New Roman" panose="02020603050405020304" pitchFamily="18" charset="0"/>
                  </a:rPr>
                  <a:t> hasta </a:t>
                </a:r>
                <a14:m>
                  <m:oMath xmlns:m="http://schemas.openxmlformats.org/officeDocument/2006/math">
                    <m:sSub>
                      <m:sSubPr>
                        <m:ctrlPr>
                          <a:rPr lang="es-AR" sz="1600" i="1">
                            <a:latin typeface="Cambria Math" panose="02040503050406030204" pitchFamily="18" charset="0"/>
                            <a:ea typeface="Times New Roman" panose="02020603050405020304" pitchFamily="18" charset="0"/>
                            <a:cs typeface="Times New Roman" panose="02020603050405020304" pitchFamily="18" charset="0"/>
                          </a:rPr>
                        </m:ctrlPr>
                      </m:sSubPr>
                      <m:e>
                        <m:r>
                          <a:rPr lang="es-AR" sz="1600">
                            <a:latin typeface="Cambria Math" panose="02040503050406030204" pitchFamily="18" charset="0"/>
                            <a:ea typeface="Times New Roman" panose="02020603050405020304" pitchFamily="18" charset="0"/>
                            <a:cs typeface="Times New Roman" panose="02020603050405020304" pitchFamily="18" charset="0"/>
                          </a:rPr>
                          <m:t>𝑋</m:t>
                        </m:r>
                      </m:e>
                      <m:sub>
                        <m:r>
                          <a:rPr lang="es-AR" sz="1600">
                            <a:latin typeface="Cambria Math" panose="02040503050406030204" pitchFamily="18" charset="0"/>
                            <a:ea typeface="Times New Roman" panose="02020603050405020304" pitchFamily="18" charset="0"/>
                            <a:cs typeface="Times New Roman" panose="02020603050405020304" pitchFamily="18" charset="0"/>
                          </a:rPr>
                          <m:t>3</m:t>
                        </m:r>
                      </m:sub>
                    </m:sSub>
                    <m:r>
                      <a:rPr lang="es-AR" sz="1600">
                        <a:latin typeface="Cambria Math" panose="02040503050406030204" pitchFamily="18" charset="0"/>
                        <a:ea typeface="Times New Roman" panose="02020603050405020304" pitchFamily="18" charset="0"/>
                        <a:cs typeface="Times New Roman" panose="02020603050405020304" pitchFamily="18" charset="0"/>
                      </a:rPr>
                      <m:t>=0.09</m:t>
                    </m:r>
                  </m:oMath>
                </a14:m>
                <a:r>
                  <a:rPr lang="es-AR" sz="1600" dirty="0">
                    <a:ea typeface="Times New Roman" panose="02020603050405020304" pitchFamily="18" charset="0"/>
                    <a:cs typeface="Times New Roman" panose="02020603050405020304" pitchFamily="18" charset="0"/>
                  </a:rPr>
                  <a:t>. </a:t>
                </a:r>
              </a:p>
              <a:p>
                <a:pPr marL="266700" algn="just">
                  <a:buClr>
                    <a:schemeClr val="accent1"/>
                  </a:buClr>
                </a:pPr>
                <a:r>
                  <a:rPr lang="es-AR" sz="1600" dirty="0">
                    <a:ea typeface="Times New Roman" panose="02020603050405020304" pitchFamily="18" charset="0"/>
                    <a:cs typeface="Times New Roman" panose="02020603050405020304" pitchFamily="18" charset="0"/>
                  </a:rPr>
                  <a:t>Luego, una zona de </a:t>
                </a:r>
                <a:r>
                  <a:rPr lang="es-AR" sz="1600" b="1" dirty="0">
                    <a:ea typeface="Times New Roman" panose="02020603050405020304" pitchFamily="18" charset="0"/>
                    <a:cs typeface="Times New Roman" panose="02020603050405020304" pitchFamily="18" charset="0"/>
                  </a:rPr>
                  <a:t>velocidad descendente lineal</a:t>
                </a:r>
                <a:r>
                  <a:rPr lang="es-AR" sz="1600" dirty="0">
                    <a:ea typeface="Times New Roman" panose="02020603050405020304" pitchFamily="18" charset="0"/>
                    <a:cs typeface="Times New Roman" panose="02020603050405020304" pitchFamily="18" charset="0"/>
                  </a:rPr>
                  <a:t> desde </a:t>
                </a:r>
                <a14:m>
                  <m:oMath xmlns:m="http://schemas.openxmlformats.org/officeDocument/2006/math">
                    <m:sSub>
                      <m:sSubPr>
                        <m:ctrlPr>
                          <a:rPr lang="es-AR" sz="1600" i="1">
                            <a:latin typeface="Cambria Math" panose="02040503050406030204" pitchFamily="18" charset="0"/>
                            <a:ea typeface="Times New Roman" panose="02020603050405020304" pitchFamily="18" charset="0"/>
                            <a:cs typeface="Times New Roman" panose="02020603050405020304" pitchFamily="18" charset="0"/>
                          </a:rPr>
                        </m:ctrlPr>
                      </m:sSubPr>
                      <m:e>
                        <m:r>
                          <a:rPr lang="es-AR" sz="1600">
                            <a:latin typeface="Cambria Math" panose="02040503050406030204" pitchFamily="18" charset="0"/>
                            <a:ea typeface="Times New Roman" panose="02020603050405020304" pitchFamily="18" charset="0"/>
                            <a:cs typeface="Times New Roman" panose="02020603050405020304" pitchFamily="18" charset="0"/>
                          </a:rPr>
                          <m:t>𝑋</m:t>
                        </m:r>
                      </m:e>
                      <m:sub>
                        <m:r>
                          <a:rPr lang="es-AR" sz="1600">
                            <a:latin typeface="Cambria Math" panose="02040503050406030204" pitchFamily="18" charset="0"/>
                            <a:ea typeface="Times New Roman" panose="02020603050405020304" pitchFamily="18" charset="0"/>
                            <a:cs typeface="Times New Roman" panose="02020603050405020304" pitchFamily="18" charset="0"/>
                          </a:rPr>
                          <m:t>3</m:t>
                        </m:r>
                      </m:sub>
                    </m:sSub>
                    <m:r>
                      <a:rPr lang="es-AR" sz="1600">
                        <a:latin typeface="Cambria Math" panose="02040503050406030204" pitchFamily="18" charset="0"/>
                        <a:ea typeface="Times New Roman" panose="02020603050405020304" pitchFamily="18" charset="0"/>
                        <a:cs typeface="Times New Roman" panose="02020603050405020304" pitchFamily="18" charset="0"/>
                      </a:rPr>
                      <m:t>=0.09</m:t>
                    </m:r>
                  </m:oMath>
                </a14:m>
                <a:r>
                  <a:rPr lang="es-AR" sz="1600" dirty="0">
                    <a:ea typeface="Times New Roman" panose="02020603050405020304" pitchFamily="18" charset="0"/>
                    <a:cs typeface="Times New Roman" panose="02020603050405020304" pitchFamily="18" charset="0"/>
                  </a:rPr>
                  <a:t> hasta </a:t>
                </a:r>
                <a14:m>
                  <m:oMath xmlns:m="http://schemas.openxmlformats.org/officeDocument/2006/math">
                    <m:sSub>
                      <m:sSubPr>
                        <m:ctrlPr>
                          <a:rPr lang="es-AR" sz="1600" i="1">
                            <a:latin typeface="Cambria Math" panose="02040503050406030204" pitchFamily="18" charset="0"/>
                            <a:ea typeface="Times New Roman" panose="02020603050405020304" pitchFamily="18" charset="0"/>
                            <a:cs typeface="Times New Roman" panose="02020603050405020304" pitchFamily="18" charset="0"/>
                          </a:rPr>
                        </m:ctrlPr>
                      </m:sSubPr>
                      <m:e>
                        <m:r>
                          <a:rPr lang="es-AR" sz="1600">
                            <a:latin typeface="Cambria Math" panose="02040503050406030204" pitchFamily="18" charset="0"/>
                            <a:ea typeface="Times New Roman" panose="02020603050405020304" pitchFamily="18" charset="0"/>
                            <a:cs typeface="Times New Roman" panose="02020603050405020304" pitchFamily="18" charset="0"/>
                          </a:rPr>
                          <m:t>𝑋</m:t>
                        </m:r>
                      </m:e>
                      <m:sub>
                        <m:r>
                          <a:rPr lang="es-AR" sz="1600">
                            <a:latin typeface="Cambria Math" panose="02040503050406030204" pitchFamily="18" charset="0"/>
                            <a:ea typeface="Times New Roman" panose="02020603050405020304" pitchFamily="18" charset="0"/>
                            <a:cs typeface="Times New Roman" panose="02020603050405020304" pitchFamily="18" charset="0"/>
                          </a:rPr>
                          <m:t>4</m:t>
                        </m:r>
                      </m:sub>
                    </m:sSub>
                    <m:r>
                      <a:rPr lang="es-AR" sz="1600">
                        <a:latin typeface="Cambria Math" panose="02040503050406030204" pitchFamily="18" charset="0"/>
                        <a:ea typeface="Times New Roman" panose="02020603050405020304" pitchFamily="18" charset="0"/>
                        <a:cs typeface="Times New Roman" panose="02020603050405020304" pitchFamily="18" charset="0"/>
                      </a:rPr>
                      <m:t>=0</m:t>
                    </m:r>
                    <m:r>
                      <a:rPr lang="es-419" sz="1600">
                        <a:latin typeface="Cambria Math" panose="02040503050406030204" pitchFamily="18" charset="0"/>
                        <a:ea typeface="Times New Roman" panose="02020603050405020304" pitchFamily="18" charset="0"/>
                        <a:cs typeface="Times New Roman" panose="02020603050405020304" pitchFamily="18" charset="0"/>
                      </a:rPr>
                      <m:t>,</m:t>
                    </m:r>
                    <m:r>
                      <a:rPr lang="es-AR" sz="1600">
                        <a:latin typeface="Cambria Math" panose="02040503050406030204" pitchFamily="18" charset="0"/>
                        <a:ea typeface="Times New Roman" panose="02020603050405020304" pitchFamily="18" charset="0"/>
                        <a:cs typeface="Times New Roman" panose="02020603050405020304" pitchFamily="18" charset="0"/>
                      </a:rPr>
                      <m:t>05</m:t>
                    </m:r>
                  </m:oMath>
                </a14:m>
                <a:r>
                  <a:rPr lang="es-AR" sz="1600" dirty="0">
                    <a:ea typeface="Times New Roman" panose="02020603050405020304" pitchFamily="18" charset="0"/>
                    <a:cs typeface="Times New Roman" panose="02020603050405020304" pitchFamily="18" charset="0"/>
                  </a:rPr>
                  <a:t>. </a:t>
                </a:r>
              </a:p>
              <a:p>
                <a:pPr marL="266700" algn="just">
                  <a:buClr>
                    <a:schemeClr val="accent1"/>
                  </a:buClr>
                </a:pPr>
                <a:r>
                  <a:rPr lang="es-AR" sz="1600" dirty="0">
                    <a:ea typeface="Times New Roman" panose="02020603050405020304" pitchFamily="18" charset="0"/>
                    <a:cs typeface="Times New Roman" panose="02020603050405020304" pitchFamily="18" charset="0"/>
                  </a:rPr>
                  <a:t>Finalmente, la zona de velocidad descendente no lineal desde </a:t>
                </a:r>
                <a14:m>
                  <m:oMath xmlns:m="http://schemas.openxmlformats.org/officeDocument/2006/math">
                    <m:sSub>
                      <m:sSubPr>
                        <m:ctrlPr>
                          <a:rPr lang="es-AR" sz="1600" i="1">
                            <a:latin typeface="Cambria Math" panose="02040503050406030204" pitchFamily="18" charset="0"/>
                            <a:ea typeface="Times New Roman" panose="02020603050405020304" pitchFamily="18" charset="0"/>
                            <a:cs typeface="Times New Roman" panose="02020603050405020304" pitchFamily="18" charset="0"/>
                          </a:rPr>
                        </m:ctrlPr>
                      </m:sSubPr>
                      <m:e>
                        <m:r>
                          <a:rPr lang="es-AR" sz="1600">
                            <a:latin typeface="Cambria Math" panose="02040503050406030204" pitchFamily="18" charset="0"/>
                            <a:ea typeface="Times New Roman" panose="02020603050405020304" pitchFamily="18" charset="0"/>
                            <a:cs typeface="Times New Roman" panose="02020603050405020304" pitchFamily="18" charset="0"/>
                          </a:rPr>
                          <m:t>𝑋</m:t>
                        </m:r>
                      </m:e>
                      <m:sub>
                        <m:r>
                          <a:rPr lang="es-AR" sz="1600">
                            <a:latin typeface="Cambria Math" panose="02040503050406030204" pitchFamily="18" charset="0"/>
                            <a:ea typeface="Times New Roman" panose="02020603050405020304" pitchFamily="18" charset="0"/>
                            <a:cs typeface="Times New Roman" panose="02020603050405020304" pitchFamily="18" charset="0"/>
                          </a:rPr>
                          <m:t>4</m:t>
                        </m:r>
                      </m:sub>
                    </m:sSub>
                    <m:r>
                      <a:rPr lang="es-AR" sz="1600">
                        <a:latin typeface="Cambria Math" panose="02040503050406030204" pitchFamily="18" charset="0"/>
                        <a:ea typeface="Times New Roman" panose="02020603050405020304" pitchFamily="18" charset="0"/>
                        <a:cs typeface="Times New Roman" panose="02020603050405020304" pitchFamily="18" charset="0"/>
                      </a:rPr>
                      <m:t>=0.05</m:t>
                    </m:r>
                  </m:oMath>
                </a14:m>
                <a:r>
                  <a:rPr lang="es-AR" sz="1600" dirty="0">
                    <a:ea typeface="Times New Roman" panose="02020603050405020304" pitchFamily="18" charset="0"/>
                    <a:cs typeface="Times New Roman" panose="02020603050405020304" pitchFamily="18" charset="0"/>
                  </a:rPr>
                  <a:t> hasta </a:t>
                </a:r>
                <a14:m>
                  <m:oMath xmlns:m="http://schemas.openxmlformats.org/officeDocument/2006/math">
                    <m:sSub>
                      <m:sSubPr>
                        <m:ctrlPr>
                          <a:rPr lang="es-AR" sz="1600" i="1">
                            <a:latin typeface="Cambria Math" panose="02040503050406030204" pitchFamily="18" charset="0"/>
                            <a:ea typeface="Times New Roman" panose="02020603050405020304" pitchFamily="18" charset="0"/>
                            <a:cs typeface="Times New Roman" panose="02020603050405020304" pitchFamily="18" charset="0"/>
                          </a:rPr>
                        </m:ctrlPr>
                      </m:sSubPr>
                      <m:e>
                        <m:r>
                          <a:rPr lang="es-AR" sz="1600">
                            <a:latin typeface="Cambria Math" panose="02040503050406030204" pitchFamily="18" charset="0"/>
                            <a:ea typeface="Times New Roman" panose="02020603050405020304" pitchFamily="18" charset="0"/>
                            <a:cs typeface="Times New Roman" panose="02020603050405020304" pitchFamily="18" charset="0"/>
                          </a:rPr>
                          <m:t>𝑋</m:t>
                        </m:r>
                      </m:e>
                      <m:sub>
                        <m:r>
                          <a:rPr lang="es-AR" sz="1600">
                            <a:latin typeface="Cambria Math" panose="02040503050406030204" pitchFamily="18" charset="0"/>
                            <a:ea typeface="Times New Roman" panose="02020603050405020304" pitchFamily="18" charset="0"/>
                            <a:cs typeface="Times New Roman" panose="02020603050405020304" pitchFamily="18" charset="0"/>
                          </a:rPr>
                          <m:t>5</m:t>
                        </m:r>
                      </m:sub>
                    </m:sSub>
                    <m:r>
                      <a:rPr lang="es-AR" sz="1600">
                        <a:latin typeface="Cambria Math" panose="02040503050406030204" pitchFamily="18" charset="0"/>
                        <a:ea typeface="Times New Roman" panose="02020603050405020304" pitchFamily="18" charset="0"/>
                        <a:cs typeface="Times New Roman" panose="02020603050405020304" pitchFamily="18" charset="0"/>
                      </a:rPr>
                      <m:t>=0</m:t>
                    </m:r>
                    <m:r>
                      <a:rPr lang="es-419" sz="1600">
                        <a:latin typeface="Cambria Math" panose="02040503050406030204" pitchFamily="18" charset="0"/>
                        <a:ea typeface="Times New Roman" panose="02020603050405020304" pitchFamily="18" charset="0"/>
                        <a:cs typeface="Times New Roman" panose="02020603050405020304" pitchFamily="18" charset="0"/>
                      </a:rPr>
                      <m:t>,</m:t>
                    </m:r>
                    <m:r>
                      <a:rPr lang="es-AR" sz="1600">
                        <a:latin typeface="Cambria Math" panose="02040503050406030204" pitchFamily="18" charset="0"/>
                        <a:ea typeface="Times New Roman" panose="02020603050405020304" pitchFamily="18" charset="0"/>
                        <a:cs typeface="Times New Roman" panose="02020603050405020304" pitchFamily="18" charset="0"/>
                      </a:rPr>
                      <m:t>04</m:t>
                    </m:r>
                  </m:oMath>
                </a14:m>
                <a:r>
                  <a:rPr lang="es-AR" sz="1600" dirty="0">
                    <a:ea typeface="Times New Roman" panose="02020603050405020304" pitchFamily="18" charset="0"/>
                    <a:cs typeface="Times New Roman" panose="02020603050405020304" pitchFamily="18" charset="0"/>
                  </a:rPr>
                  <a:t>.</a:t>
                </a:r>
              </a:p>
            </p:txBody>
          </p:sp>
        </mc:Choice>
        <mc:Fallback xmlns="">
          <p:sp>
            <p:nvSpPr>
              <p:cNvPr id="35" name="TextBox 34">
                <a:extLst>
                  <a:ext uri="{FF2B5EF4-FFF2-40B4-BE49-F238E27FC236}">
                    <a16:creationId xmlns:a16="http://schemas.microsoft.com/office/drawing/2014/main" id="{A2775B73-E98F-4F22-8FAA-19335E993973}"/>
                  </a:ext>
                </a:extLst>
              </p:cNvPr>
              <p:cNvSpPr txBox="1">
                <a:spLocks noRot="1" noChangeAspect="1" noMove="1" noResize="1" noEditPoints="1" noAdjustHandles="1" noChangeArrowheads="1" noChangeShapeType="1" noTextEdit="1"/>
              </p:cNvSpPr>
              <p:nvPr/>
            </p:nvSpPr>
            <p:spPr>
              <a:xfrm>
                <a:off x="489746" y="2985752"/>
                <a:ext cx="6534979" cy="1708160"/>
              </a:xfrm>
              <a:prstGeom prst="rect">
                <a:avLst/>
              </a:prstGeom>
              <a:blipFill>
                <a:blip r:embed="rId11"/>
                <a:stretch>
                  <a:fillRect l="-373" r="-560" b="-3929"/>
                </a:stretch>
              </a:blipFill>
            </p:spPr>
            <p:txBody>
              <a:bodyPr/>
              <a:lstStyle/>
              <a:p>
                <a:r>
                  <a:rPr lang="es-419">
                    <a:noFill/>
                  </a:rPr>
                  <a:t> </a:t>
                </a:r>
              </a:p>
            </p:txBody>
          </p:sp>
        </mc:Fallback>
      </mc:AlternateContent>
      <p:sp>
        <p:nvSpPr>
          <p:cNvPr id="2" name="Marcador de pie de página 3">
            <a:extLst>
              <a:ext uri="{FF2B5EF4-FFF2-40B4-BE49-F238E27FC236}">
                <a16:creationId xmlns:a16="http://schemas.microsoft.com/office/drawing/2014/main" id="{D95AD200-3FDE-331A-E8B6-87ADFF14DC66}"/>
              </a:ext>
            </a:extLst>
          </p:cNvPr>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1634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par>
                                <p:cTn id="11" presetID="10" presetClass="entr" presetSubtype="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fade">
                                      <p:cBhvr>
                                        <p:cTn id="18" dur="500"/>
                                        <p:tgtEl>
                                          <p:spTgt spid="2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500"/>
                                        <p:tgtEl>
                                          <p:spTgt spid="27"/>
                                        </p:tgtEl>
                                      </p:cBhvr>
                                    </p:animEffect>
                                  </p:childTnLst>
                                </p:cTn>
                              </p:par>
                              <p:par>
                                <p:cTn id="22" presetID="10" presetClass="entr" presetSubtype="0" fill="hold"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10"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500"/>
                                        <p:tgtEl>
                                          <p:spTgt spid="23"/>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fade">
                                      <p:cBhvr>
                                        <p:cTn id="35" dur="500"/>
                                        <p:tgtEl>
                                          <p:spTgt spid="30"/>
                                        </p:tgtEl>
                                      </p:cBhvr>
                                    </p:animEffect>
                                  </p:childTnLst>
                                </p:cTn>
                              </p:par>
                              <p:par>
                                <p:cTn id="36" presetID="10" presetClass="entr" presetSubtype="0"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fade">
                                      <p:cBhvr>
                                        <p:cTn id="38" dur="500"/>
                                        <p:tgtEl>
                                          <p:spTgt spid="28"/>
                                        </p:tgtEl>
                                      </p:cBhvr>
                                    </p:animEffect>
                                  </p:childTnLst>
                                </p:cTn>
                              </p:par>
                              <p:par>
                                <p:cTn id="39" presetID="10" presetClass="entr" presetSubtype="0" fill="hold"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fade">
                                      <p:cBhvr>
                                        <p:cTn id="41" dur="500"/>
                                        <p:tgtEl>
                                          <p:spTgt spid="2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fade">
                                      <p:cBhvr>
                                        <p:cTn id="46" dur="500"/>
                                        <p:tgtEl>
                                          <p:spTgt spid="35"/>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4"/>
                                        </p:tgtEl>
                                        <p:attrNameLst>
                                          <p:attrName>style.visibility</p:attrName>
                                        </p:attrNameLst>
                                      </p:cBhvr>
                                      <p:to>
                                        <p:strVal val="visible"/>
                                      </p:to>
                                    </p:set>
                                    <p:animEffect transition="in" filter="fade">
                                      <p:cBhvr>
                                        <p:cTn id="49" dur="500"/>
                                        <p:tgtEl>
                                          <p:spTgt spid="34"/>
                                        </p:tgtEl>
                                      </p:cBhvr>
                                    </p:animEffect>
                                  </p:childTnLst>
                                </p:cTn>
                              </p:par>
                              <p:par>
                                <p:cTn id="50" presetID="10" presetClass="entr" presetSubtype="0" fill="hold" nodeType="with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fade">
                                      <p:cBhvr>
                                        <p:cTn id="52" dur="500"/>
                                        <p:tgtEl>
                                          <p:spTgt spid="32"/>
                                        </p:tgtEl>
                                      </p:cBhvr>
                                    </p:animEffect>
                                  </p:childTnLst>
                                </p:cTn>
                              </p:par>
                              <p:par>
                                <p:cTn id="53" presetID="10" presetClass="entr" presetSubtype="0" fill="hold" nodeType="with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fade">
                                      <p:cBhvr>
                                        <p:cTn id="55" dur="500"/>
                                        <p:tgtEl>
                                          <p:spTgt spid="31"/>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3"/>
                                        </p:tgtEl>
                                        <p:attrNameLst>
                                          <p:attrName>style.visibility</p:attrName>
                                        </p:attrNameLst>
                                      </p:cBhvr>
                                      <p:to>
                                        <p:strVal val="visible"/>
                                      </p:to>
                                    </p:set>
                                    <p:animEffect transition="in" filter="fade">
                                      <p:cBhvr>
                                        <p:cTn id="58" dur="500"/>
                                        <p:tgtEl>
                                          <p:spTgt spid="33"/>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026"/>
                                        </p:tgtEl>
                                        <p:attrNameLst>
                                          <p:attrName>style.visibility</p:attrName>
                                        </p:attrNameLst>
                                      </p:cBhvr>
                                      <p:to>
                                        <p:strVal val="visible"/>
                                      </p:to>
                                    </p:set>
                                    <p:animEffect transition="in" filter="fade">
                                      <p:cBhvr>
                                        <p:cTn id="6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7" grpId="0"/>
      <p:bldP spid="30" grpId="0"/>
      <p:bldP spid="33" grpId="0" animBg="1"/>
      <p:bldP spid="34" grpId="0"/>
      <p:bldP spid="25" grpId="0"/>
      <p:bldP spid="23" grpId="0"/>
      <p:bldP spid="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
            <a:extLst>
              <a:ext uri="{FF2B5EF4-FFF2-40B4-BE49-F238E27FC236}">
                <a16:creationId xmlns:a16="http://schemas.microsoft.com/office/drawing/2014/main" id="{38A3ACB6-1A96-4749-9F03-33D354FC0801}"/>
              </a:ext>
            </a:extLst>
          </p:cNvPr>
          <p:cNvSpPr>
            <a:spLocks noChangeArrowheads="1"/>
          </p:cNvSpPr>
          <p:nvPr/>
        </p:nvSpPr>
        <p:spPr bwMode="auto">
          <a:xfrm>
            <a:off x="4787900" y="9699625"/>
            <a:ext cx="12700" cy="12700"/>
          </a:xfrm>
          <a:prstGeom prst="rect">
            <a:avLst/>
          </a:prstGeom>
          <a:solidFill>
            <a:srgbClr val="000000"/>
          </a:solidFill>
          <a:ln w="9525">
            <a:solidFill>
              <a:srgbClr val="FFFFFF"/>
            </a:solidFill>
            <a:miter lim="800000"/>
            <a:headEnd/>
            <a:tailEnd/>
          </a:ln>
        </p:spPr>
        <p:txBody>
          <a:bodyPr rot="0" vert="horz" wrap="square" lIns="91440" tIns="45720" rIns="91440" bIns="45720" anchor="t" anchorCtr="0" upright="1">
            <a:noAutofit/>
          </a:bodyPr>
          <a:lstStyle/>
          <a:p>
            <a:endParaRPr lang="es-AR"/>
          </a:p>
        </p:txBody>
      </p:sp>
      <p:sp>
        <p:nvSpPr>
          <p:cNvPr id="11" name="Marcador de contenido 2">
            <a:extLst>
              <a:ext uri="{FF2B5EF4-FFF2-40B4-BE49-F238E27FC236}">
                <a16:creationId xmlns:a16="http://schemas.microsoft.com/office/drawing/2014/main" id="{FCD46632-B3B0-4C1A-851E-BB56473DF3A2}"/>
              </a:ext>
            </a:extLst>
          </p:cNvPr>
          <p:cNvSpPr txBox="1">
            <a:spLocks/>
          </p:cNvSpPr>
          <p:nvPr/>
        </p:nvSpPr>
        <p:spPr>
          <a:xfrm>
            <a:off x="438911" y="1047474"/>
            <a:ext cx="5951930" cy="657765"/>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lnSpc>
                <a:spcPct val="100000"/>
              </a:lnSpc>
              <a:spcBef>
                <a:spcPts val="300"/>
              </a:spcBef>
              <a:spcAft>
                <a:spcPts val="300"/>
              </a:spcAft>
              <a:buFont typeface="Corbel" pitchFamily="34" charset="0"/>
              <a:buNone/>
            </a:pPr>
            <a:r>
              <a:rPr lang="es-ES" sz="1600" u="sng" dirty="0">
                <a:solidFill>
                  <a:schemeClr val="tx1"/>
                </a:solidFill>
              </a:rPr>
              <a:t>Etapa 3</a:t>
            </a:r>
            <a:r>
              <a:rPr lang="es-ES" sz="1600" dirty="0">
                <a:solidFill>
                  <a:schemeClr val="tx1"/>
                </a:solidFill>
              </a:rPr>
              <a:t> - Zona Crítica</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A9994536-7164-412B-8E7E-6798AA9A28FB}"/>
                  </a:ext>
                </a:extLst>
              </p:cNvPr>
              <p:cNvSpPr txBox="1"/>
              <p:nvPr/>
            </p:nvSpPr>
            <p:spPr>
              <a:xfrm>
                <a:off x="1503315" y="1467067"/>
                <a:ext cx="3258351" cy="60215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400" i="1" smtClean="0">
                              <a:latin typeface="Cambria Math" panose="02040503050406030204" pitchFamily="18" charset="0"/>
                            </a:rPr>
                          </m:ctrlPr>
                        </m:sSubPr>
                        <m:e>
                          <m:r>
                            <a:rPr lang="es-AR" sz="1400" i="1">
                              <a:latin typeface="Cambria Math" panose="02040503050406030204" pitchFamily="18" charset="0"/>
                            </a:rPr>
                            <m:t>𝜃</m:t>
                          </m:r>
                        </m:e>
                        <m:sub>
                          <m:r>
                            <a:rPr lang="es-AR" sz="1400" i="0">
                              <a:latin typeface="Cambria Math" panose="02040503050406030204" pitchFamily="18" charset="0"/>
                            </a:rPr>
                            <m:t>3</m:t>
                          </m:r>
                        </m:sub>
                      </m:sSub>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𝑣𝑊</m:t>
                          </m:r>
                        </m:den>
                      </m:f>
                      <m:nary>
                        <m:naryPr>
                          <m:limLoc m:val="subSup"/>
                          <m:ctrlPr>
                            <a:rPr lang="es-AR" sz="1400" i="1">
                              <a:latin typeface="Cambria Math" panose="02040503050406030204" pitchFamily="18" charset="0"/>
                            </a:rPr>
                          </m:ctrlPr>
                        </m:naryPr>
                        <m:sub>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2</m:t>
                              </m:r>
                            </m:sub>
                          </m:sSub>
                        </m:sub>
                        <m:sup>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sup>
                        <m:e>
                          <m:f>
                            <m:fPr>
                              <m:ctrlPr>
                                <a:rPr lang="es-AR" sz="1400" i="1">
                                  <a:latin typeface="Cambria Math" panose="02040503050406030204" pitchFamily="18" charset="0"/>
                                </a:rPr>
                              </m:ctrlPr>
                            </m:fPr>
                            <m:num>
                              <m:r>
                                <a:rPr lang="es-AR" sz="1400" i="1">
                                  <a:latin typeface="Cambria Math" panose="02040503050406030204" pitchFamily="18" charset="0"/>
                                </a:rPr>
                                <m:t>𝑑𝑋</m:t>
                              </m:r>
                            </m:num>
                            <m:den>
                              <m:r>
                                <a:rPr lang="es-AR" sz="1400" i="1">
                                  <a:latin typeface="Cambria Math" panose="02040503050406030204" pitchFamily="18" charset="0"/>
                                </a:rPr>
                                <m:t>𝑁</m:t>
                              </m:r>
                            </m:den>
                          </m:f>
                        </m:e>
                      </m:nary>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𝑣𝑊</m:t>
                          </m:r>
                        </m:den>
                      </m:f>
                      <m:r>
                        <a:rPr lang="es-AR" sz="1400" i="0">
                          <a:latin typeface="Cambria Math" panose="02040503050406030204" pitchFamily="18" charset="0"/>
                        </a:rPr>
                        <m:t>×</m:t>
                      </m:r>
                      <m:f>
                        <m:fPr>
                          <m:ctrlPr>
                            <a:rPr lang="es-AR" sz="1400" i="1">
                              <a:latin typeface="Cambria Math" panose="02040503050406030204" pitchFamily="18" charset="0"/>
                            </a:rPr>
                          </m:ctrlPr>
                        </m:fPr>
                        <m:num>
                          <m:d>
                            <m:dPr>
                              <m:ctrlPr>
                                <a:rPr lang="es-AR" sz="1400" i="1">
                                  <a:latin typeface="Cambria Math" panose="02040503050406030204" pitchFamily="18" charset="0"/>
                                </a:rPr>
                              </m:ctrlPr>
                            </m:dPr>
                            <m:e>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2</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e>
                          </m:d>
                        </m:num>
                        <m:den>
                          <m:sSub>
                            <m:sSubPr>
                              <m:ctrlPr>
                                <a:rPr lang="es-AR" sz="1400" i="1">
                                  <a:latin typeface="Cambria Math" panose="02040503050406030204" pitchFamily="18" charset="0"/>
                                </a:rPr>
                              </m:ctrlPr>
                            </m:sSubPr>
                            <m:e>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r>
                                    <a:rPr lang="es-AR" sz="1400" i="1">
                                      <a:latin typeface="Cambria Math" panose="02040503050406030204" pitchFamily="18" charset="0"/>
                                    </a:rPr>
                                    <m:t>𝑐</m:t>
                                  </m:r>
                                </m:sub>
                              </m:sSub>
                            </m:e>
                            <m:sub>
                              <m:r>
                                <a:rPr lang="es-AR" sz="1400" i="0">
                                  <a:latin typeface="Cambria Math" panose="02040503050406030204" pitchFamily="18" charset="0"/>
                                </a:rPr>
                                <m:t>3</m:t>
                              </m:r>
                            </m:sub>
                          </m:sSub>
                        </m:den>
                      </m:f>
                    </m:oMath>
                  </m:oMathPara>
                </a14:m>
                <a:endParaRPr lang="es-AR" sz="1400" dirty="0"/>
              </a:p>
            </p:txBody>
          </p:sp>
        </mc:Choice>
        <mc:Fallback xmlns="">
          <p:sp>
            <p:nvSpPr>
              <p:cNvPr id="14" name="TextBox 13">
                <a:extLst>
                  <a:ext uri="{FF2B5EF4-FFF2-40B4-BE49-F238E27FC236}">
                    <a16:creationId xmlns:a16="http://schemas.microsoft.com/office/drawing/2014/main" id="{A9994536-7164-412B-8E7E-6798AA9A28FB}"/>
                  </a:ext>
                </a:extLst>
              </p:cNvPr>
              <p:cNvSpPr txBox="1">
                <a:spLocks noRot="1" noChangeAspect="1" noMove="1" noResize="1" noEditPoints="1" noAdjustHandles="1" noChangeArrowheads="1" noChangeShapeType="1" noTextEdit="1"/>
              </p:cNvSpPr>
              <p:nvPr/>
            </p:nvSpPr>
            <p:spPr>
              <a:xfrm>
                <a:off x="1503315" y="1467067"/>
                <a:ext cx="3258351" cy="602153"/>
              </a:xfrm>
              <a:prstGeom prst="rect">
                <a:avLst/>
              </a:prstGeom>
              <a:blipFill>
                <a:blip r:embed="rId3"/>
                <a:stretch>
                  <a:fillRect/>
                </a:stretch>
              </a:blipFill>
            </p:spPr>
            <p:txBody>
              <a:bodyPr/>
              <a:lstStyle/>
              <a:p>
                <a:r>
                  <a:rPr lang="es-AR">
                    <a:noFill/>
                  </a:rPr>
                  <a:t> </a:t>
                </a:r>
              </a:p>
            </p:txBody>
          </p:sp>
        </mc:Fallback>
      </mc:AlternateContent>
      <p:sp>
        <p:nvSpPr>
          <p:cNvPr id="15" name="Marcador de contenido 2">
            <a:extLst>
              <a:ext uri="{FF2B5EF4-FFF2-40B4-BE49-F238E27FC236}">
                <a16:creationId xmlns:a16="http://schemas.microsoft.com/office/drawing/2014/main" id="{D4DCFB6A-63A3-4188-9792-4E6BCD93B80F}"/>
              </a:ext>
            </a:extLst>
          </p:cNvPr>
          <p:cNvSpPr txBox="1">
            <a:spLocks/>
          </p:cNvSpPr>
          <p:nvPr/>
        </p:nvSpPr>
        <p:spPr>
          <a:xfrm>
            <a:off x="438910" y="2145549"/>
            <a:ext cx="5951930" cy="365126"/>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lnSpc>
                <a:spcPct val="100000"/>
              </a:lnSpc>
              <a:spcBef>
                <a:spcPts val="300"/>
              </a:spcBef>
              <a:spcAft>
                <a:spcPts val="300"/>
              </a:spcAft>
              <a:buFont typeface="Corbel" pitchFamily="34" charset="0"/>
              <a:buNone/>
            </a:pPr>
            <a:r>
              <a:rPr lang="es-ES" sz="1600" u="sng" dirty="0">
                <a:solidFill>
                  <a:schemeClr val="tx1"/>
                </a:solidFill>
              </a:rPr>
              <a:t>Etapa 3</a:t>
            </a:r>
            <a:r>
              <a:rPr lang="es-ES" sz="1600" dirty="0">
                <a:solidFill>
                  <a:schemeClr val="tx1"/>
                </a:solidFill>
              </a:rPr>
              <a:t>. Zona </a:t>
            </a:r>
            <a:r>
              <a:rPr lang="es-ES" sz="1600" dirty="0" err="1">
                <a:solidFill>
                  <a:schemeClr val="tx1"/>
                </a:solidFill>
              </a:rPr>
              <a:t>postcrítica</a:t>
            </a:r>
            <a:r>
              <a:rPr lang="es-ES" sz="1600" dirty="0">
                <a:solidFill>
                  <a:schemeClr val="tx1"/>
                </a:solidFill>
              </a:rPr>
              <a:t>. Zona de velocidad decreciente lineal</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5AAFE8AC-D08F-4825-BB75-39A113D6DCC6}"/>
                  </a:ext>
                </a:extLst>
              </p:cNvPr>
              <p:cNvSpPr txBox="1"/>
              <p:nvPr/>
            </p:nvSpPr>
            <p:spPr>
              <a:xfrm>
                <a:off x="1302633" y="2908758"/>
                <a:ext cx="4074039" cy="69403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s-AR" sz="1400" i="1" smtClean="0">
                              <a:latin typeface="Cambria Math" panose="02040503050406030204" pitchFamily="18" charset="0"/>
                            </a:rPr>
                          </m:ctrlPr>
                        </m:fPr>
                        <m:num>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d>
                                <m:dPr>
                                  <m:ctrlPr>
                                    <a:rPr lang="es-AR" sz="1400" i="1">
                                      <a:latin typeface="Cambria Math" panose="02040503050406030204" pitchFamily="18" charset="0"/>
                                    </a:rPr>
                                  </m:ctrlPr>
                                </m:dPr>
                                <m:e>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e>
                              </m:d>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d>
                                <m:dPr>
                                  <m:ctrlPr>
                                    <a:rPr lang="es-AR" sz="1400" i="1">
                                      <a:latin typeface="Cambria Math" panose="02040503050406030204" pitchFamily="18" charset="0"/>
                                    </a:rPr>
                                  </m:ctrlPr>
                                </m:dPr>
                                <m:e>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4</m:t>
                                      </m:r>
                                    </m:sub>
                                  </m:sSub>
                                </m:e>
                              </m:d>
                            </m:sub>
                          </m:sSub>
                        </m:num>
                        <m:den>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4</m:t>
                              </m:r>
                            </m:sub>
                          </m:sSub>
                        </m:den>
                      </m:f>
                      <m:r>
                        <a:rPr lang="es-AR" sz="1400" i="0">
                          <a:latin typeface="Cambria Math" panose="02040503050406030204" pitchFamily="18" charset="0"/>
                        </a:rPr>
                        <m:t>=</m:t>
                      </m:r>
                      <m:r>
                        <a:rPr lang="es-AR" sz="1400" i="1">
                          <a:latin typeface="Cambria Math" panose="02040503050406030204" pitchFamily="18" charset="0"/>
                        </a:rPr>
                        <m:t>𝛼</m:t>
                      </m:r>
                      <m:r>
                        <a:rPr lang="es-AR" sz="1400" i="0">
                          <a:latin typeface="Cambria Math" panose="02040503050406030204" pitchFamily="18" charset="0"/>
                        </a:rPr>
                        <m:t>=</m:t>
                      </m:r>
                      <m:f>
                        <m:fPr>
                          <m:ctrlPr>
                            <a:rPr lang="es-AR" sz="1400" i="1">
                              <a:latin typeface="Cambria Math" panose="02040503050406030204" pitchFamily="18" charset="0"/>
                            </a:rPr>
                          </m:ctrlPr>
                        </m:fPr>
                        <m:num>
                          <m:r>
                            <a:rPr lang="es-AR" sz="1400" i="0">
                              <a:latin typeface="Cambria Math" panose="02040503050406030204" pitchFamily="18" charset="0"/>
                            </a:rPr>
                            <m:t>35</m:t>
                          </m:r>
                          <m:f>
                            <m:fPr>
                              <m:ctrlPr>
                                <a:rPr lang="es-AR" sz="1400" i="1">
                                  <a:latin typeface="Cambria Math" panose="02040503050406030204" pitchFamily="18" charset="0"/>
                                </a:rPr>
                              </m:ctrlPr>
                            </m:fPr>
                            <m:num>
                              <m:r>
                                <a:rPr lang="es-AR" sz="1400" i="1">
                                  <a:latin typeface="Cambria Math" panose="02040503050406030204" pitchFamily="18" charset="0"/>
                                </a:rPr>
                                <m:t>𝑘𝑔</m:t>
                              </m:r>
                            </m:num>
                            <m:den>
                              <m:sSup>
                                <m:sSupPr>
                                  <m:ctrlPr>
                                    <a:rPr lang="es-AR" sz="1400" i="1">
                                      <a:latin typeface="Cambria Math" panose="02040503050406030204" pitchFamily="18" charset="0"/>
                                    </a:rPr>
                                  </m:ctrlPr>
                                </m:sSupPr>
                                <m:e>
                                  <m:r>
                                    <a:rPr lang="es-AR" sz="1400" i="1">
                                      <a:latin typeface="Cambria Math" panose="02040503050406030204" pitchFamily="18" charset="0"/>
                                    </a:rPr>
                                    <m:t>𝑚</m:t>
                                  </m:r>
                                </m:e>
                                <m:sup>
                                  <m:r>
                                    <a:rPr lang="es-AR" sz="1400" i="0">
                                      <a:latin typeface="Cambria Math" panose="02040503050406030204" pitchFamily="18" charset="0"/>
                                    </a:rPr>
                                    <m:t>2</m:t>
                                  </m:r>
                                </m:sup>
                              </m:sSup>
                              <m:r>
                                <a:rPr lang="es-AR" sz="1400" i="1">
                                  <a:latin typeface="Cambria Math" panose="02040503050406030204" pitchFamily="18" charset="0"/>
                                </a:rPr>
                                <m:t>h</m:t>
                              </m:r>
                            </m:den>
                          </m:f>
                          <m:r>
                            <a:rPr lang="es-AR" sz="1400" i="0">
                              <a:latin typeface="Cambria Math" panose="02040503050406030204" pitchFamily="18" charset="0"/>
                            </a:rPr>
                            <m:t>−25</m:t>
                          </m:r>
                          <m:f>
                            <m:fPr>
                              <m:ctrlPr>
                                <a:rPr lang="es-AR" sz="1400" i="1">
                                  <a:latin typeface="Cambria Math" panose="02040503050406030204" pitchFamily="18" charset="0"/>
                                </a:rPr>
                              </m:ctrlPr>
                            </m:fPr>
                            <m:num>
                              <m:r>
                                <a:rPr lang="es-AR" sz="1400" i="1">
                                  <a:latin typeface="Cambria Math" panose="02040503050406030204" pitchFamily="18" charset="0"/>
                                </a:rPr>
                                <m:t>𝑘𝑔</m:t>
                              </m:r>
                            </m:num>
                            <m:den>
                              <m:sSup>
                                <m:sSupPr>
                                  <m:ctrlPr>
                                    <a:rPr lang="es-AR" sz="1400" i="1">
                                      <a:latin typeface="Cambria Math" panose="02040503050406030204" pitchFamily="18" charset="0"/>
                                    </a:rPr>
                                  </m:ctrlPr>
                                </m:sSupPr>
                                <m:e>
                                  <m:r>
                                    <a:rPr lang="es-AR" sz="1400" i="1">
                                      <a:latin typeface="Cambria Math" panose="02040503050406030204" pitchFamily="18" charset="0"/>
                                    </a:rPr>
                                    <m:t>𝑚</m:t>
                                  </m:r>
                                </m:e>
                                <m:sup>
                                  <m:r>
                                    <a:rPr lang="es-AR" sz="1400" i="0">
                                      <a:latin typeface="Cambria Math" panose="02040503050406030204" pitchFamily="18" charset="0"/>
                                    </a:rPr>
                                    <m:t>2</m:t>
                                  </m:r>
                                </m:sup>
                              </m:sSup>
                              <m:r>
                                <a:rPr lang="es-AR" sz="1400" i="1">
                                  <a:latin typeface="Cambria Math" panose="02040503050406030204" pitchFamily="18" charset="0"/>
                                </a:rPr>
                                <m:t>h</m:t>
                              </m:r>
                            </m:den>
                          </m:f>
                        </m:num>
                        <m:den>
                          <m:r>
                            <a:rPr lang="es-AR" sz="1400" i="0">
                              <a:latin typeface="Cambria Math" panose="02040503050406030204" pitchFamily="18" charset="0"/>
                            </a:rPr>
                            <m:t>0</m:t>
                          </m:r>
                          <m:r>
                            <a:rPr lang="es-419" sz="1400" b="0" i="0" smtClean="0">
                              <a:latin typeface="Cambria Math" panose="02040503050406030204" pitchFamily="18" charset="0"/>
                            </a:rPr>
                            <m:t>,</m:t>
                          </m:r>
                          <m:r>
                            <a:rPr lang="es-AR" sz="1400" i="0">
                              <a:latin typeface="Cambria Math" panose="02040503050406030204" pitchFamily="18" charset="0"/>
                            </a:rPr>
                            <m:t>09−0</m:t>
                          </m:r>
                          <m:r>
                            <a:rPr lang="es-419" sz="1400" b="0" i="0" smtClean="0">
                              <a:latin typeface="Cambria Math" panose="02040503050406030204" pitchFamily="18" charset="0"/>
                            </a:rPr>
                            <m:t>,</m:t>
                          </m:r>
                          <m:r>
                            <a:rPr lang="es-AR" sz="1400" i="0">
                              <a:latin typeface="Cambria Math" panose="02040503050406030204" pitchFamily="18" charset="0"/>
                            </a:rPr>
                            <m:t>05</m:t>
                          </m:r>
                        </m:den>
                      </m:f>
                      <m:r>
                        <a:rPr lang="es-AR" sz="1400" i="0">
                          <a:latin typeface="Cambria Math" panose="02040503050406030204" pitchFamily="18" charset="0"/>
                        </a:rPr>
                        <m:t>=250</m:t>
                      </m:r>
                      <m:f>
                        <m:fPr>
                          <m:ctrlPr>
                            <a:rPr lang="es-AR" sz="1400" i="1">
                              <a:latin typeface="Cambria Math" panose="02040503050406030204" pitchFamily="18" charset="0"/>
                            </a:rPr>
                          </m:ctrlPr>
                        </m:fPr>
                        <m:num>
                          <m:r>
                            <a:rPr lang="es-AR" sz="1400" i="1">
                              <a:latin typeface="Cambria Math" panose="02040503050406030204" pitchFamily="18" charset="0"/>
                            </a:rPr>
                            <m:t>𝑘𝑔</m:t>
                          </m:r>
                        </m:num>
                        <m:den>
                          <m:sSup>
                            <m:sSupPr>
                              <m:ctrlPr>
                                <a:rPr lang="es-AR" sz="1400" i="1">
                                  <a:latin typeface="Cambria Math" panose="02040503050406030204" pitchFamily="18" charset="0"/>
                                </a:rPr>
                              </m:ctrlPr>
                            </m:sSupPr>
                            <m:e>
                              <m:r>
                                <a:rPr lang="es-AR" sz="1400" i="1">
                                  <a:latin typeface="Cambria Math" panose="02040503050406030204" pitchFamily="18" charset="0"/>
                                </a:rPr>
                                <m:t>𝑚</m:t>
                              </m:r>
                            </m:e>
                            <m:sup>
                              <m:r>
                                <a:rPr lang="es-AR" sz="1400" i="0">
                                  <a:latin typeface="Cambria Math" panose="02040503050406030204" pitchFamily="18" charset="0"/>
                                </a:rPr>
                                <m:t>2</m:t>
                              </m:r>
                            </m:sup>
                          </m:sSup>
                          <m:r>
                            <a:rPr lang="es-AR" sz="1400" i="1">
                              <a:latin typeface="Cambria Math" panose="02040503050406030204" pitchFamily="18" charset="0"/>
                            </a:rPr>
                            <m:t>h</m:t>
                          </m:r>
                        </m:den>
                      </m:f>
                    </m:oMath>
                  </m:oMathPara>
                </a14:m>
                <a:endParaRPr lang="es-AR" dirty="0"/>
              </a:p>
            </p:txBody>
          </p:sp>
        </mc:Choice>
        <mc:Fallback xmlns="">
          <p:sp>
            <p:nvSpPr>
              <p:cNvPr id="17" name="TextBox 16">
                <a:extLst>
                  <a:ext uri="{FF2B5EF4-FFF2-40B4-BE49-F238E27FC236}">
                    <a16:creationId xmlns:a16="http://schemas.microsoft.com/office/drawing/2014/main" id="{5AAFE8AC-D08F-4825-BB75-39A113D6DCC6}"/>
                  </a:ext>
                </a:extLst>
              </p:cNvPr>
              <p:cNvSpPr txBox="1">
                <a:spLocks noRot="1" noChangeAspect="1" noMove="1" noResize="1" noEditPoints="1" noAdjustHandles="1" noChangeArrowheads="1" noChangeShapeType="1" noTextEdit="1"/>
              </p:cNvSpPr>
              <p:nvPr/>
            </p:nvSpPr>
            <p:spPr>
              <a:xfrm>
                <a:off x="1302633" y="2908758"/>
                <a:ext cx="4074039" cy="694036"/>
              </a:xfrm>
              <a:prstGeom prst="rect">
                <a:avLst/>
              </a:prstGeom>
              <a:blipFill>
                <a:blip r:embed="rId4"/>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6AE3BEFB-E97C-4150-A85F-04998F526579}"/>
                  </a:ext>
                </a:extLst>
              </p:cNvPr>
              <p:cNvSpPr txBox="1"/>
              <p:nvPr/>
            </p:nvSpPr>
            <p:spPr>
              <a:xfrm>
                <a:off x="2404703" y="2567997"/>
                <a:ext cx="1455573" cy="32720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400" i="1" smtClean="0">
                              <a:latin typeface="Cambria Math" panose="02040503050406030204" pitchFamily="18" charset="0"/>
                            </a:rPr>
                          </m:ctrlPr>
                        </m:sSubPr>
                        <m:e>
                          <m:r>
                            <a:rPr lang="es-AR" sz="1400" i="1">
                              <a:latin typeface="Cambria Math" panose="02040503050406030204" pitchFamily="18" charset="0"/>
                            </a:rPr>
                            <m:t>𝑁</m:t>
                          </m:r>
                        </m:e>
                        <m:sub>
                          <m:d>
                            <m:dPr>
                              <m:ctrlPr>
                                <a:rPr lang="es-AR" sz="1400" i="1">
                                  <a:latin typeface="Cambria Math" panose="02040503050406030204" pitchFamily="18" charset="0"/>
                                </a:rPr>
                              </m:ctrlPr>
                            </m:dPr>
                            <m:e>
                              <m:r>
                                <a:rPr lang="es-ES" sz="1400" b="0" i="1" smtClean="0">
                                  <a:latin typeface="Cambria Math" panose="02040503050406030204" pitchFamily="18" charset="0"/>
                                </a:rPr>
                                <m:t>𝑋</m:t>
                              </m:r>
                            </m:e>
                          </m:d>
                        </m:sub>
                      </m:sSub>
                      <m:r>
                        <a:rPr lang="es-AR" sz="1400" i="0">
                          <a:latin typeface="Cambria Math" panose="02040503050406030204" pitchFamily="18" charset="0"/>
                        </a:rPr>
                        <m:t>=</m:t>
                      </m:r>
                      <m:r>
                        <a:rPr lang="es-AR" sz="1400" i="1">
                          <a:latin typeface="Cambria Math" panose="02040503050406030204" pitchFamily="18" charset="0"/>
                        </a:rPr>
                        <m:t>𝛼</m:t>
                      </m:r>
                      <m:r>
                        <a:rPr lang="es-ES" sz="1400" b="0" i="1" smtClean="0">
                          <a:latin typeface="Cambria Math" panose="02040503050406030204" pitchFamily="18" charset="0"/>
                        </a:rPr>
                        <m:t>𝑋</m:t>
                      </m:r>
                      <m:r>
                        <a:rPr lang="es-AR" sz="1400" i="0">
                          <a:latin typeface="Cambria Math" panose="02040503050406030204" pitchFamily="18" charset="0"/>
                        </a:rPr>
                        <m:t>+</m:t>
                      </m:r>
                      <m:r>
                        <a:rPr lang="es-AR" sz="1400" i="1">
                          <a:latin typeface="Cambria Math" panose="02040503050406030204" pitchFamily="18" charset="0"/>
                        </a:rPr>
                        <m:t>𝛽</m:t>
                      </m:r>
                    </m:oMath>
                  </m:oMathPara>
                </a14:m>
                <a:endParaRPr lang="es-AR" sz="1400" dirty="0"/>
              </a:p>
            </p:txBody>
          </p:sp>
        </mc:Choice>
        <mc:Fallback xmlns="">
          <p:sp>
            <p:nvSpPr>
              <p:cNvPr id="19" name="TextBox 18">
                <a:extLst>
                  <a:ext uri="{FF2B5EF4-FFF2-40B4-BE49-F238E27FC236}">
                    <a16:creationId xmlns:a16="http://schemas.microsoft.com/office/drawing/2014/main" id="{6AE3BEFB-E97C-4150-A85F-04998F526579}"/>
                  </a:ext>
                </a:extLst>
              </p:cNvPr>
              <p:cNvSpPr txBox="1">
                <a:spLocks noRot="1" noChangeAspect="1" noMove="1" noResize="1" noEditPoints="1" noAdjustHandles="1" noChangeArrowheads="1" noChangeShapeType="1" noTextEdit="1"/>
              </p:cNvSpPr>
              <p:nvPr/>
            </p:nvSpPr>
            <p:spPr>
              <a:xfrm>
                <a:off x="2404703" y="2567997"/>
                <a:ext cx="1455573" cy="327205"/>
              </a:xfrm>
              <a:prstGeom prst="rect">
                <a:avLst/>
              </a:prstGeom>
              <a:blipFill>
                <a:blip r:embed="rId5"/>
                <a:stretch>
                  <a:fillRect b="-1852"/>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CF15079A-9C3B-465C-B4DC-ECF6C14210B6}"/>
                  </a:ext>
                </a:extLst>
              </p:cNvPr>
              <p:cNvSpPr txBox="1"/>
              <p:nvPr/>
            </p:nvSpPr>
            <p:spPr>
              <a:xfrm>
                <a:off x="1113093" y="3699163"/>
                <a:ext cx="4603561" cy="50135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AR" sz="1400" i="1" smtClean="0">
                          <a:latin typeface="Cambria Math" panose="02040503050406030204" pitchFamily="18" charset="0"/>
                        </a:rPr>
                        <m:t>𝛽</m:t>
                      </m:r>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d>
                            <m:dPr>
                              <m:ctrlPr>
                                <a:rPr lang="es-AR" sz="1400" i="1">
                                  <a:latin typeface="Cambria Math" panose="02040503050406030204" pitchFamily="18" charset="0"/>
                                </a:rPr>
                              </m:ctrlPr>
                            </m:dPr>
                            <m:e>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e>
                          </m:d>
                        </m:sub>
                      </m:sSub>
                      <m:r>
                        <a:rPr lang="es-AR" sz="1400" i="0">
                          <a:latin typeface="Cambria Math" panose="02040503050406030204" pitchFamily="18" charset="0"/>
                        </a:rPr>
                        <m:t>−</m:t>
                      </m:r>
                      <m:r>
                        <a:rPr lang="es-AR" sz="1400" i="1">
                          <a:latin typeface="Cambria Math" panose="02040503050406030204" pitchFamily="18" charset="0"/>
                        </a:rPr>
                        <m:t>𝛼</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r>
                        <a:rPr lang="es-AR" sz="1400" i="0">
                          <a:latin typeface="Cambria Math" panose="02040503050406030204" pitchFamily="18" charset="0"/>
                        </a:rPr>
                        <m:t>=35</m:t>
                      </m:r>
                      <m:f>
                        <m:fPr>
                          <m:ctrlPr>
                            <a:rPr lang="es-AR" sz="1400" i="1">
                              <a:latin typeface="Cambria Math" panose="02040503050406030204" pitchFamily="18" charset="0"/>
                            </a:rPr>
                          </m:ctrlPr>
                        </m:fPr>
                        <m:num>
                          <m:r>
                            <a:rPr lang="es-AR" sz="1400" i="1">
                              <a:latin typeface="Cambria Math" panose="02040503050406030204" pitchFamily="18" charset="0"/>
                            </a:rPr>
                            <m:t>𝑘𝑔</m:t>
                          </m:r>
                        </m:num>
                        <m:den>
                          <m:sSup>
                            <m:sSupPr>
                              <m:ctrlPr>
                                <a:rPr lang="es-AR" sz="1400" i="1">
                                  <a:latin typeface="Cambria Math" panose="02040503050406030204" pitchFamily="18" charset="0"/>
                                </a:rPr>
                              </m:ctrlPr>
                            </m:sSupPr>
                            <m:e>
                              <m:r>
                                <a:rPr lang="es-AR" sz="1400" i="1">
                                  <a:latin typeface="Cambria Math" panose="02040503050406030204" pitchFamily="18" charset="0"/>
                                </a:rPr>
                                <m:t>𝑚</m:t>
                              </m:r>
                            </m:e>
                            <m:sup>
                              <m:r>
                                <a:rPr lang="es-AR" sz="1400" i="0">
                                  <a:latin typeface="Cambria Math" panose="02040503050406030204" pitchFamily="18" charset="0"/>
                                </a:rPr>
                                <m:t>2</m:t>
                              </m:r>
                            </m:sup>
                          </m:sSup>
                          <m:r>
                            <a:rPr lang="es-AR" sz="1400" i="1">
                              <a:latin typeface="Cambria Math" panose="02040503050406030204" pitchFamily="18" charset="0"/>
                            </a:rPr>
                            <m:t>h</m:t>
                          </m:r>
                        </m:den>
                      </m:f>
                      <m:r>
                        <a:rPr lang="es-AR" sz="1400" i="0">
                          <a:latin typeface="Cambria Math" panose="02040503050406030204" pitchFamily="18" charset="0"/>
                        </a:rPr>
                        <m:t>−250</m:t>
                      </m:r>
                      <m:f>
                        <m:fPr>
                          <m:ctrlPr>
                            <a:rPr lang="es-AR" sz="1400" i="1">
                              <a:latin typeface="Cambria Math" panose="02040503050406030204" pitchFamily="18" charset="0"/>
                            </a:rPr>
                          </m:ctrlPr>
                        </m:fPr>
                        <m:num>
                          <m:r>
                            <a:rPr lang="es-AR" sz="1400" i="1">
                              <a:latin typeface="Cambria Math" panose="02040503050406030204" pitchFamily="18" charset="0"/>
                            </a:rPr>
                            <m:t>𝑘𝑔</m:t>
                          </m:r>
                        </m:num>
                        <m:den>
                          <m:sSup>
                            <m:sSupPr>
                              <m:ctrlPr>
                                <a:rPr lang="es-AR" sz="1400" i="1">
                                  <a:latin typeface="Cambria Math" panose="02040503050406030204" pitchFamily="18" charset="0"/>
                                </a:rPr>
                              </m:ctrlPr>
                            </m:sSupPr>
                            <m:e>
                              <m:r>
                                <a:rPr lang="es-AR" sz="1400" i="1">
                                  <a:latin typeface="Cambria Math" panose="02040503050406030204" pitchFamily="18" charset="0"/>
                                </a:rPr>
                                <m:t>𝑚</m:t>
                              </m:r>
                            </m:e>
                            <m:sup>
                              <m:r>
                                <a:rPr lang="es-AR" sz="1400" i="0">
                                  <a:latin typeface="Cambria Math" panose="02040503050406030204" pitchFamily="18" charset="0"/>
                                </a:rPr>
                                <m:t>2</m:t>
                              </m:r>
                            </m:sup>
                          </m:sSup>
                          <m:r>
                            <a:rPr lang="es-AR" sz="1400" i="1">
                              <a:latin typeface="Cambria Math" panose="02040503050406030204" pitchFamily="18" charset="0"/>
                            </a:rPr>
                            <m:t>h</m:t>
                          </m:r>
                        </m:den>
                      </m:f>
                      <m:r>
                        <a:rPr lang="es-AR" sz="1400" i="0">
                          <a:latin typeface="Cambria Math" panose="02040503050406030204" pitchFamily="18" charset="0"/>
                        </a:rPr>
                        <m:t>×0</m:t>
                      </m:r>
                      <m:r>
                        <a:rPr lang="es-419" sz="1400" b="0" i="0" smtClean="0">
                          <a:latin typeface="Cambria Math" panose="02040503050406030204" pitchFamily="18" charset="0"/>
                        </a:rPr>
                        <m:t>,</m:t>
                      </m:r>
                      <m:r>
                        <a:rPr lang="es-AR" sz="1400" i="0">
                          <a:latin typeface="Cambria Math" panose="02040503050406030204" pitchFamily="18" charset="0"/>
                        </a:rPr>
                        <m:t>09=12</m:t>
                      </m:r>
                      <m:r>
                        <a:rPr lang="es-419" sz="1400" b="0" i="0" smtClean="0">
                          <a:latin typeface="Cambria Math" panose="02040503050406030204" pitchFamily="18" charset="0"/>
                        </a:rPr>
                        <m:t>,</m:t>
                      </m:r>
                      <m:r>
                        <a:rPr lang="es-AR" sz="1400" i="0">
                          <a:latin typeface="Cambria Math" panose="02040503050406030204" pitchFamily="18" charset="0"/>
                        </a:rPr>
                        <m:t>5</m:t>
                      </m:r>
                      <m:f>
                        <m:fPr>
                          <m:ctrlPr>
                            <a:rPr lang="es-AR" sz="1400" i="1">
                              <a:latin typeface="Cambria Math" panose="02040503050406030204" pitchFamily="18" charset="0"/>
                            </a:rPr>
                          </m:ctrlPr>
                        </m:fPr>
                        <m:num>
                          <m:r>
                            <a:rPr lang="es-AR" sz="1400" i="1">
                              <a:latin typeface="Cambria Math" panose="02040503050406030204" pitchFamily="18" charset="0"/>
                            </a:rPr>
                            <m:t>𝑘𝑔</m:t>
                          </m:r>
                        </m:num>
                        <m:den>
                          <m:sSup>
                            <m:sSupPr>
                              <m:ctrlPr>
                                <a:rPr lang="es-AR" sz="1400" i="1">
                                  <a:latin typeface="Cambria Math" panose="02040503050406030204" pitchFamily="18" charset="0"/>
                                </a:rPr>
                              </m:ctrlPr>
                            </m:sSupPr>
                            <m:e>
                              <m:r>
                                <a:rPr lang="es-AR" sz="1400" i="1">
                                  <a:latin typeface="Cambria Math" panose="02040503050406030204" pitchFamily="18" charset="0"/>
                                </a:rPr>
                                <m:t>𝑚</m:t>
                              </m:r>
                            </m:e>
                            <m:sup>
                              <m:r>
                                <a:rPr lang="es-AR" sz="1400" i="0">
                                  <a:latin typeface="Cambria Math" panose="02040503050406030204" pitchFamily="18" charset="0"/>
                                </a:rPr>
                                <m:t>2</m:t>
                              </m:r>
                            </m:sup>
                          </m:sSup>
                          <m:r>
                            <a:rPr lang="es-AR" sz="1400" i="1">
                              <a:latin typeface="Cambria Math" panose="02040503050406030204" pitchFamily="18" charset="0"/>
                            </a:rPr>
                            <m:t>h</m:t>
                          </m:r>
                        </m:den>
                      </m:f>
                    </m:oMath>
                  </m:oMathPara>
                </a14:m>
                <a:endParaRPr lang="es-AR" sz="1400" dirty="0"/>
              </a:p>
            </p:txBody>
          </p:sp>
        </mc:Choice>
        <mc:Fallback xmlns="">
          <p:sp>
            <p:nvSpPr>
              <p:cNvPr id="21" name="TextBox 20">
                <a:extLst>
                  <a:ext uri="{FF2B5EF4-FFF2-40B4-BE49-F238E27FC236}">
                    <a16:creationId xmlns:a16="http://schemas.microsoft.com/office/drawing/2014/main" id="{CF15079A-9C3B-465C-B4DC-ECF6C14210B6}"/>
                  </a:ext>
                </a:extLst>
              </p:cNvPr>
              <p:cNvSpPr txBox="1">
                <a:spLocks noRot="1" noChangeAspect="1" noMove="1" noResize="1" noEditPoints="1" noAdjustHandles="1" noChangeArrowheads="1" noChangeShapeType="1" noTextEdit="1"/>
              </p:cNvSpPr>
              <p:nvPr/>
            </p:nvSpPr>
            <p:spPr>
              <a:xfrm>
                <a:off x="1113093" y="3699163"/>
                <a:ext cx="4603561" cy="501356"/>
              </a:xfrm>
              <a:prstGeom prst="rect">
                <a:avLst/>
              </a:prstGeom>
              <a:blipFill>
                <a:blip r:embed="rId6"/>
                <a:stretch>
                  <a:fillRect b="-2439"/>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F6DF729D-3936-40F2-81D0-F54DF23113E8}"/>
                  </a:ext>
                </a:extLst>
              </p:cNvPr>
              <p:cNvSpPr txBox="1"/>
              <p:nvPr/>
            </p:nvSpPr>
            <p:spPr>
              <a:xfrm>
                <a:off x="947837" y="4223011"/>
                <a:ext cx="4861248" cy="60311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400" i="1" smtClean="0">
                              <a:latin typeface="Cambria Math" panose="02040503050406030204" pitchFamily="18" charset="0"/>
                            </a:rPr>
                          </m:ctrlPr>
                        </m:sSubPr>
                        <m:e>
                          <m:r>
                            <a:rPr lang="es-AR" sz="1400" i="1">
                              <a:latin typeface="Cambria Math" panose="02040503050406030204" pitchFamily="18" charset="0"/>
                            </a:rPr>
                            <m:t>𝜃</m:t>
                          </m:r>
                        </m:e>
                        <m:sub>
                          <m:r>
                            <a:rPr lang="es-AR" sz="1400" i="0">
                              <a:latin typeface="Cambria Math" panose="02040503050406030204" pitchFamily="18" charset="0"/>
                            </a:rPr>
                            <m:t>4</m:t>
                          </m:r>
                        </m:sub>
                      </m:sSub>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𝑣𝑊</m:t>
                          </m:r>
                        </m:den>
                      </m:f>
                      <m:nary>
                        <m:naryPr>
                          <m:limLoc m:val="subSup"/>
                          <m:ctrlPr>
                            <a:rPr lang="es-AR" sz="1400" i="1">
                              <a:latin typeface="Cambria Math" panose="02040503050406030204" pitchFamily="18" charset="0"/>
                            </a:rPr>
                          </m:ctrlPr>
                        </m:naryPr>
                        <m:sub>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sub>
                        <m:sup>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4</m:t>
                              </m:r>
                            </m:sub>
                          </m:sSub>
                        </m:sup>
                        <m:e>
                          <m:f>
                            <m:fPr>
                              <m:ctrlPr>
                                <a:rPr lang="es-AR" sz="1400" i="1">
                                  <a:latin typeface="Cambria Math" panose="02040503050406030204" pitchFamily="18" charset="0"/>
                                </a:rPr>
                              </m:ctrlPr>
                            </m:fPr>
                            <m:num>
                              <m:r>
                                <a:rPr lang="es-AR" sz="1400" i="1">
                                  <a:latin typeface="Cambria Math" panose="02040503050406030204" pitchFamily="18" charset="0"/>
                                </a:rPr>
                                <m:t>𝑑𝑋</m:t>
                              </m:r>
                            </m:num>
                            <m:den>
                              <m:r>
                                <a:rPr lang="es-AR" sz="1400" i="1">
                                  <a:latin typeface="Cambria Math" panose="02040503050406030204" pitchFamily="18" charset="0"/>
                                </a:rPr>
                                <m:t>𝑁</m:t>
                              </m:r>
                            </m:den>
                          </m:f>
                        </m:e>
                      </m:nary>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𝑣𝑊</m:t>
                          </m:r>
                        </m:den>
                      </m:f>
                      <m:nary>
                        <m:naryPr>
                          <m:limLoc m:val="subSup"/>
                          <m:ctrlPr>
                            <a:rPr lang="es-AR" sz="1400" i="1">
                              <a:latin typeface="Cambria Math" panose="02040503050406030204" pitchFamily="18" charset="0"/>
                            </a:rPr>
                          </m:ctrlPr>
                        </m:naryPr>
                        <m:sub>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sub>
                        <m:sup>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4</m:t>
                              </m:r>
                            </m:sub>
                          </m:sSub>
                        </m:sup>
                        <m:e>
                          <m:f>
                            <m:fPr>
                              <m:ctrlPr>
                                <a:rPr lang="es-AR" sz="1400" i="1">
                                  <a:latin typeface="Cambria Math" panose="02040503050406030204" pitchFamily="18" charset="0"/>
                                </a:rPr>
                              </m:ctrlPr>
                            </m:fPr>
                            <m:num>
                              <m:r>
                                <a:rPr lang="es-AR" sz="1400" i="1">
                                  <a:latin typeface="Cambria Math" panose="02040503050406030204" pitchFamily="18" charset="0"/>
                                </a:rPr>
                                <m:t>𝑑𝑋</m:t>
                              </m:r>
                            </m:num>
                            <m:den>
                              <m:r>
                                <a:rPr lang="es-AR" sz="1400" i="1">
                                  <a:latin typeface="Cambria Math" panose="02040503050406030204" pitchFamily="18" charset="0"/>
                                </a:rPr>
                                <m:t>𝛼</m:t>
                              </m:r>
                              <m:r>
                                <a:rPr lang="es-AR" sz="1400" i="1">
                                  <a:latin typeface="Cambria Math" panose="02040503050406030204" pitchFamily="18" charset="0"/>
                                </a:rPr>
                                <m:t>𝑋</m:t>
                              </m:r>
                              <m:r>
                                <a:rPr lang="es-AR" sz="1400" i="0">
                                  <a:latin typeface="Cambria Math" panose="02040503050406030204" pitchFamily="18" charset="0"/>
                                </a:rPr>
                                <m:t>+</m:t>
                              </m:r>
                              <m:r>
                                <a:rPr lang="es-AR" sz="1400" i="1">
                                  <a:latin typeface="Cambria Math" panose="02040503050406030204" pitchFamily="18" charset="0"/>
                                </a:rPr>
                                <m:t>𝛽</m:t>
                              </m:r>
                            </m:den>
                          </m:f>
                        </m:e>
                      </m:nary>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𝑣𝑊</m:t>
                          </m:r>
                          <m:r>
                            <a:rPr lang="es-AR" sz="1400" i="1">
                              <a:latin typeface="Cambria Math" panose="02040503050406030204" pitchFamily="18" charset="0"/>
                            </a:rPr>
                            <m:t>𝛼</m:t>
                          </m:r>
                        </m:den>
                      </m:f>
                      <m:func>
                        <m:funcPr>
                          <m:ctrlPr>
                            <a:rPr lang="es-AR" sz="1400" i="1">
                              <a:latin typeface="Cambria Math" panose="02040503050406030204" pitchFamily="18" charset="0"/>
                            </a:rPr>
                          </m:ctrlPr>
                        </m:funcPr>
                        <m:fName>
                          <m:r>
                            <m:rPr>
                              <m:sty m:val="p"/>
                            </m:rPr>
                            <a:rPr lang="es-AR" sz="1400" i="0">
                              <a:latin typeface="Cambria Math" panose="02040503050406030204" pitchFamily="18" charset="0"/>
                            </a:rPr>
                            <m:t>ln</m:t>
                          </m:r>
                        </m:fName>
                        <m:e>
                          <m:d>
                            <m:dPr>
                              <m:ctrlPr>
                                <a:rPr lang="es-AR" sz="1400" i="1">
                                  <a:latin typeface="Cambria Math" panose="02040503050406030204" pitchFamily="18" charset="0"/>
                                </a:rPr>
                              </m:ctrlPr>
                            </m:dPr>
                            <m:e>
                              <m:f>
                                <m:fPr>
                                  <m:ctrlPr>
                                    <a:rPr lang="es-AR" sz="1400" i="1">
                                      <a:latin typeface="Cambria Math" panose="02040503050406030204" pitchFamily="18" charset="0"/>
                                    </a:rPr>
                                  </m:ctrlPr>
                                </m:fPr>
                                <m:num>
                                  <m:r>
                                    <a:rPr lang="es-AR" sz="1400" i="1">
                                      <a:latin typeface="Cambria Math" panose="02040503050406030204" pitchFamily="18" charset="0"/>
                                    </a:rPr>
                                    <m:t>𝛼</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r>
                                    <a:rPr lang="es-AR" sz="1400" i="0">
                                      <a:latin typeface="Cambria Math" panose="02040503050406030204" pitchFamily="18" charset="0"/>
                                    </a:rPr>
                                    <m:t>+</m:t>
                                  </m:r>
                                  <m:r>
                                    <a:rPr lang="es-AR" sz="1400" i="1">
                                      <a:latin typeface="Cambria Math" panose="02040503050406030204" pitchFamily="18" charset="0"/>
                                    </a:rPr>
                                    <m:t>𝛽</m:t>
                                  </m:r>
                                </m:num>
                                <m:den>
                                  <m:r>
                                    <a:rPr lang="es-AR" sz="1400" i="1">
                                      <a:latin typeface="Cambria Math" panose="02040503050406030204" pitchFamily="18" charset="0"/>
                                    </a:rPr>
                                    <m:t>𝛼</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4</m:t>
                                      </m:r>
                                    </m:sub>
                                  </m:sSub>
                                  <m:r>
                                    <a:rPr lang="es-AR" sz="1400" i="0">
                                      <a:latin typeface="Cambria Math" panose="02040503050406030204" pitchFamily="18" charset="0"/>
                                    </a:rPr>
                                    <m:t>+</m:t>
                                  </m:r>
                                  <m:r>
                                    <a:rPr lang="es-AR" sz="1400" i="1">
                                      <a:latin typeface="Cambria Math" panose="02040503050406030204" pitchFamily="18" charset="0"/>
                                    </a:rPr>
                                    <m:t>𝛽</m:t>
                                  </m:r>
                                </m:den>
                              </m:f>
                            </m:e>
                          </m:d>
                        </m:e>
                      </m:func>
                    </m:oMath>
                  </m:oMathPara>
                </a14:m>
                <a:endParaRPr lang="es-AR" dirty="0"/>
              </a:p>
            </p:txBody>
          </p:sp>
        </mc:Choice>
        <mc:Fallback xmlns="">
          <p:sp>
            <p:nvSpPr>
              <p:cNvPr id="24" name="TextBox 23">
                <a:extLst>
                  <a:ext uri="{FF2B5EF4-FFF2-40B4-BE49-F238E27FC236}">
                    <a16:creationId xmlns:a16="http://schemas.microsoft.com/office/drawing/2014/main" id="{F6DF729D-3936-40F2-81D0-F54DF23113E8}"/>
                  </a:ext>
                </a:extLst>
              </p:cNvPr>
              <p:cNvSpPr txBox="1">
                <a:spLocks noRot="1" noChangeAspect="1" noMove="1" noResize="1" noEditPoints="1" noAdjustHandles="1" noChangeArrowheads="1" noChangeShapeType="1" noTextEdit="1"/>
              </p:cNvSpPr>
              <p:nvPr/>
            </p:nvSpPr>
            <p:spPr>
              <a:xfrm>
                <a:off x="947837" y="4223011"/>
                <a:ext cx="4861248" cy="603114"/>
              </a:xfrm>
              <a:prstGeom prst="rect">
                <a:avLst/>
              </a:prstGeom>
              <a:blipFill>
                <a:blip r:embed="rId7"/>
                <a:stretch>
                  <a:fillRect/>
                </a:stretch>
              </a:blipFill>
            </p:spPr>
            <p:txBody>
              <a:bodyPr/>
              <a:lstStyle/>
              <a:p>
                <a:r>
                  <a:rPr lang="es-AR">
                    <a:noFill/>
                  </a:rPr>
                  <a:t> </a:t>
                </a:r>
              </a:p>
            </p:txBody>
          </p:sp>
        </mc:Fallback>
      </mc:AlternateContent>
      <p:sp>
        <p:nvSpPr>
          <p:cNvPr id="26" name="Marcador de contenido 2">
            <a:extLst>
              <a:ext uri="{FF2B5EF4-FFF2-40B4-BE49-F238E27FC236}">
                <a16:creationId xmlns:a16="http://schemas.microsoft.com/office/drawing/2014/main" id="{85401D7C-0C7C-4061-BEE7-0F0BBC3AC154}"/>
              </a:ext>
            </a:extLst>
          </p:cNvPr>
          <p:cNvSpPr txBox="1">
            <a:spLocks/>
          </p:cNvSpPr>
          <p:nvPr/>
        </p:nvSpPr>
        <p:spPr>
          <a:xfrm>
            <a:off x="442010" y="5023881"/>
            <a:ext cx="5951930" cy="365126"/>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lnSpc>
                <a:spcPct val="100000"/>
              </a:lnSpc>
              <a:spcBef>
                <a:spcPts val="300"/>
              </a:spcBef>
              <a:spcAft>
                <a:spcPts val="300"/>
              </a:spcAft>
              <a:buFont typeface="Corbel" pitchFamily="34" charset="0"/>
              <a:buNone/>
            </a:pPr>
            <a:r>
              <a:rPr lang="es-ES" sz="1600" u="sng" dirty="0">
                <a:solidFill>
                  <a:schemeClr val="tx1"/>
                </a:solidFill>
              </a:rPr>
              <a:t>Etapa 3</a:t>
            </a:r>
            <a:r>
              <a:rPr lang="es-ES" sz="1600" dirty="0">
                <a:solidFill>
                  <a:schemeClr val="tx1"/>
                </a:solidFill>
              </a:rPr>
              <a:t> - Zona </a:t>
            </a:r>
            <a:r>
              <a:rPr lang="es-ES" sz="1600" dirty="0" err="1">
                <a:solidFill>
                  <a:schemeClr val="tx1"/>
                </a:solidFill>
              </a:rPr>
              <a:t>postcrítica</a:t>
            </a:r>
            <a:r>
              <a:rPr lang="es-ES" sz="1600" dirty="0">
                <a:solidFill>
                  <a:schemeClr val="tx1"/>
                </a:solidFill>
              </a:rPr>
              <a:t>: zona de velocidad decreciente no lineal</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393385FE-75E7-4771-8085-1711AC4CE030}"/>
                  </a:ext>
                </a:extLst>
              </p:cNvPr>
              <p:cNvSpPr txBox="1"/>
              <p:nvPr/>
            </p:nvSpPr>
            <p:spPr>
              <a:xfrm>
                <a:off x="1902147" y="5390311"/>
                <a:ext cx="3025451" cy="69814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400" i="1" smtClean="0">
                              <a:latin typeface="Cambria Math" panose="02040503050406030204" pitchFamily="18" charset="0"/>
                            </a:rPr>
                          </m:ctrlPr>
                        </m:sSubPr>
                        <m:e>
                          <m:r>
                            <a:rPr lang="es-AR" sz="1400" i="1">
                              <a:latin typeface="Cambria Math" panose="02040503050406030204" pitchFamily="18" charset="0"/>
                            </a:rPr>
                            <m:t>𝜃</m:t>
                          </m:r>
                        </m:e>
                        <m:sub>
                          <m:r>
                            <a:rPr lang="es-AR" sz="1400" i="0">
                              <a:latin typeface="Cambria Math" panose="02040503050406030204" pitchFamily="18" charset="0"/>
                            </a:rPr>
                            <m:t>5</m:t>
                          </m:r>
                        </m:sub>
                      </m:sSub>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𝑣𝑊</m:t>
                          </m:r>
                        </m:den>
                      </m:f>
                      <m:nary>
                        <m:naryPr>
                          <m:limLoc m:val="subSup"/>
                          <m:ctrlPr>
                            <a:rPr lang="es-AR" sz="1400" i="1">
                              <a:latin typeface="Cambria Math" panose="02040503050406030204" pitchFamily="18" charset="0"/>
                            </a:rPr>
                          </m:ctrlPr>
                        </m:naryPr>
                        <m:sub>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4</m:t>
                              </m:r>
                            </m:sub>
                          </m:sSub>
                        </m:sub>
                        <m:sup>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5</m:t>
                              </m:r>
                            </m:sub>
                          </m:sSub>
                        </m:sup>
                        <m:e>
                          <m:f>
                            <m:fPr>
                              <m:ctrlPr>
                                <a:rPr lang="es-AR" sz="1400" i="1">
                                  <a:latin typeface="Cambria Math" panose="02040503050406030204" pitchFamily="18" charset="0"/>
                                </a:rPr>
                              </m:ctrlPr>
                            </m:fPr>
                            <m:num>
                              <m:r>
                                <a:rPr lang="es-AR" sz="1400" i="1">
                                  <a:latin typeface="Cambria Math" panose="02040503050406030204" pitchFamily="18" charset="0"/>
                                </a:rPr>
                                <m:t>𝑑𝑋</m:t>
                              </m:r>
                            </m:num>
                            <m:den>
                              <m:r>
                                <a:rPr lang="es-AR" sz="1400" i="1">
                                  <a:latin typeface="Cambria Math" panose="02040503050406030204" pitchFamily="18" charset="0"/>
                                </a:rPr>
                                <m:t>𝑁</m:t>
                              </m:r>
                            </m:den>
                          </m:f>
                        </m:e>
                      </m:nary>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num>
                        <m:den>
                          <m:r>
                            <a:rPr lang="es-AR" sz="1400" i="1">
                              <a:latin typeface="Cambria Math" panose="02040503050406030204" pitchFamily="18" charset="0"/>
                            </a:rPr>
                            <m:t>𝑣𝑊</m:t>
                          </m:r>
                        </m:den>
                      </m:f>
                      <m:nary>
                        <m:naryPr>
                          <m:chr m:val="∑"/>
                          <m:limLoc m:val="undOvr"/>
                          <m:ctrlPr>
                            <a:rPr lang="es-AR" sz="1400" i="1">
                              <a:latin typeface="Cambria Math" panose="02040503050406030204" pitchFamily="18" charset="0"/>
                            </a:rPr>
                          </m:ctrlPr>
                        </m:naryPr>
                        <m:sub>
                          <m:r>
                            <a:rPr lang="es-AR" sz="1400" i="1">
                              <a:latin typeface="Cambria Math" panose="02040503050406030204" pitchFamily="18" charset="0"/>
                            </a:rPr>
                            <m:t>𝑖</m:t>
                          </m:r>
                          <m:r>
                            <a:rPr lang="es-AR" sz="1400" i="0">
                              <a:latin typeface="Cambria Math" panose="02040503050406030204" pitchFamily="18" charset="0"/>
                            </a:rPr>
                            <m:t>=1</m:t>
                          </m:r>
                        </m:sub>
                        <m:sup>
                          <m:r>
                            <a:rPr lang="es-AR" sz="1400" i="1">
                              <a:latin typeface="Cambria Math" panose="02040503050406030204" pitchFamily="18" charset="0"/>
                            </a:rPr>
                            <m:t>𝑁</m:t>
                          </m:r>
                        </m:sup>
                        <m:e>
                          <m:f>
                            <m:fPr>
                              <m:ctrlPr>
                                <a:rPr lang="es-AR" sz="1400" i="1">
                                  <a:latin typeface="Cambria Math" panose="02040503050406030204" pitchFamily="18" charset="0"/>
                                </a:rPr>
                              </m:ctrlPr>
                            </m:fPr>
                            <m:num>
                              <m:r>
                                <m:rPr>
                                  <m:sty m:val="p"/>
                                </m:rPr>
                                <a:rPr lang="es-AR" sz="1400" i="0">
                                  <a:latin typeface="Cambria Math" panose="02040503050406030204" pitchFamily="18" charset="0"/>
                                </a:rPr>
                                <m:t>Δ</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1">
                                      <a:latin typeface="Cambria Math" panose="02040503050406030204" pitchFamily="18" charset="0"/>
                                    </a:rPr>
                                    <m:t>𝑖</m:t>
                                  </m:r>
                                </m:sub>
                              </m:sSub>
                            </m:num>
                            <m:den>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d>
                                    <m:dPr>
                                      <m:ctrlPr>
                                        <a:rPr lang="es-AR" sz="1400" i="1">
                                          <a:latin typeface="Cambria Math" panose="02040503050406030204" pitchFamily="18" charset="0"/>
                                        </a:rPr>
                                      </m:ctrlPr>
                                    </m:dPr>
                                    <m:e>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1">
                                              <a:latin typeface="Cambria Math" panose="02040503050406030204" pitchFamily="18" charset="0"/>
                                            </a:rPr>
                                            <m:t>𝑖</m:t>
                                          </m:r>
                                        </m:sub>
                                      </m:sSub>
                                    </m:e>
                                  </m:d>
                                </m:sub>
                              </m:sSub>
                            </m:den>
                          </m:f>
                        </m:e>
                      </m:nary>
                    </m:oMath>
                  </m:oMathPara>
                </a14:m>
                <a:endParaRPr lang="es-AR" sz="1400" dirty="0"/>
              </a:p>
            </p:txBody>
          </p:sp>
        </mc:Choice>
        <mc:Fallback xmlns="">
          <p:sp>
            <p:nvSpPr>
              <p:cNvPr id="27" name="TextBox 26">
                <a:extLst>
                  <a:ext uri="{FF2B5EF4-FFF2-40B4-BE49-F238E27FC236}">
                    <a16:creationId xmlns:a16="http://schemas.microsoft.com/office/drawing/2014/main" id="{393385FE-75E7-4771-8085-1711AC4CE030}"/>
                  </a:ext>
                </a:extLst>
              </p:cNvPr>
              <p:cNvSpPr txBox="1">
                <a:spLocks noRot="1" noChangeAspect="1" noMove="1" noResize="1" noEditPoints="1" noAdjustHandles="1" noChangeArrowheads="1" noChangeShapeType="1" noTextEdit="1"/>
              </p:cNvSpPr>
              <p:nvPr/>
            </p:nvSpPr>
            <p:spPr>
              <a:xfrm>
                <a:off x="1902147" y="5390311"/>
                <a:ext cx="3025451" cy="698140"/>
              </a:xfrm>
              <a:prstGeom prst="rect">
                <a:avLst/>
              </a:prstGeom>
              <a:blipFill>
                <a:blip r:embed="rId8"/>
                <a:stretch>
                  <a:fillRect/>
                </a:stretch>
              </a:blipFill>
            </p:spPr>
            <p:txBody>
              <a:bodyPr/>
              <a:lstStyle/>
              <a:p>
                <a:r>
                  <a:rPr lang="es-AR">
                    <a:noFill/>
                  </a:rPr>
                  <a:t> </a:t>
                </a:r>
              </a:p>
            </p:txBody>
          </p:sp>
        </mc:Fallback>
      </mc:AlternateContent>
      <p:sp>
        <p:nvSpPr>
          <p:cNvPr id="22"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5</a:t>
            </a:fld>
            <a:r>
              <a:rPr lang="en-US" sz="1600" b="1" dirty="0"/>
              <a:t>-</a:t>
            </a:r>
          </a:p>
        </p:txBody>
      </p:sp>
      <p:pic>
        <p:nvPicPr>
          <p:cNvPr id="28" name="Imagen 27" descr="Nueva marca difusion - web">
            <a:extLst>
              <a:ext uri="{FF2B5EF4-FFF2-40B4-BE49-F238E27FC236}">
                <a16:creationId xmlns:a16="http://schemas.microsoft.com/office/drawing/2014/main" id="{096C658D-E731-4697-8BCC-2B81C7788EC1}"/>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9746283" y="320537"/>
            <a:ext cx="2120900" cy="660400"/>
          </a:xfrm>
          <a:prstGeom prst="rect">
            <a:avLst/>
          </a:prstGeom>
          <a:noFill/>
          <a:ln>
            <a:noFill/>
          </a:ln>
        </p:spPr>
      </p:pic>
      <p:sp>
        <p:nvSpPr>
          <p:cNvPr id="29" name="Título 1"/>
          <p:cNvSpPr txBox="1">
            <a:spLocks/>
          </p:cNvSpPr>
          <p:nvPr/>
        </p:nvSpPr>
        <p:spPr>
          <a:xfrm>
            <a:off x="438912" y="250026"/>
            <a:ext cx="9875520"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419" dirty="0"/>
              <a:t>Resolución	</a:t>
            </a:r>
            <a:endParaRPr lang="en-US" dirty="0"/>
          </a:p>
        </p:txBody>
      </p:sp>
      <p:sp>
        <p:nvSpPr>
          <p:cNvPr id="30" name="Marcador de contenido 2">
            <a:extLst>
              <a:ext uri="{FF2B5EF4-FFF2-40B4-BE49-F238E27FC236}">
                <a16:creationId xmlns:a16="http://schemas.microsoft.com/office/drawing/2014/main" id="{FCD46632-B3B0-4C1A-851E-BB56473DF3A2}"/>
              </a:ext>
            </a:extLst>
          </p:cNvPr>
          <p:cNvSpPr txBox="1">
            <a:spLocks/>
          </p:cNvSpPr>
          <p:nvPr/>
        </p:nvSpPr>
        <p:spPr>
          <a:xfrm>
            <a:off x="5994325" y="959246"/>
            <a:ext cx="5951930" cy="33069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lnSpc>
                <a:spcPct val="100000"/>
              </a:lnSpc>
              <a:spcBef>
                <a:spcPts val="300"/>
              </a:spcBef>
              <a:spcAft>
                <a:spcPts val="300"/>
              </a:spcAft>
              <a:buFont typeface="Corbel" pitchFamily="34" charset="0"/>
              <a:buNone/>
            </a:pPr>
            <a:r>
              <a:rPr lang="es-ES" sz="1600" dirty="0">
                <a:solidFill>
                  <a:schemeClr val="tx1"/>
                </a:solidFill>
              </a:rPr>
              <a:t>Sumando los aportes en tiempo de todas las etapas:</a:t>
            </a:r>
          </a:p>
        </p:txBody>
      </p:sp>
      <mc:AlternateContent xmlns:mc="http://schemas.openxmlformats.org/markup-compatibility/2006" xmlns:a14="http://schemas.microsoft.com/office/drawing/2010/main">
        <mc:Choice Requires="a14">
          <p:sp>
            <p:nvSpPr>
              <p:cNvPr id="32" name="TextBox 21">
                <a:extLst>
                  <a:ext uri="{FF2B5EF4-FFF2-40B4-BE49-F238E27FC236}">
                    <a16:creationId xmlns:a16="http://schemas.microsoft.com/office/drawing/2014/main" id="{D0670767-A233-4EFD-B7C7-7C315830824B}"/>
                  </a:ext>
                </a:extLst>
              </p:cNvPr>
              <p:cNvSpPr txBox="1"/>
              <p:nvPr/>
            </p:nvSpPr>
            <p:spPr>
              <a:xfrm>
                <a:off x="6732962" y="1409565"/>
                <a:ext cx="3909974" cy="30777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400" i="1" smtClean="0">
                              <a:latin typeface="Cambria Math" panose="02040503050406030204" pitchFamily="18" charset="0"/>
                            </a:rPr>
                          </m:ctrlPr>
                        </m:sSubPr>
                        <m:e>
                          <m:r>
                            <a:rPr lang="es-AR" sz="1400" i="1">
                              <a:latin typeface="Cambria Math" panose="02040503050406030204" pitchFamily="18" charset="0"/>
                            </a:rPr>
                            <m:t>𝜃</m:t>
                          </m:r>
                        </m:e>
                        <m:sub>
                          <m:r>
                            <a:rPr lang="es-AR" sz="1400" i="1">
                              <a:latin typeface="Cambria Math" panose="02040503050406030204" pitchFamily="18" charset="0"/>
                            </a:rPr>
                            <m:t>𝑡𝑜𝑡</m:t>
                          </m:r>
                        </m:sub>
                      </m:sSub>
                      <m:r>
                        <a:rPr lang="es-AR" sz="1400" i="0">
                          <a:latin typeface="Cambria Math" panose="02040503050406030204" pitchFamily="18" charset="0"/>
                        </a:rPr>
                        <m:t>=</m:t>
                      </m:r>
                      <m:sSup>
                        <m:sSupPr>
                          <m:ctrlPr>
                            <a:rPr lang="es-AR" sz="1400" i="1">
                              <a:latin typeface="Cambria Math" panose="02040503050406030204" pitchFamily="18" charset="0"/>
                            </a:rPr>
                          </m:ctrlPr>
                        </m:sSupPr>
                        <m:e>
                          <m:r>
                            <a:rPr lang="es-AR" sz="1400" i="0">
                              <a:latin typeface="Cambria Math" panose="02040503050406030204" pitchFamily="18" charset="0"/>
                            </a:rPr>
                            <m:t>10</m:t>
                          </m:r>
                        </m:e>
                        <m:sup>
                          <m:r>
                            <a:rPr lang="es-AR" sz="1400" i="0">
                              <a:latin typeface="Cambria Math" panose="02040503050406030204" pitchFamily="18" charset="0"/>
                            </a:rPr>
                            <m:t>′</m:t>
                          </m:r>
                        </m:sup>
                      </m:sSup>
                      <m:r>
                        <a:rPr lang="es-AR" sz="1400" i="0">
                          <a:latin typeface="Cambria Math" panose="02040503050406030204" pitchFamily="18" charset="0"/>
                        </a:rPr>
                        <m:t>=0</m:t>
                      </m:r>
                      <m:r>
                        <a:rPr lang="es-419" sz="1400" b="0" i="0" smtClean="0">
                          <a:latin typeface="Cambria Math" panose="02040503050406030204" pitchFamily="18" charset="0"/>
                        </a:rPr>
                        <m:t>,</m:t>
                      </m:r>
                      <m:r>
                        <a:rPr lang="es-AR" sz="1400" i="0">
                          <a:latin typeface="Cambria Math" panose="02040503050406030204" pitchFamily="18" charset="0"/>
                        </a:rPr>
                        <m:t>167 </m:t>
                      </m:r>
                      <m:r>
                        <a:rPr lang="es-AR" sz="1400" i="1">
                          <a:latin typeface="Cambria Math" panose="02040503050406030204" pitchFamily="18" charset="0"/>
                        </a:rPr>
                        <m:t>h</m:t>
                      </m:r>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𝜃</m:t>
                          </m:r>
                        </m:e>
                        <m:sub>
                          <m:r>
                            <a:rPr lang="es-AR" sz="1400" i="0">
                              <a:latin typeface="Cambria Math" panose="02040503050406030204" pitchFamily="18" charset="0"/>
                            </a:rPr>
                            <m:t>1</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𝜃</m:t>
                          </m:r>
                        </m:e>
                        <m:sub>
                          <m:r>
                            <a:rPr lang="es-AR" sz="1400" i="0">
                              <a:latin typeface="Cambria Math" panose="02040503050406030204" pitchFamily="18" charset="0"/>
                            </a:rPr>
                            <m:t>2</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𝜃</m:t>
                          </m:r>
                        </m:e>
                        <m:sub>
                          <m:r>
                            <a:rPr lang="es-AR" sz="1400" i="0">
                              <a:latin typeface="Cambria Math" panose="02040503050406030204" pitchFamily="18" charset="0"/>
                            </a:rPr>
                            <m:t>3</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𝜃</m:t>
                          </m:r>
                        </m:e>
                        <m:sub>
                          <m:r>
                            <a:rPr lang="es-AR" sz="1400" i="0">
                              <a:latin typeface="Cambria Math" panose="02040503050406030204" pitchFamily="18" charset="0"/>
                            </a:rPr>
                            <m:t>4</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𝜃</m:t>
                          </m:r>
                        </m:e>
                        <m:sub>
                          <m:r>
                            <a:rPr lang="es-AR" sz="1400" i="0">
                              <a:latin typeface="Cambria Math" panose="02040503050406030204" pitchFamily="18" charset="0"/>
                            </a:rPr>
                            <m:t>5</m:t>
                          </m:r>
                        </m:sub>
                      </m:sSub>
                    </m:oMath>
                  </m:oMathPara>
                </a14:m>
                <a:endParaRPr lang="es-AR" sz="1400" dirty="0"/>
              </a:p>
            </p:txBody>
          </p:sp>
        </mc:Choice>
        <mc:Fallback xmlns="">
          <p:sp>
            <p:nvSpPr>
              <p:cNvPr id="32" name="TextBox 21">
                <a:extLst>
                  <a:ext uri="{FF2B5EF4-FFF2-40B4-BE49-F238E27FC236}">
                    <a16:creationId xmlns:a16="http://schemas.microsoft.com/office/drawing/2014/main" id="{D0670767-A233-4EFD-B7C7-7C315830824B}"/>
                  </a:ext>
                </a:extLst>
              </p:cNvPr>
              <p:cNvSpPr txBox="1">
                <a:spLocks noRot="1" noChangeAspect="1" noMove="1" noResize="1" noEditPoints="1" noAdjustHandles="1" noChangeArrowheads="1" noChangeShapeType="1" noTextEdit="1"/>
              </p:cNvSpPr>
              <p:nvPr/>
            </p:nvSpPr>
            <p:spPr>
              <a:xfrm>
                <a:off x="6732962" y="1409565"/>
                <a:ext cx="3909974" cy="307777"/>
              </a:xfrm>
              <a:prstGeom prst="rect">
                <a:avLst/>
              </a:prstGeom>
              <a:blipFill>
                <a:blip r:embed="rId10"/>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33" name="TextBox 27">
                <a:extLst>
                  <a:ext uri="{FF2B5EF4-FFF2-40B4-BE49-F238E27FC236}">
                    <a16:creationId xmlns:a16="http://schemas.microsoft.com/office/drawing/2014/main" id="{53E6E0B5-FACD-41B7-83DD-2F85B13A32E5}"/>
                  </a:ext>
                </a:extLst>
              </p:cNvPr>
              <p:cNvSpPr txBox="1"/>
              <p:nvPr/>
            </p:nvSpPr>
            <p:spPr>
              <a:xfrm>
                <a:off x="5870500" y="1821421"/>
                <a:ext cx="5951930" cy="54675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050" i="1" smtClean="0">
                              <a:latin typeface="Cambria Math" panose="02040503050406030204" pitchFamily="18" charset="0"/>
                            </a:rPr>
                          </m:ctrlPr>
                        </m:sSubPr>
                        <m:e>
                          <m:r>
                            <a:rPr lang="es-AR" sz="1050" i="1">
                              <a:latin typeface="Cambria Math" panose="02040503050406030204" pitchFamily="18" charset="0"/>
                            </a:rPr>
                            <m:t>𝜃</m:t>
                          </m:r>
                        </m:e>
                        <m:sub>
                          <m:r>
                            <a:rPr lang="es-AR" sz="1050" i="1">
                              <a:latin typeface="Cambria Math" panose="02040503050406030204" pitchFamily="18" charset="0"/>
                            </a:rPr>
                            <m:t>𝑡𝑜𝑡</m:t>
                          </m:r>
                        </m:sub>
                      </m:sSub>
                      <m:r>
                        <a:rPr lang="es-AR" sz="1050" i="0">
                          <a:latin typeface="Cambria Math" panose="02040503050406030204" pitchFamily="18" charset="0"/>
                        </a:rPr>
                        <m:t>=</m:t>
                      </m:r>
                      <m:f>
                        <m:fPr>
                          <m:ctrlPr>
                            <a:rPr lang="es-AR" sz="1050" i="1">
                              <a:latin typeface="Cambria Math" panose="02040503050406030204" pitchFamily="18" charset="0"/>
                            </a:rPr>
                          </m:ctrlPr>
                        </m:fPr>
                        <m:num>
                          <m:sSub>
                            <m:sSubPr>
                              <m:ctrlPr>
                                <a:rPr lang="es-AR" sz="1050" i="1">
                                  <a:latin typeface="Cambria Math" panose="02040503050406030204" pitchFamily="18" charset="0"/>
                                </a:rPr>
                              </m:ctrlPr>
                            </m:sSubPr>
                            <m:e>
                              <m:acc>
                                <m:accPr>
                                  <m:chr m:val="̇"/>
                                  <m:ctrlPr>
                                    <a:rPr lang="es-AR" sz="1050" i="1">
                                      <a:latin typeface="Cambria Math" panose="02040503050406030204" pitchFamily="18" charset="0"/>
                                    </a:rPr>
                                  </m:ctrlPr>
                                </m:accPr>
                                <m:e>
                                  <m:r>
                                    <a:rPr lang="es-AR" sz="1050" i="1">
                                      <a:latin typeface="Cambria Math" panose="02040503050406030204" pitchFamily="18" charset="0"/>
                                    </a:rPr>
                                    <m:t>𝑚</m:t>
                                  </m:r>
                                </m:e>
                              </m:acc>
                            </m:e>
                            <m:sub>
                              <m:r>
                                <a:rPr lang="es-AR" sz="1050" i="1">
                                  <a:latin typeface="Cambria Math" panose="02040503050406030204" pitchFamily="18" charset="0"/>
                                </a:rPr>
                                <m:t>𝑠𝑠</m:t>
                              </m:r>
                            </m:sub>
                          </m:sSub>
                        </m:num>
                        <m:den>
                          <m:r>
                            <a:rPr lang="es-AR" sz="1050" i="1">
                              <a:latin typeface="Cambria Math" panose="02040503050406030204" pitchFamily="18" charset="0"/>
                            </a:rPr>
                            <m:t>𝑣𝑊</m:t>
                          </m:r>
                        </m:den>
                      </m:f>
                      <m:r>
                        <a:rPr lang="es-AR" sz="1050" i="0">
                          <a:latin typeface="Cambria Math" panose="02040503050406030204" pitchFamily="18" charset="0"/>
                        </a:rPr>
                        <m:t>×</m:t>
                      </m:r>
                      <m:f>
                        <m:fPr>
                          <m:ctrlPr>
                            <a:rPr lang="es-AR" sz="1050" i="1">
                              <a:latin typeface="Cambria Math" panose="02040503050406030204" pitchFamily="18" charset="0"/>
                            </a:rPr>
                          </m:ctrlPr>
                        </m:fPr>
                        <m:num>
                          <m:d>
                            <m:dPr>
                              <m:ctrlPr>
                                <a:rPr lang="es-AR" sz="1050" i="1">
                                  <a:latin typeface="Cambria Math" panose="02040503050406030204" pitchFamily="18" charset="0"/>
                                </a:rPr>
                              </m:ctrlPr>
                            </m:dPr>
                            <m:e>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0">
                                      <a:latin typeface="Cambria Math" panose="02040503050406030204" pitchFamily="18" charset="0"/>
                                    </a:rPr>
                                    <m:t>0</m:t>
                                  </m:r>
                                </m:sub>
                              </m:sSub>
                              <m:r>
                                <a:rPr lang="es-AR" sz="1050" i="0">
                                  <a:latin typeface="Cambria Math" panose="02040503050406030204" pitchFamily="18" charset="0"/>
                                </a:rPr>
                                <m:t>−</m:t>
                              </m:r>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0">
                                      <a:latin typeface="Cambria Math" panose="02040503050406030204" pitchFamily="18" charset="0"/>
                                    </a:rPr>
                                    <m:t>1</m:t>
                                  </m:r>
                                </m:sub>
                              </m:sSub>
                            </m:e>
                          </m:d>
                        </m:num>
                        <m:den>
                          <m:sSub>
                            <m:sSubPr>
                              <m:ctrlPr>
                                <a:rPr lang="es-AR" sz="1050" i="1">
                                  <a:latin typeface="Cambria Math" panose="02040503050406030204" pitchFamily="18" charset="0"/>
                                </a:rPr>
                              </m:ctrlPr>
                            </m:sSubPr>
                            <m:e>
                              <m:sSub>
                                <m:sSubPr>
                                  <m:ctrlPr>
                                    <a:rPr lang="es-AR" sz="1050" i="1">
                                      <a:latin typeface="Cambria Math" panose="02040503050406030204" pitchFamily="18" charset="0"/>
                                    </a:rPr>
                                  </m:ctrlPr>
                                </m:sSubPr>
                                <m:e>
                                  <m:r>
                                    <a:rPr lang="es-AR" sz="1050" i="1">
                                      <a:latin typeface="Cambria Math" panose="02040503050406030204" pitchFamily="18" charset="0"/>
                                    </a:rPr>
                                    <m:t>𝑁</m:t>
                                  </m:r>
                                </m:e>
                                <m:sub>
                                  <m:r>
                                    <a:rPr lang="es-AR" sz="1050" i="1">
                                      <a:latin typeface="Cambria Math" panose="02040503050406030204" pitchFamily="18" charset="0"/>
                                    </a:rPr>
                                    <m:t>𝑐</m:t>
                                  </m:r>
                                </m:sub>
                              </m:sSub>
                            </m:e>
                            <m:sub>
                              <m:r>
                                <a:rPr lang="es-AR" sz="1050" i="0">
                                  <a:latin typeface="Cambria Math" panose="02040503050406030204" pitchFamily="18" charset="0"/>
                                </a:rPr>
                                <m:t>1</m:t>
                              </m:r>
                            </m:sub>
                          </m:sSub>
                        </m:den>
                      </m:f>
                      <m:r>
                        <a:rPr lang="es-AR" sz="1050" i="0">
                          <a:latin typeface="Cambria Math" panose="02040503050406030204" pitchFamily="18" charset="0"/>
                        </a:rPr>
                        <m:t>+</m:t>
                      </m:r>
                      <m:f>
                        <m:fPr>
                          <m:ctrlPr>
                            <a:rPr lang="es-AR" sz="1050" i="1">
                              <a:latin typeface="Cambria Math" panose="02040503050406030204" pitchFamily="18" charset="0"/>
                            </a:rPr>
                          </m:ctrlPr>
                        </m:fPr>
                        <m:num>
                          <m:sSub>
                            <m:sSubPr>
                              <m:ctrlPr>
                                <a:rPr lang="es-AR" sz="1050" i="1">
                                  <a:latin typeface="Cambria Math" panose="02040503050406030204" pitchFamily="18" charset="0"/>
                                </a:rPr>
                              </m:ctrlPr>
                            </m:sSubPr>
                            <m:e>
                              <m:acc>
                                <m:accPr>
                                  <m:chr m:val="̇"/>
                                  <m:ctrlPr>
                                    <a:rPr lang="es-AR" sz="1050" i="1">
                                      <a:latin typeface="Cambria Math" panose="02040503050406030204" pitchFamily="18" charset="0"/>
                                    </a:rPr>
                                  </m:ctrlPr>
                                </m:accPr>
                                <m:e>
                                  <m:r>
                                    <a:rPr lang="es-AR" sz="1050" i="1">
                                      <a:latin typeface="Cambria Math" panose="02040503050406030204" pitchFamily="18" charset="0"/>
                                    </a:rPr>
                                    <m:t>𝑚</m:t>
                                  </m:r>
                                </m:e>
                              </m:acc>
                            </m:e>
                            <m:sub>
                              <m:r>
                                <a:rPr lang="es-AR" sz="1050" i="1">
                                  <a:latin typeface="Cambria Math" panose="02040503050406030204" pitchFamily="18" charset="0"/>
                                </a:rPr>
                                <m:t>𝑠𝑠</m:t>
                              </m:r>
                            </m:sub>
                          </m:sSub>
                        </m:num>
                        <m:den>
                          <m:r>
                            <a:rPr lang="es-AR" sz="1050" i="1">
                              <a:latin typeface="Cambria Math" panose="02040503050406030204" pitchFamily="18" charset="0"/>
                            </a:rPr>
                            <m:t>𝑣𝑊</m:t>
                          </m:r>
                        </m:den>
                      </m:f>
                      <m:r>
                        <a:rPr lang="es-AR" sz="1050" i="0">
                          <a:latin typeface="Cambria Math" panose="02040503050406030204" pitchFamily="18" charset="0"/>
                        </a:rPr>
                        <m:t>×</m:t>
                      </m:r>
                      <m:f>
                        <m:fPr>
                          <m:ctrlPr>
                            <a:rPr lang="es-AR" sz="1050" i="1">
                              <a:latin typeface="Cambria Math" panose="02040503050406030204" pitchFamily="18" charset="0"/>
                            </a:rPr>
                          </m:ctrlPr>
                        </m:fPr>
                        <m:num>
                          <m:d>
                            <m:dPr>
                              <m:ctrlPr>
                                <a:rPr lang="es-AR" sz="1050" i="1">
                                  <a:latin typeface="Cambria Math" panose="02040503050406030204" pitchFamily="18" charset="0"/>
                                </a:rPr>
                              </m:ctrlPr>
                            </m:dPr>
                            <m:e>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0">
                                      <a:latin typeface="Cambria Math" panose="02040503050406030204" pitchFamily="18" charset="0"/>
                                    </a:rPr>
                                    <m:t>1</m:t>
                                  </m:r>
                                </m:sub>
                              </m:sSub>
                              <m:r>
                                <a:rPr lang="es-AR" sz="1050" i="0">
                                  <a:latin typeface="Cambria Math" panose="02040503050406030204" pitchFamily="18" charset="0"/>
                                </a:rPr>
                                <m:t>−</m:t>
                              </m:r>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0">
                                      <a:latin typeface="Cambria Math" panose="02040503050406030204" pitchFamily="18" charset="0"/>
                                    </a:rPr>
                                    <m:t>2</m:t>
                                  </m:r>
                                </m:sub>
                              </m:sSub>
                            </m:e>
                          </m:d>
                        </m:num>
                        <m:den>
                          <m:sSub>
                            <m:sSubPr>
                              <m:ctrlPr>
                                <a:rPr lang="es-AR" sz="1050" i="1">
                                  <a:latin typeface="Cambria Math" panose="02040503050406030204" pitchFamily="18" charset="0"/>
                                </a:rPr>
                              </m:ctrlPr>
                            </m:sSubPr>
                            <m:e>
                              <m:sSub>
                                <m:sSubPr>
                                  <m:ctrlPr>
                                    <a:rPr lang="es-AR" sz="1050" i="1">
                                      <a:latin typeface="Cambria Math" panose="02040503050406030204" pitchFamily="18" charset="0"/>
                                    </a:rPr>
                                  </m:ctrlPr>
                                </m:sSubPr>
                                <m:e>
                                  <m:r>
                                    <a:rPr lang="es-AR" sz="1050" i="1">
                                      <a:latin typeface="Cambria Math" panose="02040503050406030204" pitchFamily="18" charset="0"/>
                                    </a:rPr>
                                    <m:t>𝑁</m:t>
                                  </m:r>
                                </m:e>
                                <m:sub>
                                  <m:r>
                                    <a:rPr lang="es-AR" sz="1050" i="1">
                                      <a:latin typeface="Cambria Math" panose="02040503050406030204" pitchFamily="18" charset="0"/>
                                    </a:rPr>
                                    <m:t>𝑐</m:t>
                                  </m:r>
                                </m:sub>
                              </m:sSub>
                            </m:e>
                            <m:sub>
                              <m:r>
                                <a:rPr lang="es-AR" sz="1050" i="0">
                                  <a:latin typeface="Cambria Math" panose="02040503050406030204" pitchFamily="18" charset="0"/>
                                </a:rPr>
                                <m:t>2</m:t>
                              </m:r>
                            </m:sub>
                          </m:sSub>
                        </m:den>
                      </m:f>
                      <m:r>
                        <a:rPr lang="es-AR" sz="1050" i="0">
                          <a:latin typeface="Cambria Math" panose="02040503050406030204" pitchFamily="18" charset="0"/>
                        </a:rPr>
                        <m:t>+</m:t>
                      </m:r>
                      <m:f>
                        <m:fPr>
                          <m:ctrlPr>
                            <a:rPr lang="es-AR" sz="1050" i="1">
                              <a:latin typeface="Cambria Math" panose="02040503050406030204" pitchFamily="18" charset="0"/>
                            </a:rPr>
                          </m:ctrlPr>
                        </m:fPr>
                        <m:num>
                          <m:sSub>
                            <m:sSubPr>
                              <m:ctrlPr>
                                <a:rPr lang="es-AR" sz="1050" i="1">
                                  <a:latin typeface="Cambria Math" panose="02040503050406030204" pitchFamily="18" charset="0"/>
                                </a:rPr>
                              </m:ctrlPr>
                            </m:sSubPr>
                            <m:e>
                              <m:acc>
                                <m:accPr>
                                  <m:chr m:val="̇"/>
                                  <m:ctrlPr>
                                    <a:rPr lang="es-AR" sz="1050" i="1">
                                      <a:latin typeface="Cambria Math" panose="02040503050406030204" pitchFamily="18" charset="0"/>
                                    </a:rPr>
                                  </m:ctrlPr>
                                </m:accPr>
                                <m:e>
                                  <m:r>
                                    <a:rPr lang="es-AR" sz="1050" i="1">
                                      <a:latin typeface="Cambria Math" panose="02040503050406030204" pitchFamily="18" charset="0"/>
                                    </a:rPr>
                                    <m:t>𝑚</m:t>
                                  </m:r>
                                </m:e>
                              </m:acc>
                            </m:e>
                            <m:sub>
                              <m:r>
                                <a:rPr lang="es-AR" sz="1050" i="1">
                                  <a:latin typeface="Cambria Math" panose="02040503050406030204" pitchFamily="18" charset="0"/>
                                </a:rPr>
                                <m:t>𝑠𝑠</m:t>
                              </m:r>
                            </m:sub>
                          </m:sSub>
                        </m:num>
                        <m:den>
                          <m:r>
                            <a:rPr lang="es-AR" sz="1050" i="1">
                              <a:latin typeface="Cambria Math" panose="02040503050406030204" pitchFamily="18" charset="0"/>
                            </a:rPr>
                            <m:t>𝑣𝑊</m:t>
                          </m:r>
                        </m:den>
                      </m:f>
                      <m:r>
                        <a:rPr lang="es-AR" sz="1050" i="0">
                          <a:latin typeface="Cambria Math" panose="02040503050406030204" pitchFamily="18" charset="0"/>
                        </a:rPr>
                        <m:t>×</m:t>
                      </m:r>
                      <m:f>
                        <m:fPr>
                          <m:ctrlPr>
                            <a:rPr lang="es-AR" sz="1050" i="1">
                              <a:latin typeface="Cambria Math" panose="02040503050406030204" pitchFamily="18" charset="0"/>
                            </a:rPr>
                          </m:ctrlPr>
                        </m:fPr>
                        <m:num>
                          <m:d>
                            <m:dPr>
                              <m:ctrlPr>
                                <a:rPr lang="es-AR" sz="1050" i="1">
                                  <a:latin typeface="Cambria Math" panose="02040503050406030204" pitchFamily="18" charset="0"/>
                                </a:rPr>
                              </m:ctrlPr>
                            </m:dPr>
                            <m:e>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0">
                                      <a:latin typeface="Cambria Math" panose="02040503050406030204" pitchFamily="18" charset="0"/>
                                    </a:rPr>
                                    <m:t>2</m:t>
                                  </m:r>
                                </m:sub>
                              </m:sSub>
                              <m:r>
                                <a:rPr lang="es-AR" sz="1050" i="0">
                                  <a:latin typeface="Cambria Math" panose="02040503050406030204" pitchFamily="18" charset="0"/>
                                </a:rPr>
                                <m:t>−</m:t>
                              </m:r>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0">
                                      <a:latin typeface="Cambria Math" panose="02040503050406030204" pitchFamily="18" charset="0"/>
                                    </a:rPr>
                                    <m:t>3</m:t>
                                  </m:r>
                                </m:sub>
                              </m:sSub>
                            </m:e>
                          </m:d>
                        </m:num>
                        <m:den>
                          <m:sSub>
                            <m:sSubPr>
                              <m:ctrlPr>
                                <a:rPr lang="es-AR" sz="1050" i="1">
                                  <a:latin typeface="Cambria Math" panose="02040503050406030204" pitchFamily="18" charset="0"/>
                                </a:rPr>
                              </m:ctrlPr>
                            </m:sSubPr>
                            <m:e>
                              <m:sSub>
                                <m:sSubPr>
                                  <m:ctrlPr>
                                    <a:rPr lang="es-AR" sz="1050" i="1">
                                      <a:latin typeface="Cambria Math" panose="02040503050406030204" pitchFamily="18" charset="0"/>
                                    </a:rPr>
                                  </m:ctrlPr>
                                </m:sSubPr>
                                <m:e>
                                  <m:r>
                                    <a:rPr lang="es-AR" sz="1050" i="1">
                                      <a:latin typeface="Cambria Math" panose="02040503050406030204" pitchFamily="18" charset="0"/>
                                    </a:rPr>
                                    <m:t>𝑁</m:t>
                                  </m:r>
                                </m:e>
                                <m:sub>
                                  <m:r>
                                    <a:rPr lang="es-AR" sz="1050" i="1">
                                      <a:latin typeface="Cambria Math" panose="02040503050406030204" pitchFamily="18" charset="0"/>
                                    </a:rPr>
                                    <m:t>𝑐</m:t>
                                  </m:r>
                                </m:sub>
                              </m:sSub>
                            </m:e>
                            <m:sub>
                              <m:r>
                                <a:rPr lang="es-AR" sz="1050" i="0">
                                  <a:latin typeface="Cambria Math" panose="02040503050406030204" pitchFamily="18" charset="0"/>
                                </a:rPr>
                                <m:t>3</m:t>
                              </m:r>
                            </m:sub>
                          </m:sSub>
                        </m:den>
                      </m:f>
                      <m:r>
                        <a:rPr lang="es-AR" sz="1050" i="0">
                          <a:latin typeface="Cambria Math" panose="02040503050406030204" pitchFamily="18" charset="0"/>
                        </a:rPr>
                        <m:t>+</m:t>
                      </m:r>
                      <m:f>
                        <m:fPr>
                          <m:ctrlPr>
                            <a:rPr lang="es-AR" sz="1050" i="1">
                              <a:latin typeface="Cambria Math" panose="02040503050406030204" pitchFamily="18" charset="0"/>
                            </a:rPr>
                          </m:ctrlPr>
                        </m:fPr>
                        <m:num>
                          <m:sSub>
                            <m:sSubPr>
                              <m:ctrlPr>
                                <a:rPr lang="es-AR" sz="1050" i="1">
                                  <a:latin typeface="Cambria Math" panose="02040503050406030204" pitchFamily="18" charset="0"/>
                                </a:rPr>
                              </m:ctrlPr>
                            </m:sSubPr>
                            <m:e>
                              <m:acc>
                                <m:accPr>
                                  <m:chr m:val="̇"/>
                                  <m:ctrlPr>
                                    <a:rPr lang="es-AR" sz="1050" i="1">
                                      <a:latin typeface="Cambria Math" panose="02040503050406030204" pitchFamily="18" charset="0"/>
                                    </a:rPr>
                                  </m:ctrlPr>
                                </m:accPr>
                                <m:e>
                                  <m:r>
                                    <a:rPr lang="es-AR" sz="1050" i="1">
                                      <a:latin typeface="Cambria Math" panose="02040503050406030204" pitchFamily="18" charset="0"/>
                                    </a:rPr>
                                    <m:t>𝑚</m:t>
                                  </m:r>
                                </m:e>
                              </m:acc>
                            </m:e>
                            <m:sub>
                              <m:r>
                                <a:rPr lang="es-AR" sz="1050" i="1">
                                  <a:latin typeface="Cambria Math" panose="02040503050406030204" pitchFamily="18" charset="0"/>
                                </a:rPr>
                                <m:t>𝑠𝑠</m:t>
                              </m:r>
                            </m:sub>
                          </m:sSub>
                        </m:num>
                        <m:den>
                          <m:r>
                            <a:rPr lang="es-AR" sz="1050" i="1">
                              <a:latin typeface="Cambria Math" panose="02040503050406030204" pitchFamily="18" charset="0"/>
                            </a:rPr>
                            <m:t>𝑣𝑊</m:t>
                          </m:r>
                          <m:r>
                            <a:rPr lang="es-AR" sz="1050" i="1">
                              <a:latin typeface="Cambria Math" panose="02040503050406030204" pitchFamily="18" charset="0"/>
                            </a:rPr>
                            <m:t>𝛼</m:t>
                          </m:r>
                        </m:den>
                      </m:f>
                      <m:func>
                        <m:funcPr>
                          <m:ctrlPr>
                            <a:rPr lang="es-AR" sz="1050" i="1">
                              <a:latin typeface="Cambria Math" panose="02040503050406030204" pitchFamily="18" charset="0"/>
                            </a:rPr>
                          </m:ctrlPr>
                        </m:funcPr>
                        <m:fName>
                          <m:r>
                            <m:rPr>
                              <m:sty m:val="p"/>
                            </m:rPr>
                            <a:rPr lang="es-AR" sz="1050" i="0">
                              <a:latin typeface="Cambria Math" panose="02040503050406030204" pitchFamily="18" charset="0"/>
                            </a:rPr>
                            <m:t>ln</m:t>
                          </m:r>
                        </m:fName>
                        <m:e>
                          <m:d>
                            <m:dPr>
                              <m:ctrlPr>
                                <a:rPr lang="es-AR" sz="1050" i="1">
                                  <a:latin typeface="Cambria Math" panose="02040503050406030204" pitchFamily="18" charset="0"/>
                                </a:rPr>
                              </m:ctrlPr>
                            </m:dPr>
                            <m:e>
                              <m:f>
                                <m:fPr>
                                  <m:ctrlPr>
                                    <a:rPr lang="es-AR" sz="1050" i="1">
                                      <a:latin typeface="Cambria Math" panose="02040503050406030204" pitchFamily="18" charset="0"/>
                                    </a:rPr>
                                  </m:ctrlPr>
                                </m:fPr>
                                <m:num>
                                  <m:r>
                                    <a:rPr lang="es-AR" sz="1050" i="1">
                                      <a:latin typeface="Cambria Math" panose="02040503050406030204" pitchFamily="18" charset="0"/>
                                    </a:rPr>
                                    <m:t>𝛼</m:t>
                                  </m:r>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0">
                                          <a:latin typeface="Cambria Math" panose="02040503050406030204" pitchFamily="18" charset="0"/>
                                        </a:rPr>
                                        <m:t>3</m:t>
                                      </m:r>
                                    </m:sub>
                                  </m:sSub>
                                  <m:r>
                                    <a:rPr lang="es-AR" sz="1050" i="0">
                                      <a:latin typeface="Cambria Math" panose="02040503050406030204" pitchFamily="18" charset="0"/>
                                    </a:rPr>
                                    <m:t>+</m:t>
                                  </m:r>
                                  <m:r>
                                    <a:rPr lang="es-AR" sz="1050" i="1">
                                      <a:latin typeface="Cambria Math" panose="02040503050406030204" pitchFamily="18" charset="0"/>
                                    </a:rPr>
                                    <m:t>𝛽</m:t>
                                  </m:r>
                                </m:num>
                                <m:den>
                                  <m:r>
                                    <a:rPr lang="es-AR" sz="1050" i="1">
                                      <a:latin typeface="Cambria Math" panose="02040503050406030204" pitchFamily="18" charset="0"/>
                                    </a:rPr>
                                    <m:t>𝛼</m:t>
                                  </m:r>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0">
                                          <a:latin typeface="Cambria Math" panose="02040503050406030204" pitchFamily="18" charset="0"/>
                                        </a:rPr>
                                        <m:t>4</m:t>
                                      </m:r>
                                    </m:sub>
                                  </m:sSub>
                                  <m:r>
                                    <a:rPr lang="es-AR" sz="1050" i="0">
                                      <a:latin typeface="Cambria Math" panose="02040503050406030204" pitchFamily="18" charset="0"/>
                                    </a:rPr>
                                    <m:t>+</m:t>
                                  </m:r>
                                  <m:r>
                                    <a:rPr lang="es-AR" sz="1050" i="1">
                                      <a:latin typeface="Cambria Math" panose="02040503050406030204" pitchFamily="18" charset="0"/>
                                    </a:rPr>
                                    <m:t>𝛽</m:t>
                                  </m:r>
                                </m:den>
                              </m:f>
                            </m:e>
                          </m:d>
                        </m:e>
                      </m:func>
                      <m:r>
                        <a:rPr lang="es-AR" sz="1050" i="0">
                          <a:latin typeface="Cambria Math" panose="02040503050406030204" pitchFamily="18" charset="0"/>
                        </a:rPr>
                        <m:t>+</m:t>
                      </m:r>
                      <m:f>
                        <m:fPr>
                          <m:ctrlPr>
                            <a:rPr lang="es-AR" sz="1050" i="1">
                              <a:latin typeface="Cambria Math" panose="02040503050406030204" pitchFamily="18" charset="0"/>
                            </a:rPr>
                          </m:ctrlPr>
                        </m:fPr>
                        <m:num>
                          <m:sSub>
                            <m:sSubPr>
                              <m:ctrlPr>
                                <a:rPr lang="es-AR" sz="1050" i="1">
                                  <a:latin typeface="Cambria Math" panose="02040503050406030204" pitchFamily="18" charset="0"/>
                                </a:rPr>
                              </m:ctrlPr>
                            </m:sSubPr>
                            <m:e>
                              <m:acc>
                                <m:accPr>
                                  <m:chr m:val="̇"/>
                                  <m:ctrlPr>
                                    <a:rPr lang="es-AR" sz="1050" i="1">
                                      <a:latin typeface="Cambria Math" panose="02040503050406030204" pitchFamily="18" charset="0"/>
                                    </a:rPr>
                                  </m:ctrlPr>
                                </m:accPr>
                                <m:e>
                                  <m:r>
                                    <a:rPr lang="es-AR" sz="1050" i="1">
                                      <a:latin typeface="Cambria Math" panose="02040503050406030204" pitchFamily="18" charset="0"/>
                                    </a:rPr>
                                    <m:t>𝑚</m:t>
                                  </m:r>
                                </m:e>
                              </m:acc>
                            </m:e>
                            <m:sub>
                              <m:r>
                                <a:rPr lang="es-AR" sz="1050" i="1">
                                  <a:latin typeface="Cambria Math" panose="02040503050406030204" pitchFamily="18" charset="0"/>
                                </a:rPr>
                                <m:t>𝑠𝑠</m:t>
                              </m:r>
                            </m:sub>
                          </m:sSub>
                        </m:num>
                        <m:den>
                          <m:r>
                            <a:rPr lang="es-AR" sz="1050" i="1">
                              <a:latin typeface="Cambria Math" panose="02040503050406030204" pitchFamily="18" charset="0"/>
                            </a:rPr>
                            <m:t>𝑣𝐴</m:t>
                          </m:r>
                        </m:den>
                      </m:f>
                      <m:nary>
                        <m:naryPr>
                          <m:chr m:val="∑"/>
                          <m:limLoc m:val="undOvr"/>
                          <m:ctrlPr>
                            <a:rPr lang="es-AR" sz="1050" i="1">
                              <a:latin typeface="Cambria Math" panose="02040503050406030204" pitchFamily="18" charset="0"/>
                            </a:rPr>
                          </m:ctrlPr>
                        </m:naryPr>
                        <m:sub>
                          <m:r>
                            <a:rPr lang="es-AR" sz="1050" i="1">
                              <a:latin typeface="Cambria Math" panose="02040503050406030204" pitchFamily="18" charset="0"/>
                            </a:rPr>
                            <m:t>𝑖</m:t>
                          </m:r>
                          <m:r>
                            <a:rPr lang="es-AR" sz="1050" i="0">
                              <a:latin typeface="Cambria Math" panose="02040503050406030204" pitchFamily="18" charset="0"/>
                            </a:rPr>
                            <m:t>=1</m:t>
                          </m:r>
                        </m:sub>
                        <m:sup>
                          <m:r>
                            <a:rPr lang="es-AR" sz="1050" i="1">
                              <a:latin typeface="Cambria Math" panose="02040503050406030204" pitchFamily="18" charset="0"/>
                            </a:rPr>
                            <m:t>𝑁</m:t>
                          </m:r>
                        </m:sup>
                        <m:e>
                          <m:f>
                            <m:fPr>
                              <m:ctrlPr>
                                <a:rPr lang="es-AR" sz="1050" i="1">
                                  <a:latin typeface="Cambria Math" panose="02040503050406030204" pitchFamily="18" charset="0"/>
                                </a:rPr>
                              </m:ctrlPr>
                            </m:fPr>
                            <m:num>
                              <m:r>
                                <a:rPr lang="es-AR" sz="1050" i="0">
                                  <a:latin typeface="Cambria Math" panose="02040503050406030204" pitchFamily="18" charset="0"/>
                                </a:rPr>
                                <m:t>−</m:t>
                              </m:r>
                              <m:r>
                                <m:rPr>
                                  <m:sty m:val="p"/>
                                </m:rPr>
                                <a:rPr lang="es-AR" sz="1050" i="0">
                                  <a:latin typeface="Cambria Math" panose="02040503050406030204" pitchFamily="18" charset="0"/>
                                </a:rPr>
                                <m:t>Δ</m:t>
                              </m:r>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1">
                                      <a:latin typeface="Cambria Math" panose="02040503050406030204" pitchFamily="18" charset="0"/>
                                    </a:rPr>
                                    <m:t>𝑖</m:t>
                                  </m:r>
                                </m:sub>
                              </m:sSub>
                            </m:num>
                            <m:den>
                              <m:sSub>
                                <m:sSubPr>
                                  <m:ctrlPr>
                                    <a:rPr lang="es-AR" sz="1050" i="1">
                                      <a:latin typeface="Cambria Math" panose="02040503050406030204" pitchFamily="18" charset="0"/>
                                    </a:rPr>
                                  </m:ctrlPr>
                                </m:sSubPr>
                                <m:e>
                                  <m:r>
                                    <a:rPr lang="es-AR" sz="1050" i="1">
                                      <a:latin typeface="Cambria Math" panose="02040503050406030204" pitchFamily="18" charset="0"/>
                                    </a:rPr>
                                    <m:t>𝑁</m:t>
                                  </m:r>
                                </m:e>
                                <m:sub>
                                  <m:d>
                                    <m:dPr>
                                      <m:ctrlPr>
                                        <a:rPr lang="es-AR" sz="1050" i="1">
                                          <a:latin typeface="Cambria Math" panose="02040503050406030204" pitchFamily="18" charset="0"/>
                                        </a:rPr>
                                      </m:ctrlPr>
                                    </m:dPr>
                                    <m:e>
                                      <m:sSub>
                                        <m:sSubPr>
                                          <m:ctrlPr>
                                            <a:rPr lang="es-AR" sz="1050" i="1">
                                              <a:latin typeface="Cambria Math" panose="02040503050406030204" pitchFamily="18" charset="0"/>
                                            </a:rPr>
                                          </m:ctrlPr>
                                        </m:sSubPr>
                                        <m:e>
                                          <m:r>
                                            <a:rPr lang="es-AR" sz="1050" i="1">
                                              <a:latin typeface="Cambria Math" panose="02040503050406030204" pitchFamily="18" charset="0"/>
                                            </a:rPr>
                                            <m:t>𝑋</m:t>
                                          </m:r>
                                        </m:e>
                                        <m:sub>
                                          <m:r>
                                            <a:rPr lang="es-AR" sz="1050" i="1">
                                              <a:latin typeface="Cambria Math" panose="02040503050406030204" pitchFamily="18" charset="0"/>
                                            </a:rPr>
                                            <m:t>𝑖</m:t>
                                          </m:r>
                                        </m:sub>
                                      </m:sSub>
                                    </m:e>
                                  </m:d>
                                </m:sub>
                              </m:sSub>
                            </m:den>
                          </m:f>
                        </m:e>
                      </m:nary>
                    </m:oMath>
                  </m:oMathPara>
                </a14:m>
                <a:endParaRPr lang="es-AR" sz="1200" dirty="0"/>
              </a:p>
            </p:txBody>
          </p:sp>
        </mc:Choice>
        <mc:Fallback xmlns="">
          <p:sp>
            <p:nvSpPr>
              <p:cNvPr id="33" name="TextBox 27">
                <a:extLst>
                  <a:ext uri="{FF2B5EF4-FFF2-40B4-BE49-F238E27FC236}">
                    <a16:creationId xmlns:a16="http://schemas.microsoft.com/office/drawing/2014/main" id="{53E6E0B5-FACD-41B7-83DD-2F85B13A32E5}"/>
                  </a:ext>
                </a:extLst>
              </p:cNvPr>
              <p:cNvSpPr txBox="1">
                <a:spLocks noRot="1" noChangeAspect="1" noMove="1" noResize="1" noEditPoints="1" noAdjustHandles="1" noChangeArrowheads="1" noChangeShapeType="1" noTextEdit="1"/>
              </p:cNvSpPr>
              <p:nvPr/>
            </p:nvSpPr>
            <p:spPr>
              <a:xfrm>
                <a:off x="5870500" y="1821421"/>
                <a:ext cx="5951930" cy="546753"/>
              </a:xfrm>
              <a:prstGeom prst="rect">
                <a:avLst/>
              </a:prstGeom>
              <a:blipFill>
                <a:blip r:embed="rId11"/>
                <a:stretch>
                  <a:fillRect t="-89888" r="-8709" b="-141573"/>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34" name="TextBox 28">
                <a:extLst>
                  <a:ext uri="{FF2B5EF4-FFF2-40B4-BE49-F238E27FC236}">
                    <a16:creationId xmlns:a16="http://schemas.microsoft.com/office/drawing/2014/main" id="{D00BAF34-1816-4888-8A5E-3C3675BDE27C}"/>
                  </a:ext>
                </a:extLst>
              </p:cNvPr>
              <p:cNvSpPr txBox="1"/>
              <p:nvPr/>
            </p:nvSpPr>
            <p:spPr>
              <a:xfrm>
                <a:off x="6353341" y="2471989"/>
                <a:ext cx="5149107" cy="67928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200" i="1" smtClean="0">
                              <a:latin typeface="Cambria Math" panose="02040503050406030204" pitchFamily="18" charset="0"/>
                            </a:rPr>
                          </m:ctrlPr>
                        </m:sSubPr>
                        <m:e>
                          <m:r>
                            <a:rPr lang="es-AR" sz="1200" i="1">
                              <a:latin typeface="Cambria Math" panose="02040503050406030204" pitchFamily="18" charset="0"/>
                            </a:rPr>
                            <m:t>𝜃</m:t>
                          </m:r>
                        </m:e>
                        <m:sub>
                          <m:r>
                            <a:rPr lang="es-AR" sz="1200" i="1">
                              <a:latin typeface="Cambria Math" panose="02040503050406030204" pitchFamily="18" charset="0"/>
                            </a:rPr>
                            <m:t>𝑡𝑜𝑡</m:t>
                          </m:r>
                        </m:sub>
                      </m:sSub>
                      <m:r>
                        <a:rPr lang="es-AR" sz="1200" i="0">
                          <a:latin typeface="Cambria Math" panose="02040503050406030204" pitchFamily="18" charset="0"/>
                        </a:rPr>
                        <m:t>=</m:t>
                      </m:r>
                      <m:f>
                        <m:fPr>
                          <m:ctrlPr>
                            <a:rPr lang="es-AR" sz="1200" i="1">
                              <a:latin typeface="Cambria Math" panose="02040503050406030204" pitchFamily="18" charset="0"/>
                            </a:rPr>
                          </m:ctrlPr>
                        </m:fPr>
                        <m:num>
                          <m:sSub>
                            <m:sSubPr>
                              <m:ctrlPr>
                                <a:rPr lang="es-AR" sz="1200" i="1">
                                  <a:latin typeface="Cambria Math" panose="02040503050406030204" pitchFamily="18" charset="0"/>
                                </a:rPr>
                              </m:ctrlPr>
                            </m:sSubPr>
                            <m:e>
                              <m:acc>
                                <m:accPr>
                                  <m:chr m:val="̇"/>
                                  <m:ctrlPr>
                                    <a:rPr lang="es-AR" sz="1200" i="1">
                                      <a:latin typeface="Cambria Math" panose="02040503050406030204" pitchFamily="18" charset="0"/>
                                    </a:rPr>
                                  </m:ctrlPr>
                                </m:accPr>
                                <m:e>
                                  <m:r>
                                    <a:rPr lang="es-AR" sz="1200" i="1">
                                      <a:latin typeface="Cambria Math" panose="02040503050406030204" pitchFamily="18" charset="0"/>
                                    </a:rPr>
                                    <m:t>𝑚</m:t>
                                  </m:r>
                                </m:e>
                              </m:acc>
                            </m:e>
                            <m:sub>
                              <m:r>
                                <a:rPr lang="es-AR" sz="1200" i="1">
                                  <a:latin typeface="Cambria Math" panose="02040503050406030204" pitchFamily="18" charset="0"/>
                                </a:rPr>
                                <m:t>𝑠𝑠</m:t>
                              </m:r>
                            </m:sub>
                          </m:sSub>
                        </m:num>
                        <m:den>
                          <m:r>
                            <a:rPr lang="es-AR" sz="1200" i="1">
                              <a:latin typeface="Cambria Math" panose="02040503050406030204" pitchFamily="18" charset="0"/>
                            </a:rPr>
                            <m:t>𝑊</m:t>
                          </m:r>
                        </m:den>
                      </m:f>
                      <m:r>
                        <a:rPr lang="es-AR" sz="1200" i="0">
                          <a:latin typeface="Cambria Math" panose="02040503050406030204" pitchFamily="18" charset="0"/>
                        </a:rPr>
                        <m:t>×</m:t>
                      </m:r>
                      <m:f>
                        <m:fPr>
                          <m:ctrlPr>
                            <a:rPr lang="es-AR" sz="1200" i="1">
                              <a:latin typeface="Cambria Math" panose="02040503050406030204" pitchFamily="18" charset="0"/>
                            </a:rPr>
                          </m:ctrlPr>
                        </m:fPr>
                        <m:num>
                          <m:r>
                            <a:rPr lang="es-AR" sz="1200" i="0">
                              <a:latin typeface="Cambria Math" panose="02040503050406030204" pitchFamily="18" charset="0"/>
                            </a:rPr>
                            <m:t>1</m:t>
                          </m:r>
                        </m:num>
                        <m:den>
                          <m:r>
                            <a:rPr lang="es-AR" sz="1200" i="1">
                              <a:latin typeface="Cambria Math" panose="02040503050406030204" pitchFamily="18" charset="0"/>
                            </a:rPr>
                            <m:t>𝑣</m:t>
                          </m:r>
                        </m:den>
                      </m:f>
                      <m:d>
                        <m:dPr>
                          <m:begChr m:val="["/>
                          <m:endChr m:val="]"/>
                          <m:ctrlPr>
                            <a:rPr lang="es-AR" sz="1200" i="1">
                              <a:latin typeface="Cambria Math" panose="02040503050406030204" pitchFamily="18" charset="0"/>
                            </a:rPr>
                          </m:ctrlPr>
                        </m:dPr>
                        <m:e>
                          <m:f>
                            <m:fPr>
                              <m:ctrlPr>
                                <a:rPr lang="es-AR" sz="1200" i="1">
                                  <a:latin typeface="Cambria Math" panose="02040503050406030204" pitchFamily="18" charset="0"/>
                                </a:rPr>
                              </m:ctrlPr>
                            </m:fPr>
                            <m:num>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0">
                                      <a:latin typeface="Cambria Math" panose="02040503050406030204" pitchFamily="18" charset="0"/>
                                    </a:rPr>
                                    <m:t>0</m:t>
                                  </m:r>
                                </m:sub>
                              </m:sSub>
                              <m:r>
                                <a:rPr lang="es-AR" sz="1200" i="0">
                                  <a:latin typeface="Cambria Math" panose="02040503050406030204" pitchFamily="18" charset="0"/>
                                </a:rPr>
                                <m:t>−</m:t>
                              </m:r>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0">
                                      <a:latin typeface="Cambria Math" panose="02040503050406030204" pitchFamily="18" charset="0"/>
                                    </a:rPr>
                                    <m:t>1</m:t>
                                  </m:r>
                                </m:sub>
                              </m:sSub>
                            </m:num>
                            <m:den>
                              <m:sSub>
                                <m:sSubPr>
                                  <m:ctrlPr>
                                    <a:rPr lang="es-AR" sz="1200" i="1">
                                      <a:latin typeface="Cambria Math" panose="02040503050406030204" pitchFamily="18" charset="0"/>
                                    </a:rPr>
                                  </m:ctrlPr>
                                </m:sSubPr>
                                <m:e>
                                  <m:sSub>
                                    <m:sSubPr>
                                      <m:ctrlPr>
                                        <a:rPr lang="es-AR" sz="1200" i="1">
                                          <a:latin typeface="Cambria Math" panose="02040503050406030204" pitchFamily="18" charset="0"/>
                                        </a:rPr>
                                      </m:ctrlPr>
                                    </m:sSubPr>
                                    <m:e>
                                      <m:r>
                                        <a:rPr lang="es-AR" sz="1200" i="1">
                                          <a:latin typeface="Cambria Math" panose="02040503050406030204" pitchFamily="18" charset="0"/>
                                        </a:rPr>
                                        <m:t>𝑁</m:t>
                                      </m:r>
                                    </m:e>
                                    <m:sub>
                                      <m:r>
                                        <a:rPr lang="es-AR" sz="1200" i="1">
                                          <a:latin typeface="Cambria Math" panose="02040503050406030204" pitchFamily="18" charset="0"/>
                                        </a:rPr>
                                        <m:t>𝑐</m:t>
                                      </m:r>
                                    </m:sub>
                                  </m:sSub>
                                </m:e>
                                <m:sub>
                                  <m:r>
                                    <a:rPr lang="es-AR" sz="1200" i="0">
                                      <a:latin typeface="Cambria Math" panose="02040503050406030204" pitchFamily="18" charset="0"/>
                                    </a:rPr>
                                    <m:t>1</m:t>
                                  </m:r>
                                </m:sub>
                              </m:sSub>
                            </m:den>
                          </m:f>
                          <m:r>
                            <a:rPr lang="es-AR" sz="1200" i="0">
                              <a:latin typeface="Cambria Math" panose="02040503050406030204" pitchFamily="18" charset="0"/>
                            </a:rPr>
                            <m:t>+</m:t>
                          </m:r>
                          <m:f>
                            <m:fPr>
                              <m:ctrlPr>
                                <a:rPr lang="es-AR" sz="1200" i="1">
                                  <a:latin typeface="Cambria Math" panose="02040503050406030204" pitchFamily="18" charset="0"/>
                                </a:rPr>
                              </m:ctrlPr>
                            </m:fPr>
                            <m:num>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0">
                                      <a:latin typeface="Cambria Math" panose="02040503050406030204" pitchFamily="18" charset="0"/>
                                    </a:rPr>
                                    <m:t>1</m:t>
                                  </m:r>
                                </m:sub>
                              </m:sSub>
                              <m:r>
                                <a:rPr lang="es-AR" sz="1200" i="0">
                                  <a:latin typeface="Cambria Math" panose="02040503050406030204" pitchFamily="18" charset="0"/>
                                </a:rPr>
                                <m:t>−</m:t>
                              </m:r>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0">
                                      <a:latin typeface="Cambria Math" panose="02040503050406030204" pitchFamily="18" charset="0"/>
                                    </a:rPr>
                                    <m:t>2</m:t>
                                  </m:r>
                                </m:sub>
                              </m:sSub>
                            </m:num>
                            <m:den>
                              <m:sSub>
                                <m:sSubPr>
                                  <m:ctrlPr>
                                    <a:rPr lang="es-AR" sz="1200" i="1">
                                      <a:latin typeface="Cambria Math" panose="02040503050406030204" pitchFamily="18" charset="0"/>
                                    </a:rPr>
                                  </m:ctrlPr>
                                </m:sSubPr>
                                <m:e>
                                  <m:sSub>
                                    <m:sSubPr>
                                      <m:ctrlPr>
                                        <a:rPr lang="es-AR" sz="1200" i="1">
                                          <a:latin typeface="Cambria Math" panose="02040503050406030204" pitchFamily="18" charset="0"/>
                                        </a:rPr>
                                      </m:ctrlPr>
                                    </m:sSubPr>
                                    <m:e>
                                      <m:r>
                                        <a:rPr lang="es-AR" sz="1200" i="1">
                                          <a:latin typeface="Cambria Math" panose="02040503050406030204" pitchFamily="18" charset="0"/>
                                        </a:rPr>
                                        <m:t>𝑁</m:t>
                                      </m:r>
                                    </m:e>
                                    <m:sub>
                                      <m:r>
                                        <a:rPr lang="es-AR" sz="1200" i="1">
                                          <a:latin typeface="Cambria Math" panose="02040503050406030204" pitchFamily="18" charset="0"/>
                                        </a:rPr>
                                        <m:t>𝑐</m:t>
                                      </m:r>
                                    </m:sub>
                                  </m:sSub>
                                </m:e>
                                <m:sub>
                                  <m:r>
                                    <a:rPr lang="es-AR" sz="1200" i="0">
                                      <a:latin typeface="Cambria Math" panose="02040503050406030204" pitchFamily="18" charset="0"/>
                                    </a:rPr>
                                    <m:t>2</m:t>
                                  </m:r>
                                </m:sub>
                              </m:sSub>
                            </m:den>
                          </m:f>
                          <m:r>
                            <a:rPr lang="es-AR" sz="1200" i="0">
                              <a:latin typeface="Cambria Math" panose="02040503050406030204" pitchFamily="18" charset="0"/>
                            </a:rPr>
                            <m:t>+</m:t>
                          </m:r>
                          <m:f>
                            <m:fPr>
                              <m:ctrlPr>
                                <a:rPr lang="es-AR" sz="1200" i="1">
                                  <a:latin typeface="Cambria Math" panose="02040503050406030204" pitchFamily="18" charset="0"/>
                                </a:rPr>
                              </m:ctrlPr>
                            </m:fPr>
                            <m:num>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0">
                                      <a:latin typeface="Cambria Math" panose="02040503050406030204" pitchFamily="18" charset="0"/>
                                    </a:rPr>
                                    <m:t>2</m:t>
                                  </m:r>
                                </m:sub>
                              </m:sSub>
                              <m:r>
                                <a:rPr lang="es-AR" sz="1200" i="0">
                                  <a:latin typeface="Cambria Math" panose="02040503050406030204" pitchFamily="18" charset="0"/>
                                </a:rPr>
                                <m:t>−</m:t>
                              </m:r>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0">
                                      <a:latin typeface="Cambria Math" panose="02040503050406030204" pitchFamily="18" charset="0"/>
                                    </a:rPr>
                                    <m:t>3</m:t>
                                  </m:r>
                                </m:sub>
                              </m:sSub>
                            </m:num>
                            <m:den>
                              <m:sSub>
                                <m:sSubPr>
                                  <m:ctrlPr>
                                    <a:rPr lang="es-AR" sz="1200" i="1">
                                      <a:latin typeface="Cambria Math" panose="02040503050406030204" pitchFamily="18" charset="0"/>
                                    </a:rPr>
                                  </m:ctrlPr>
                                </m:sSubPr>
                                <m:e>
                                  <m:sSub>
                                    <m:sSubPr>
                                      <m:ctrlPr>
                                        <a:rPr lang="es-AR" sz="1200" i="1">
                                          <a:latin typeface="Cambria Math" panose="02040503050406030204" pitchFamily="18" charset="0"/>
                                        </a:rPr>
                                      </m:ctrlPr>
                                    </m:sSubPr>
                                    <m:e>
                                      <m:r>
                                        <a:rPr lang="es-AR" sz="1200" i="1">
                                          <a:latin typeface="Cambria Math" panose="02040503050406030204" pitchFamily="18" charset="0"/>
                                        </a:rPr>
                                        <m:t>𝑁</m:t>
                                      </m:r>
                                    </m:e>
                                    <m:sub>
                                      <m:r>
                                        <a:rPr lang="es-AR" sz="1200" i="1">
                                          <a:latin typeface="Cambria Math" panose="02040503050406030204" pitchFamily="18" charset="0"/>
                                        </a:rPr>
                                        <m:t>𝑐</m:t>
                                      </m:r>
                                    </m:sub>
                                  </m:sSub>
                                </m:e>
                                <m:sub>
                                  <m:r>
                                    <a:rPr lang="es-AR" sz="1200" i="0">
                                      <a:latin typeface="Cambria Math" panose="02040503050406030204" pitchFamily="18" charset="0"/>
                                    </a:rPr>
                                    <m:t>3</m:t>
                                  </m:r>
                                </m:sub>
                              </m:sSub>
                            </m:den>
                          </m:f>
                          <m:r>
                            <a:rPr lang="es-AR" sz="1200" i="0">
                              <a:latin typeface="Cambria Math" panose="02040503050406030204" pitchFamily="18" charset="0"/>
                            </a:rPr>
                            <m:t>+</m:t>
                          </m:r>
                          <m:f>
                            <m:fPr>
                              <m:ctrlPr>
                                <a:rPr lang="es-AR" sz="1200" i="1">
                                  <a:latin typeface="Cambria Math" panose="02040503050406030204" pitchFamily="18" charset="0"/>
                                </a:rPr>
                              </m:ctrlPr>
                            </m:fPr>
                            <m:num>
                              <m:r>
                                <a:rPr lang="es-AR" sz="1200" i="0">
                                  <a:latin typeface="Cambria Math" panose="02040503050406030204" pitchFamily="18" charset="0"/>
                                </a:rPr>
                                <m:t>1</m:t>
                              </m:r>
                            </m:num>
                            <m:den>
                              <m:r>
                                <a:rPr lang="es-AR" sz="1200" i="1">
                                  <a:latin typeface="Cambria Math" panose="02040503050406030204" pitchFamily="18" charset="0"/>
                                </a:rPr>
                                <m:t>𝛼</m:t>
                              </m:r>
                            </m:den>
                          </m:f>
                          <m:func>
                            <m:funcPr>
                              <m:ctrlPr>
                                <a:rPr lang="es-AR" sz="1200" i="1">
                                  <a:latin typeface="Cambria Math" panose="02040503050406030204" pitchFamily="18" charset="0"/>
                                </a:rPr>
                              </m:ctrlPr>
                            </m:funcPr>
                            <m:fName>
                              <m:r>
                                <m:rPr>
                                  <m:sty m:val="p"/>
                                </m:rPr>
                                <a:rPr lang="es-AR" sz="1200" i="0">
                                  <a:latin typeface="Cambria Math" panose="02040503050406030204" pitchFamily="18" charset="0"/>
                                </a:rPr>
                                <m:t>ln</m:t>
                              </m:r>
                            </m:fName>
                            <m:e>
                              <m:d>
                                <m:dPr>
                                  <m:ctrlPr>
                                    <a:rPr lang="es-AR" sz="1200" i="1">
                                      <a:latin typeface="Cambria Math" panose="02040503050406030204" pitchFamily="18" charset="0"/>
                                    </a:rPr>
                                  </m:ctrlPr>
                                </m:dPr>
                                <m:e>
                                  <m:f>
                                    <m:fPr>
                                      <m:ctrlPr>
                                        <a:rPr lang="es-AR" sz="1200" i="1">
                                          <a:latin typeface="Cambria Math" panose="02040503050406030204" pitchFamily="18" charset="0"/>
                                        </a:rPr>
                                      </m:ctrlPr>
                                    </m:fPr>
                                    <m:num>
                                      <m:r>
                                        <a:rPr lang="es-AR" sz="1200" i="1">
                                          <a:latin typeface="Cambria Math" panose="02040503050406030204" pitchFamily="18" charset="0"/>
                                        </a:rPr>
                                        <m:t>𝛼</m:t>
                                      </m:r>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0">
                                              <a:latin typeface="Cambria Math" panose="02040503050406030204" pitchFamily="18" charset="0"/>
                                            </a:rPr>
                                            <m:t>3</m:t>
                                          </m:r>
                                        </m:sub>
                                      </m:sSub>
                                      <m:r>
                                        <a:rPr lang="es-AR" sz="1200" i="0">
                                          <a:latin typeface="Cambria Math" panose="02040503050406030204" pitchFamily="18" charset="0"/>
                                        </a:rPr>
                                        <m:t>+</m:t>
                                      </m:r>
                                      <m:r>
                                        <a:rPr lang="es-AR" sz="1200" i="1">
                                          <a:latin typeface="Cambria Math" panose="02040503050406030204" pitchFamily="18" charset="0"/>
                                        </a:rPr>
                                        <m:t>𝛽</m:t>
                                      </m:r>
                                    </m:num>
                                    <m:den>
                                      <m:r>
                                        <a:rPr lang="es-AR" sz="1200" i="1">
                                          <a:latin typeface="Cambria Math" panose="02040503050406030204" pitchFamily="18" charset="0"/>
                                        </a:rPr>
                                        <m:t>𝛼</m:t>
                                      </m:r>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0">
                                              <a:latin typeface="Cambria Math" panose="02040503050406030204" pitchFamily="18" charset="0"/>
                                            </a:rPr>
                                            <m:t>4</m:t>
                                          </m:r>
                                        </m:sub>
                                      </m:sSub>
                                      <m:r>
                                        <a:rPr lang="es-AR" sz="1200" i="0">
                                          <a:latin typeface="Cambria Math" panose="02040503050406030204" pitchFamily="18" charset="0"/>
                                        </a:rPr>
                                        <m:t>+</m:t>
                                      </m:r>
                                      <m:r>
                                        <a:rPr lang="es-AR" sz="1200" i="1">
                                          <a:latin typeface="Cambria Math" panose="02040503050406030204" pitchFamily="18" charset="0"/>
                                        </a:rPr>
                                        <m:t>𝛽</m:t>
                                      </m:r>
                                    </m:den>
                                  </m:f>
                                </m:e>
                              </m:d>
                            </m:e>
                          </m:func>
                          <m:r>
                            <a:rPr lang="es-AR" sz="1200" i="0">
                              <a:latin typeface="Cambria Math" panose="02040503050406030204" pitchFamily="18" charset="0"/>
                            </a:rPr>
                            <m:t>+</m:t>
                          </m:r>
                          <m:nary>
                            <m:naryPr>
                              <m:chr m:val="∑"/>
                              <m:limLoc m:val="undOvr"/>
                              <m:ctrlPr>
                                <a:rPr lang="es-AR" sz="1200" i="1">
                                  <a:latin typeface="Cambria Math" panose="02040503050406030204" pitchFamily="18" charset="0"/>
                                </a:rPr>
                              </m:ctrlPr>
                            </m:naryPr>
                            <m:sub>
                              <m:r>
                                <a:rPr lang="es-AR" sz="1200" i="1">
                                  <a:latin typeface="Cambria Math" panose="02040503050406030204" pitchFamily="18" charset="0"/>
                                </a:rPr>
                                <m:t>𝑖</m:t>
                              </m:r>
                              <m:r>
                                <a:rPr lang="es-AR" sz="1200" i="0">
                                  <a:latin typeface="Cambria Math" panose="02040503050406030204" pitchFamily="18" charset="0"/>
                                </a:rPr>
                                <m:t>=1</m:t>
                              </m:r>
                            </m:sub>
                            <m:sup>
                              <m:r>
                                <a:rPr lang="es-AR" sz="1200" i="1">
                                  <a:latin typeface="Cambria Math" panose="02040503050406030204" pitchFamily="18" charset="0"/>
                                </a:rPr>
                                <m:t>𝑁</m:t>
                              </m:r>
                            </m:sup>
                            <m:e>
                              <m:f>
                                <m:fPr>
                                  <m:ctrlPr>
                                    <a:rPr lang="es-AR" sz="1200" i="1">
                                      <a:latin typeface="Cambria Math" panose="02040503050406030204" pitchFamily="18" charset="0"/>
                                    </a:rPr>
                                  </m:ctrlPr>
                                </m:fPr>
                                <m:num>
                                  <m:r>
                                    <a:rPr lang="es-AR" sz="1200" i="0">
                                      <a:latin typeface="Cambria Math" panose="02040503050406030204" pitchFamily="18" charset="0"/>
                                    </a:rPr>
                                    <m:t>−</m:t>
                                  </m:r>
                                  <m:r>
                                    <m:rPr>
                                      <m:sty m:val="p"/>
                                    </m:rPr>
                                    <a:rPr lang="es-AR" sz="1200" i="0">
                                      <a:latin typeface="Cambria Math" panose="02040503050406030204" pitchFamily="18" charset="0"/>
                                    </a:rPr>
                                    <m:t>Δ</m:t>
                                  </m:r>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1">
                                          <a:latin typeface="Cambria Math" panose="02040503050406030204" pitchFamily="18" charset="0"/>
                                        </a:rPr>
                                        <m:t>𝑖</m:t>
                                      </m:r>
                                    </m:sub>
                                  </m:sSub>
                                </m:num>
                                <m:den>
                                  <m:sSub>
                                    <m:sSubPr>
                                      <m:ctrlPr>
                                        <a:rPr lang="es-AR" sz="1200" i="1">
                                          <a:latin typeface="Cambria Math" panose="02040503050406030204" pitchFamily="18" charset="0"/>
                                        </a:rPr>
                                      </m:ctrlPr>
                                    </m:sSubPr>
                                    <m:e>
                                      <m:r>
                                        <a:rPr lang="es-AR" sz="1200" i="1">
                                          <a:latin typeface="Cambria Math" panose="02040503050406030204" pitchFamily="18" charset="0"/>
                                        </a:rPr>
                                        <m:t>𝑁</m:t>
                                      </m:r>
                                    </m:e>
                                    <m:sub>
                                      <m:d>
                                        <m:dPr>
                                          <m:ctrlPr>
                                            <a:rPr lang="es-AR" sz="1200" i="1">
                                              <a:latin typeface="Cambria Math" panose="02040503050406030204" pitchFamily="18" charset="0"/>
                                            </a:rPr>
                                          </m:ctrlPr>
                                        </m:dPr>
                                        <m:e>
                                          <m:sSub>
                                            <m:sSubPr>
                                              <m:ctrlPr>
                                                <a:rPr lang="es-AR" sz="1200" i="1">
                                                  <a:latin typeface="Cambria Math" panose="02040503050406030204" pitchFamily="18" charset="0"/>
                                                </a:rPr>
                                              </m:ctrlPr>
                                            </m:sSubPr>
                                            <m:e>
                                              <m:r>
                                                <a:rPr lang="es-AR" sz="1200" i="1">
                                                  <a:latin typeface="Cambria Math" panose="02040503050406030204" pitchFamily="18" charset="0"/>
                                                </a:rPr>
                                                <m:t>𝑋</m:t>
                                              </m:r>
                                            </m:e>
                                            <m:sub>
                                              <m:r>
                                                <a:rPr lang="es-AR" sz="1200" i="1">
                                                  <a:latin typeface="Cambria Math" panose="02040503050406030204" pitchFamily="18" charset="0"/>
                                                </a:rPr>
                                                <m:t>𝑖</m:t>
                                              </m:r>
                                            </m:sub>
                                          </m:sSub>
                                        </m:e>
                                      </m:d>
                                    </m:sub>
                                  </m:sSub>
                                </m:den>
                              </m:f>
                            </m:e>
                          </m:nary>
                        </m:e>
                      </m:d>
                    </m:oMath>
                  </m:oMathPara>
                </a14:m>
                <a:endParaRPr lang="es-AR" sz="1600" dirty="0"/>
              </a:p>
            </p:txBody>
          </p:sp>
        </mc:Choice>
        <mc:Fallback xmlns="">
          <p:sp>
            <p:nvSpPr>
              <p:cNvPr id="34" name="TextBox 28">
                <a:extLst>
                  <a:ext uri="{FF2B5EF4-FFF2-40B4-BE49-F238E27FC236}">
                    <a16:creationId xmlns:a16="http://schemas.microsoft.com/office/drawing/2014/main" id="{D00BAF34-1816-4888-8A5E-3C3675BDE27C}"/>
                  </a:ext>
                </a:extLst>
              </p:cNvPr>
              <p:cNvSpPr txBox="1">
                <a:spLocks noRot="1" noChangeAspect="1" noMove="1" noResize="1" noEditPoints="1" noAdjustHandles="1" noChangeArrowheads="1" noChangeShapeType="1" noTextEdit="1"/>
              </p:cNvSpPr>
              <p:nvPr/>
            </p:nvSpPr>
            <p:spPr>
              <a:xfrm>
                <a:off x="6353341" y="2471989"/>
                <a:ext cx="5149107" cy="679289"/>
              </a:xfrm>
              <a:prstGeom prst="rect">
                <a:avLst/>
              </a:prstGeom>
              <a:blipFill>
                <a:blip r:embed="rId12"/>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35" name="TextBox 29">
                <a:extLst>
                  <a:ext uri="{FF2B5EF4-FFF2-40B4-BE49-F238E27FC236}">
                    <a16:creationId xmlns:a16="http://schemas.microsoft.com/office/drawing/2014/main" id="{F17E243A-EF27-44D5-9AF9-5F06B466BFE4}"/>
                  </a:ext>
                </a:extLst>
              </p:cNvPr>
              <p:cNvSpPr txBox="1"/>
              <p:nvPr/>
            </p:nvSpPr>
            <p:spPr>
              <a:xfrm>
                <a:off x="6033135" y="3173610"/>
                <a:ext cx="5789295" cy="77707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s-AR" sz="1400" i="1" smtClean="0">
                              <a:latin typeface="Cambria Math" panose="02040503050406030204" pitchFamily="18" charset="0"/>
                            </a:rPr>
                          </m:ctrlPr>
                        </m:fPr>
                        <m:num>
                          <m:r>
                            <a:rPr lang="es-AR" sz="1400" i="1">
                              <a:latin typeface="Cambria Math" panose="02040503050406030204" pitchFamily="18" charset="0"/>
                            </a:rPr>
                            <m:t>𝑊𝑣</m:t>
                          </m:r>
                        </m:num>
                        <m:den>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den>
                      </m:f>
                      <m:r>
                        <a:rPr lang="es-AR" sz="1400" i="0">
                          <a:latin typeface="Cambria Math" panose="02040503050406030204" pitchFamily="18" charset="0"/>
                        </a:rPr>
                        <m:t>=</m:t>
                      </m:r>
                      <m:f>
                        <m:fPr>
                          <m:ctrlPr>
                            <a:rPr lang="es-AR" sz="1400" i="1">
                              <a:latin typeface="Cambria Math" panose="02040503050406030204" pitchFamily="18" charset="0"/>
                            </a:rPr>
                          </m:ctrlPr>
                        </m:fPr>
                        <m:num>
                          <m:r>
                            <a:rPr lang="es-AR" sz="1400" i="0">
                              <a:latin typeface="Cambria Math" panose="02040503050406030204" pitchFamily="18" charset="0"/>
                            </a:rPr>
                            <m:t>1</m:t>
                          </m:r>
                        </m:num>
                        <m:den>
                          <m:sSub>
                            <m:sSubPr>
                              <m:ctrlPr>
                                <a:rPr lang="es-AR" sz="1400" i="1">
                                  <a:latin typeface="Cambria Math" panose="02040503050406030204" pitchFamily="18" charset="0"/>
                                </a:rPr>
                              </m:ctrlPr>
                            </m:sSubPr>
                            <m:e>
                              <m:r>
                                <a:rPr lang="es-AR" sz="1400" i="1">
                                  <a:latin typeface="Cambria Math" panose="02040503050406030204" pitchFamily="18" charset="0"/>
                                </a:rPr>
                                <m:t>𝜃</m:t>
                              </m:r>
                            </m:e>
                            <m:sub>
                              <m:r>
                                <a:rPr lang="es-AR" sz="1400" i="1">
                                  <a:latin typeface="Cambria Math" panose="02040503050406030204" pitchFamily="18" charset="0"/>
                                </a:rPr>
                                <m:t>𝑡𝑜𝑡</m:t>
                              </m:r>
                            </m:sub>
                          </m:sSub>
                        </m:den>
                      </m:f>
                      <m:d>
                        <m:dPr>
                          <m:begChr m:val="["/>
                          <m:endChr m:val="]"/>
                          <m:ctrlPr>
                            <a:rPr lang="es-AR" sz="1400" i="1">
                              <a:latin typeface="Cambria Math" panose="02040503050406030204" pitchFamily="18" charset="0"/>
                            </a:rPr>
                          </m:ctrlPr>
                        </m:dPr>
                        <m:e>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0</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1</m:t>
                                  </m:r>
                                </m:sub>
                              </m:sSub>
                            </m:num>
                            <m:den>
                              <m:sSub>
                                <m:sSubPr>
                                  <m:ctrlPr>
                                    <a:rPr lang="es-AR" sz="1400" i="1">
                                      <a:latin typeface="Cambria Math" panose="02040503050406030204" pitchFamily="18" charset="0"/>
                                    </a:rPr>
                                  </m:ctrlPr>
                                </m:sSubPr>
                                <m:e>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r>
                                        <a:rPr lang="es-AR" sz="1400" i="1">
                                          <a:latin typeface="Cambria Math" panose="02040503050406030204" pitchFamily="18" charset="0"/>
                                        </a:rPr>
                                        <m:t>𝑐</m:t>
                                      </m:r>
                                    </m:sub>
                                  </m:sSub>
                                </m:e>
                                <m:sub>
                                  <m:r>
                                    <a:rPr lang="es-AR" sz="1400" i="0">
                                      <a:latin typeface="Cambria Math" panose="02040503050406030204" pitchFamily="18" charset="0"/>
                                    </a:rPr>
                                    <m:t>1</m:t>
                                  </m:r>
                                </m:sub>
                              </m:sSub>
                            </m:den>
                          </m:f>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1</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2</m:t>
                                  </m:r>
                                </m:sub>
                              </m:sSub>
                            </m:num>
                            <m:den>
                              <m:sSub>
                                <m:sSubPr>
                                  <m:ctrlPr>
                                    <a:rPr lang="es-AR" sz="1400" i="1">
                                      <a:latin typeface="Cambria Math" panose="02040503050406030204" pitchFamily="18" charset="0"/>
                                    </a:rPr>
                                  </m:ctrlPr>
                                </m:sSubPr>
                                <m:e>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r>
                                        <a:rPr lang="es-AR" sz="1400" i="1">
                                          <a:latin typeface="Cambria Math" panose="02040503050406030204" pitchFamily="18" charset="0"/>
                                        </a:rPr>
                                        <m:t>𝑐</m:t>
                                      </m:r>
                                    </m:sub>
                                  </m:sSub>
                                </m:e>
                                <m:sub>
                                  <m:r>
                                    <a:rPr lang="es-AR" sz="1400" i="0">
                                      <a:latin typeface="Cambria Math" panose="02040503050406030204" pitchFamily="18" charset="0"/>
                                    </a:rPr>
                                    <m:t>2</m:t>
                                  </m:r>
                                </m:sub>
                              </m:sSub>
                            </m:den>
                          </m:f>
                          <m:r>
                            <a:rPr lang="es-AR" sz="1400" i="0">
                              <a:latin typeface="Cambria Math" panose="02040503050406030204" pitchFamily="18" charset="0"/>
                            </a:rPr>
                            <m:t>+</m:t>
                          </m:r>
                          <m:f>
                            <m:fPr>
                              <m:ctrlPr>
                                <a:rPr lang="es-AR" sz="1400" i="1">
                                  <a:latin typeface="Cambria Math" panose="02040503050406030204" pitchFamily="18" charset="0"/>
                                </a:rPr>
                              </m:ctrlPr>
                            </m:fPr>
                            <m:num>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2</m:t>
                                  </m:r>
                                </m:sub>
                              </m:sSub>
                              <m:r>
                                <a:rPr lang="es-AR" sz="1400" i="0">
                                  <a:latin typeface="Cambria Math" panose="02040503050406030204" pitchFamily="18" charset="0"/>
                                </a:rPr>
                                <m:t>−</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num>
                            <m:den>
                              <m:sSub>
                                <m:sSubPr>
                                  <m:ctrlPr>
                                    <a:rPr lang="es-AR" sz="1400" i="1">
                                      <a:latin typeface="Cambria Math" panose="02040503050406030204" pitchFamily="18" charset="0"/>
                                    </a:rPr>
                                  </m:ctrlPr>
                                </m:sSubPr>
                                <m:e>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r>
                                        <a:rPr lang="es-AR" sz="1400" i="1">
                                          <a:latin typeface="Cambria Math" panose="02040503050406030204" pitchFamily="18" charset="0"/>
                                        </a:rPr>
                                        <m:t>𝑐</m:t>
                                      </m:r>
                                    </m:sub>
                                  </m:sSub>
                                </m:e>
                                <m:sub>
                                  <m:r>
                                    <a:rPr lang="es-AR" sz="1400" i="0">
                                      <a:latin typeface="Cambria Math" panose="02040503050406030204" pitchFamily="18" charset="0"/>
                                    </a:rPr>
                                    <m:t>3</m:t>
                                  </m:r>
                                </m:sub>
                              </m:sSub>
                            </m:den>
                          </m:f>
                          <m:r>
                            <a:rPr lang="es-AR" sz="1400" i="0">
                              <a:latin typeface="Cambria Math" panose="02040503050406030204" pitchFamily="18" charset="0"/>
                            </a:rPr>
                            <m:t>+</m:t>
                          </m:r>
                          <m:f>
                            <m:fPr>
                              <m:ctrlPr>
                                <a:rPr lang="es-AR" sz="1400" i="1">
                                  <a:latin typeface="Cambria Math" panose="02040503050406030204" pitchFamily="18" charset="0"/>
                                </a:rPr>
                              </m:ctrlPr>
                            </m:fPr>
                            <m:num>
                              <m:r>
                                <a:rPr lang="es-AR" sz="1400" i="0">
                                  <a:latin typeface="Cambria Math" panose="02040503050406030204" pitchFamily="18" charset="0"/>
                                </a:rPr>
                                <m:t>1</m:t>
                              </m:r>
                            </m:num>
                            <m:den>
                              <m:r>
                                <a:rPr lang="es-AR" sz="1400" i="1">
                                  <a:latin typeface="Cambria Math" panose="02040503050406030204" pitchFamily="18" charset="0"/>
                                </a:rPr>
                                <m:t>𝛼</m:t>
                              </m:r>
                            </m:den>
                          </m:f>
                          <m:func>
                            <m:funcPr>
                              <m:ctrlPr>
                                <a:rPr lang="es-AR" sz="1400" i="1">
                                  <a:latin typeface="Cambria Math" panose="02040503050406030204" pitchFamily="18" charset="0"/>
                                </a:rPr>
                              </m:ctrlPr>
                            </m:funcPr>
                            <m:fName>
                              <m:r>
                                <m:rPr>
                                  <m:sty m:val="p"/>
                                </m:rPr>
                                <a:rPr lang="es-AR" sz="1400" i="0">
                                  <a:latin typeface="Cambria Math" panose="02040503050406030204" pitchFamily="18" charset="0"/>
                                </a:rPr>
                                <m:t>ln</m:t>
                              </m:r>
                            </m:fName>
                            <m:e>
                              <m:d>
                                <m:dPr>
                                  <m:ctrlPr>
                                    <a:rPr lang="es-AR" sz="1400" i="1">
                                      <a:latin typeface="Cambria Math" panose="02040503050406030204" pitchFamily="18" charset="0"/>
                                    </a:rPr>
                                  </m:ctrlPr>
                                </m:dPr>
                                <m:e>
                                  <m:f>
                                    <m:fPr>
                                      <m:ctrlPr>
                                        <a:rPr lang="es-AR" sz="1400" i="1">
                                          <a:latin typeface="Cambria Math" panose="02040503050406030204" pitchFamily="18" charset="0"/>
                                        </a:rPr>
                                      </m:ctrlPr>
                                    </m:fPr>
                                    <m:num>
                                      <m:r>
                                        <a:rPr lang="es-AR" sz="1400" i="1">
                                          <a:latin typeface="Cambria Math" panose="02040503050406030204" pitchFamily="18" charset="0"/>
                                        </a:rPr>
                                        <m:t>𝛼</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3</m:t>
                                          </m:r>
                                        </m:sub>
                                      </m:sSub>
                                      <m:r>
                                        <a:rPr lang="es-AR" sz="1400" i="0">
                                          <a:latin typeface="Cambria Math" panose="02040503050406030204" pitchFamily="18" charset="0"/>
                                        </a:rPr>
                                        <m:t>+</m:t>
                                      </m:r>
                                      <m:r>
                                        <a:rPr lang="es-AR" sz="1400" i="1">
                                          <a:latin typeface="Cambria Math" panose="02040503050406030204" pitchFamily="18" charset="0"/>
                                        </a:rPr>
                                        <m:t>𝛽</m:t>
                                      </m:r>
                                    </m:num>
                                    <m:den>
                                      <m:r>
                                        <a:rPr lang="es-AR" sz="1400" i="1">
                                          <a:latin typeface="Cambria Math" panose="02040503050406030204" pitchFamily="18" charset="0"/>
                                        </a:rPr>
                                        <m:t>𝛼</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0">
                                              <a:latin typeface="Cambria Math" panose="02040503050406030204" pitchFamily="18" charset="0"/>
                                            </a:rPr>
                                            <m:t>4</m:t>
                                          </m:r>
                                        </m:sub>
                                      </m:sSub>
                                      <m:r>
                                        <a:rPr lang="es-AR" sz="1400" i="0">
                                          <a:latin typeface="Cambria Math" panose="02040503050406030204" pitchFamily="18" charset="0"/>
                                        </a:rPr>
                                        <m:t>+</m:t>
                                      </m:r>
                                      <m:r>
                                        <a:rPr lang="es-AR" sz="1400" i="1">
                                          <a:latin typeface="Cambria Math" panose="02040503050406030204" pitchFamily="18" charset="0"/>
                                        </a:rPr>
                                        <m:t>𝛽</m:t>
                                      </m:r>
                                    </m:den>
                                  </m:f>
                                </m:e>
                              </m:d>
                            </m:e>
                          </m:func>
                          <m:r>
                            <a:rPr lang="es-AR" sz="1400" i="0">
                              <a:latin typeface="Cambria Math" panose="02040503050406030204" pitchFamily="18" charset="0"/>
                            </a:rPr>
                            <m:t>+</m:t>
                          </m:r>
                          <m:nary>
                            <m:naryPr>
                              <m:chr m:val="∑"/>
                              <m:limLoc m:val="undOvr"/>
                              <m:ctrlPr>
                                <a:rPr lang="es-AR" sz="1400" i="1">
                                  <a:latin typeface="Cambria Math" panose="02040503050406030204" pitchFamily="18" charset="0"/>
                                </a:rPr>
                              </m:ctrlPr>
                            </m:naryPr>
                            <m:sub>
                              <m:r>
                                <a:rPr lang="es-AR" sz="1400" i="1">
                                  <a:latin typeface="Cambria Math" panose="02040503050406030204" pitchFamily="18" charset="0"/>
                                </a:rPr>
                                <m:t>𝑖</m:t>
                              </m:r>
                              <m:r>
                                <a:rPr lang="es-AR" sz="1400" i="0">
                                  <a:latin typeface="Cambria Math" panose="02040503050406030204" pitchFamily="18" charset="0"/>
                                </a:rPr>
                                <m:t>=1</m:t>
                              </m:r>
                            </m:sub>
                            <m:sup>
                              <m:r>
                                <a:rPr lang="es-AR" sz="1400" i="1">
                                  <a:latin typeface="Cambria Math" panose="02040503050406030204" pitchFamily="18" charset="0"/>
                                </a:rPr>
                                <m:t>𝑁</m:t>
                              </m:r>
                            </m:sup>
                            <m:e>
                              <m:f>
                                <m:fPr>
                                  <m:ctrlPr>
                                    <a:rPr lang="es-AR" sz="1400" i="1">
                                      <a:latin typeface="Cambria Math" panose="02040503050406030204" pitchFamily="18" charset="0"/>
                                    </a:rPr>
                                  </m:ctrlPr>
                                </m:fPr>
                                <m:num>
                                  <m:r>
                                    <a:rPr lang="es-AR" sz="1400" i="0">
                                      <a:latin typeface="Cambria Math" panose="02040503050406030204" pitchFamily="18" charset="0"/>
                                    </a:rPr>
                                    <m:t>−</m:t>
                                  </m:r>
                                  <m:r>
                                    <m:rPr>
                                      <m:sty m:val="p"/>
                                    </m:rPr>
                                    <a:rPr lang="es-AR" sz="1400" i="0">
                                      <a:latin typeface="Cambria Math" panose="02040503050406030204" pitchFamily="18" charset="0"/>
                                    </a:rPr>
                                    <m:t>Δ</m:t>
                                  </m:r>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1">
                                          <a:latin typeface="Cambria Math" panose="02040503050406030204" pitchFamily="18" charset="0"/>
                                        </a:rPr>
                                        <m:t>𝑖</m:t>
                                      </m:r>
                                    </m:sub>
                                  </m:sSub>
                                </m:num>
                                <m:den>
                                  <m:sSub>
                                    <m:sSubPr>
                                      <m:ctrlPr>
                                        <a:rPr lang="es-AR" sz="1400" i="1">
                                          <a:latin typeface="Cambria Math" panose="02040503050406030204" pitchFamily="18" charset="0"/>
                                        </a:rPr>
                                      </m:ctrlPr>
                                    </m:sSubPr>
                                    <m:e>
                                      <m:r>
                                        <a:rPr lang="es-AR" sz="1400" i="1">
                                          <a:latin typeface="Cambria Math" panose="02040503050406030204" pitchFamily="18" charset="0"/>
                                        </a:rPr>
                                        <m:t>𝑁</m:t>
                                      </m:r>
                                    </m:e>
                                    <m:sub>
                                      <m:d>
                                        <m:dPr>
                                          <m:ctrlPr>
                                            <a:rPr lang="es-AR" sz="1400" i="1">
                                              <a:latin typeface="Cambria Math" panose="02040503050406030204" pitchFamily="18" charset="0"/>
                                            </a:rPr>
                                          </m:ctrlPr>
                                        </m:dPr>
                                        <m:e>
                                          <m:sSub>
                                            <m:sSubPr>
                                              <m:ctrlPr>
                                                <a:rPr lang="es-AR" sz="1400" i="1">
                                                  <a:latin typeface="Cambria Math" panose="02040503050406030204" pitchFamily="18" charset="0"/>
                                                </a:rPr>
                                              </m:ctrlPr>
                                            </m:sSubPr>
                                            <m:e>
                                              <m:r>
                                                <a:rPr lang="es-AR" sz="1400" i="1">
                                                  <a:latin typeface="Cambria Math" panose="02040503050406030204" pitchFamily="18" charset="0"/>
                                                </a:rPr>
                                                <m:t>𝑋</m:t>
                                              </m:r>
                                            </m:e>
                                            <m:sub>
                                              <m:r>
                                                <a:rPr lang="es-AR" sz="1400" i="1">
                                                  <a:latin typeface="Cambria Math" panose="02040503050406030204" pitchFamily="18" charset="0"/>
                                                </a:rPr>
                                                <m:t>𝑖</m:t>
                                              </m:r>
                                            </m:sub>
                                          </m:sSub>
                                        </m:e>
                                      </m:d>
                                    </m:sub>
                                  </m:sSub>
                                </m:den>
                              </m:f>
                            </m:e>
                          </m:nary>
                        </m:e>
                      </m:d>
                    </m:oMath>
                  </m:oMathPara>
                </a14:m>
                <a:endParaRPr lang="es-AR" dirty="0"/>
              </a:p>
            </p:txBody>
          </p:sp>
        </mc:Choice>
        <mc:Fallback xmlns="">
          <p:sp>
            <p:nvSpPr>
              <p:cNvPr id="35" name="TextBox 29">
                <a:extLst>
                  <a:ext uri="{FF2B5EF4-FFF2-40B4-BE49-F238E27FC236}">
                    <a16:creationId xmlns:a16="http://schemas.microsoft.com/office/drawing/2014/main" id="{F17E243A-EF27-44D5-9AF9-5F06B466BFE4}"/>
                  </a:ext>
                </a:extLst>
              </p:cNvPr>
              <p:cNvSpPr txBox="1">
                <a:spLocks noRot="1" noChangeAspect="1" noMove="1" noResize="1" noEditPoints="1" noAdjustHandles="1" noChangeArrowheads="1" noChangeShapeType="1" noTextEdit="1"/>
              </p:cNvSpPr>
              <p:nvPr/>
            </p:nvSpPr>
            <p:spPr>
              <a:xfrm>
                <a:off x="6033135" y="3173610"/>
                <a:ext cx="5789295" cy="777072"/>
              </a:xfrm>
              <a:prstGeom prst="rect">
                <a:avLst/>
              </a:prstGeom>
              <a:blipFill>
                <a:blip r:embed="rId13"/>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36" name="TextBox 30">
                <a:extLst>
                  <a:ext uri="{FF2B5EF4-FFF2-40B4-BE49-F238E27FC236}">
                    <a16:creationId xmlns:a16="http://schemas.microsoft.com/office/drawing/2014/main" id="{9A35331C-4D19-4055-AC42-0D9E8A0B7D83}"/>
                  </a:ext>
                </a:extLst>
              </p:cNvPr>
              <p:cNvSpPr txBox="1"/>
              <p:nvPr/>
            </p:nvSpPr>
            <p:spPr>
              <a:xfrm>
                <a:off x="8097144" y="4174231"/>
                <a:ext cx="1663181" cy="56233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14:m>
                  <m:oMathPara xmlns:m="http://schemas.openxmlformats.org/officeDocument/2006/math">
                    <m:oMathParaPr>
                      <m:jc m:val="centerGroup"/>
                    </m:oMathParaPr>
                    <m:oMath xmlns:m="http://schemas.openxmlformats.org/officeDocument/2006/math">
                      <m:f>
                        <m:fPr>
                          <m:ctrlPr>
                            <a:rPr lang="es-AR" sz="1400" i="1" smtClean="0">
                              <a:latin typeface="Cambria Math" panose="02040503050406030204" pitchFamily="18" charset="0"/>
                            </a:rPr>
                          </m:ctrlPr>
                        </m:fPr>
                        <m:num>
                          <m:r>
                            <a:rPr lang="es-AR" sz="1400" i="1">
                              <a:latin typeface="Cambria Math" panose="02040503050406030204" pitchFamily="18" charset="0"/>
                            </a:rPr>
                            <m:t>𝑊𝑣</m:t>
                          </m:r>
                        </m:num>
                        <m:den>
                          <m:sSub>
                            <m:sSubPr>
                              <m:ctrlPr>
                                <a:rPr lang="es-AR" sz="1400" i="1">
                                  <a:latin typeface="Cambria Math" panose="02040503050406030204" pitchFamily="18" charset="0"/>
                                </a:rPr>
                              </m:ctrlPr>
                            </m:sSubPr>
                            <m:e>
                              <m:acc>
                                <m:accPr>
                                  <m:chr m:val="̇"/>
                                  <m:ctrlPr>
                                    <a:rPr lang="es-AR" sz="1400" i="1">
                                      <a:latin typeface="Cambria Math" panose="02040503050406030204" pitchFamily="18" charset="0"/>
                                    </a:rPr>
                                  </m:ctrlPr>
                                </m:accPr>
                                <m:e>
                                  <m:r>
                                    <a:rPr lang="es-AR" sz="1400" i="1">
                                      <a:latin typeface="Cambria Math" panose="02040503050406030204" pitchFamily="18" charset="0"/>
                                    </a:rPr>
                                    <m:t>𝑚</m:t>
                                  </m:r>
                                </m:e>
                              </m:acc>
                            </m:e>
                            <m:sub>
                              <m:r>
                                <a:rPr lang="es-AR" sz="1400" i="1">
                                  <a:latin typeface="Cambria Math" panose="02040503050406030204" pitchFamily="18" charset="0"/>
                                </a:rPr>
                                <m:t>𝑠𝑠</m:t>
                              </m:r>
                            </m:sub>
                          </m:sSub>
                        </m:den>
                      </m:f>
                      <m:r>
                        <a:rPr lang="es-AR" sz="1400" i="0">
                          <a:latin typeface="Cambria Math" panose="02040503050406030204" pitchFamily="18" charset="0"/>
                        </a:rPr>
                        <m:t>=0</m:t>
                      </m:r>
                      <m:r>
                        <a:rPr lang="es-419" sz="1400" b="0" i="0" smtClean="0">
                          <a:latin typeface="Cambria Math" panose="02040503050406030204" pitchFamily="18" charset="0"/>
                        </a:rPr>
                        <m:t>,</m:t>
                      </m:r>
                      <m:r>
                        <a:rPr lang="es-AR" sz="1400" i="0">
                          <a:latin typeface="Cambria Math" panose="02040503050406030204" pitchFamily="18" charset="0"/>
                        </a:rPr>
                        <m:t>026</m:t>
                      </m:r>
                      <m:f>
                        <m:fPr>
                          <m:ctrlPr>
                            <a:rPr lang="es-AR" sz="1400" i="1">
                              <a:latin typeface="Cambria Math" panose="02040503050406030204" pitchFamily="18" charset="0"/>
                            </a:rPr>
                          </m:ctrlPr>
                        </m:fPr>
                        <m:num>
                          <m:sSup>
                            <m:sSupPr>
                              <m:ctrlPr>
                                <a:rPr lang="es-AR" sz="1400" i="1">
                                  <a:latin typeface="Cambria Math" panose="02040503050406030204" pitchFamily="18" charset="0"/>
                                </a:rPr>
                              </m:ctrlPr>
                            </m:sSupPr>
                            <m:e>
                              <m:r>
                                <a:rPr lang="es-AR" sz="1400" i="1">
                                  <a:latin typeface="Cambria Math" panose="02040503050406030204" pitchFamily="18" charset="0"/>
                                </a:rPr>
                                <m:t>𝑚</m:t>
                              </m:r>
                            </m:e>
                            <m:sup>
                              <m:r>
                                <a:rPr lang="es-AR" sz="1400" i="0">
                                  <a:latin typeface="Cambria Math" panose="02040503050406030204" pitchFamily="18" charset="0"/>
                                </a:rPr>
                                <m:t>2</m:t>
                              </m:r>
                            </m:sup>
                          </m:sSup>
                        </m:num>
                        <m:den>
                          <m:r>
                            <a:rPr lang="es-AR" sz="1400" i="1">
                              <a:latin typeface="Cambria Math" panose="02040503050406030204" pitchFamily="18" charset="0"/>
                            </a:rPr>
                            <m:t>𝑘</m:t>
                          </m:r>
                          <m:sSub>
                            <m:sSubPr>
                              <m:ctrlPr>
                                <a:rPr lang="es-AR" sz="1400" i="1">
                                  <a:latin typeface="Cambria Math" panose="02040503050406030204" pitchFamily="18" charset="0"/>
                                </a:rPr>
                              </m:ctrlPr>
                            </m:sSubPr>
                            <m:e>
                              <m:r>
                                <a:rPr lang="es-AR" sz="1400" i="1">
                                  <a:latin typeface="Cambria Math" panose="02040503050406030204" pitchFamily="18" charset="0"/>
                                </a:rPr>
                                <m:t>𝑔</m:t>
                              </m:r>
                            </m:e>
                            <m:sub>
                              <m:r>
                                <a:rPr lang="es-AR" sz="1400" i="1">
                                  <a:latin typeface="Cambria Math" panose="02040503050406030204" pitchFamily="18" charset="0"/>
                                </a:rPr>
                                <m:t>𝑠𝑠</m:t>
                              </m:r>
                            </m:sub>
                          </m:sSub>
                        </m:den>
                      </m:f>
                    </m:oMath>
                  </m:oMathPara>
                </a14:m>
                <a:endParaRPr lang="es-AR" dirty="0"/>
              </a:p>
            </p:txBody>
          </p:sp>
        </mc:Choice>
        <mc:Fallback xmlns="">
          <p:sp>
            <p:nvSpPr>
              <p:cNvPr id="36" name="TextBox 30">
                <a:extLst>
                  <a:ext uri="{FF2B5EF4-FFF2-40B4-BE49-F238E27FC236}">
                    <a16:creationId xmlns:a16="http://schemas.microsoft.com/office/drawing/2014/main" id="{9A35331C-4D19-4055-AC42-0D9E8A0B7D83}"/>
                  </a:ext>
                </a:extLst>
              </p:cNvPr>
              <p:cNvSpPr txBox="1">
                <a:spLocks noRot="1" noChangeAspect="1" noMove="1" noResize="1" noEditPoints="1" noAdjustHandles="1" noChangeArrowheads="1" noChangeShapeType="1" noTextEdit="1"/>
              </p:cNvSpPr>
              <p:nvPr/>
            </p:nvSpPr>
            <p:spPr>
              <a:xfrm>
                <a:off x="8097144" y="4174231"/>
                <a:ext cx="1663181" cy="562333"/>
              </a:xfrm>
              <a:prstGeom prst="rect">
                <a:avLst/>
              </a:prstGeom>
              <a:blipFill>
                <a:blip r:embed="rId14"/>
                <a:stretch>
                  <a:fillRect/>
                </a:stretch>
              </a:blipFill>
            </p:spPr>
            <p:txBody>
              <a:bodyPr/>
              <a:lstStyle/>
              <a:p>
                <a:r>
                  <a:rPr lang="es-AR">
                    <a:noFill/>
                  </a:rPr>
                  <a:t> </a:t>
                </a:r>
              </a:p>
            </p:txBody>
          </p:sp>
        </mc:Fallback>
      </mc:AlternateContent>
      <p:sp>
        <p:nvSpPr>
          <p:cNvPr id="2" name="Marcador de pie de página 3">
            <a:extLst>
              <a:ext uri="{FF2B5EF4-FFF2-40B4-BE49-F238E27FC236}">
                <a16:creationId xmlns:a16="http://schemas.microsoft.com/office/drawing/2014/main" id="{F19FBB28-61DE-5E77-8B09-A50B3AC82710}"/>
              </a:ext>
            </a:extLst>
          </p:cNvPr>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
        <p:nvSpPr>
          <p:cNvPr id="3" name="Rectángulo 2">
            <a:extLst>
              <a:ext uri="{FF2B5EF4-FFF2-40B4-BE49-F238E27FC236}">
                <a16:creationId xmlns:a16="http://schemas.microsoft.com/office/drawing/2014/main" id="{B8FE3368-0AE7-3A49-5892-DDBF3410398C}"/>
              </a:ext>
            </a:extLst>
          </p:cNvPr>
          <p:cNvSpPr/>
          <p:nvPr/>
        </p:nvSpPr>
        <p:spPr>
          <a:xfrm>
            <a:off x="6390840" y="1922689"/>
            <a:ext cx="303874" cy="342835"/>
          </a:xfrm>
          <a:prstGeom prst="rect">
            <a:avLst/>
          </a:prstGeom>
          <a:solidFill>
            <a:srgbClr val="0070C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 name="Rectángulo 3">
            <a:extLst>
              <a:ext uri="{FF2B5EF4-FFF2-40B4-BE49-F238E27FC236}">
                <a16:creationId xmlns:a16="http://schemas.microsoft.com/office/drawing/2014/main" id="{2BF1E217-4810-8C20-FCE8-E104462EF90F}"/>
              </a:ext>
            </a:extLst>
          </p:cNvPr>
          <p:cNvSpPr/>
          <p:nvPr/>
        </p:nvSpPr>
        <p:spPr>
          <a:xfrm>
            <a:off x="7492082" y="1924794"/>
            <a:ext cx="303874" cy="342835"/>
          </a:xfrm>
          <a:prstGeom prst="rect">
            <a:avLst/>
          </a:prstGeom>
          <a:solidFill>
            <a:srgbClr val="0070C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Rectángulo 4">
            <a:extLst>
              <a:ext uri="{FF2B5EF4-FFF2-40B4-BE49-F238E27FC236}">
                <a16:creationId xmlns:a16="http://schemas.microsoft.com/office/drawing/2014/main" id="{F020EE83-B72E-6071-FDCA-59BC88BADB7D}"/>
              </a:ext>
            </a:extLst>
          </p:cNvPr>
          <p:cNvSpPr/>
          <p:nvPr/>
        </p:nvSpPr>
        <p:spPr>
          <a:xfrm>
            <a:off x="8556014" y="1933557"/>
            <a:ext cx="303874" cy="342835"/>
          </a:xfrm>
          <a:prstGeom prst="rect">
            <a:avLst/>
          </a:prstGeom>
          <a:solidFill>
            <a:srgbClr val="0070C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Rectángulo 5">
            <a:extLst>
              <a:ext uri="{FF2B5EF4-FFF2-40B4-BE49-F238E27FC236}">
                <a16:creationId xmlns:a16="http://schemas.microsoft.com/office/drawing/2014/main" id="{93D8CD03-EE25-70E8-B0CF-0646D4FC5402}"/>
              </a:ext>
            </a:extLst>
          </p:cNvPr>
          <p:cNvSpPr/>
          <p:nvPr/>
        </p:nvSpPr>
        <p:spPr>
          <a:xfrm>
            <a:off x="9657256" y="1940383"/>
            <a:ext cx="237559" cy="342835"/>
          </a:xfrm>
          <a:prstGeom prst="rect">
            <a:avLst/>
          </a:prstGeom>
          <a:solidFill>
            <a:srgbClr val="0070C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Rectángulo 6">
            <a:extLst>
              <a:ext uri="{FF2B5EF4-FFF2-40B4-BE49-F238E27FC236}">
                <a16:creationId xmlns:a16="http://schemas.microsoft.com/office/drawing/2014/main" id="{3D7ADD3C-39FF-EEDF-0B4A-3C54B228EE50}"/>
              </a:ext>
            </a:extLst>
          </p:cNvPr>
          <p:cNvSpPr/>
          <p:nvPr/>
        </p:nvSpPr>
        <p:spPr>
          <a:xfrm>
            <a:off x="10851712" y="1940383"/>
            <a:ext cx="303874" cy="342835"/>
          </a:xfrm>
          <a:prstGeom prst="rect">
            <a:avLst/>
          </a:prstGeom>
          <a:solidFill>
            <a:srgbClr val="0070C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Rectángulo 7">
            <a:extLst>
              <a:ext uri="{FF2B5EF4-FFF2-40B4-BE49-F238E27FC236}">
                <a16:creationId xmlns:a16="http://schemas.microsoft.com/office/drawing/2014/main" id="{92DFF402-079D-FD75-B052-472293BD3646}"/>
              </a:ext>
            </a:extLst>
          </p:cNvPr>
          <p:cNvSpPr/>
          <p:nvPr/>
        </p:nvSpPr>
        <p:spPr>
          <a:xfrm>
            <a:off x="9894815" y="1940383"/>
            <a:ext cx="52460" cy="154995"/>
          </a:xfrm>
          <a:prstGeom prst="rect">
            <a:avLst/>
          </a:prstGeom>
          <a:solidFill>
            <a:srgbClr val="0070C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Rectángulo 8">
            <a:extLst>
              <a:ext uri="{FF2B5EF4-FFF2-40B4-BE49-F238E27FC236}">
                <a16:creationId xmlns:a16="http://schemas.microsoft.com/office/drawing/2014/main" id="{35D3E2E8-160D-CB77-D92E-E6ECDE0BD4E8}"/>
              </a:ext>
            </a:extLst>
          </p:cNvPr>
          <p:cNvSpPr/>
          <p:nvPr/>
        </p:nvSpPr>
        <p:spPr>
          <a:xfrm>
            <a:off x="6877674" y="2640215"/>
            <a:ext cx="303874" cy="342835"/>
          </a:xfrm>
          <a:prstGeom prst="rect">
            <a:avLst/>
          </a:prstGeom>
          <a:solidFill>
            <a:srgbClr val="0070C0">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856056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fade">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0"/>
                                        </p:tgtEl>
                                        <p:attrNameLst>
                                          <p:attrName>style.visibility</p:attrName>
                                        </p:attrNameLst>
                                      </p:cBhvr>
                                      <p:to>
                                        <p:strVal val="visible"/>
                                      </p:to>
                                    </p:set>
                                    <p:animEffect transition="in" filter="fade">
                                      <p:cBhvr>
                                        <p:cTn id="52" dur="500"/>
                                        <p:tgtEl>
                                          <p:spTgt spid="3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fade">
                                      <p:cBhvr>
                                        <p:cTn id="57" dur="5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3"/>
                                        </p:tgtEl>
                                        <p:attrNameLst>
                                          <p:attrName>style.visibility</p:attrName>
                                        </p:attrNameLst>
                                      </p:cBhvr>
                                      <p:to>
                                        <p:strVal val="visible"/>
                                      </p:to>
                                    </p:set>
                                    <p:animEffect transition="in" filter="fade">
                                      <p:cBhvr>
                                        <p:cTn id="62" dur="500"/>
                                        <p:tgtEl>
                                          <p:spTgt spid="3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fade">
                                      <p:cBhvr>
                                        <p:cTn id="67" dur="500"/>
                                        <p:tgtEl>
                                          <p:spTgt spid="8"/>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6"/>
                                        </p:tgtEl>
                                        <p:attrNameLst>
                                          <p:attrName>style.visibility</p:attrName>
                                        </p:attrNameLst>
                                      </p:cBhvr>
                                      <p:to>
                                        <p:strVal val="visible"/>
                                      </p:to>
                                    </p:set>
                                    <p:animEffect transition="in" filter="fade">
                                      <p:cBhvr>
                                        <p:cTn id="70" dur="500"/>
                                        <p:tgtEl>
                                          <p:spTgt spid="6"/>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7"/>
                                        </p:tgtEl>
                                        <p:attrNameLst>
                                          <p:attrName>style.visibility</p:attrName>
                                        </p:attrNameLst>
                                      </p:cBhvr>
                                      <p:to>
                                        <p:strVal val="visible"/>
                                      </p:to>
                                    </p:set>
                                    <p:animEffect transition="in" filter="fade">
                                      <p:cBhvr>
                                        <p:cTn id="73" dur="500"/>
                                        <p:tgtEl>
                                          <p:spTgt spid="7"/>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5"/>
                                        </p:tgtEl>
                                        <p:attrNameLst>
                                          <p:attrName>style.visibility</p:attrName>
                                        </p:attrNameLst>
                                      </p:cBhvr>
                                      <p:to>
                                        <p:strVal val="visible"/>
                                      </p:to>
                                    </p:set>
                                    <p:animEffect transition="in" filter="fade">
                                      <p:cBhvr>
                                        <p:cTn id="76" dur="500"/>
                                        <p:tgtEl>
                                          <p:spTgt spid="5"/>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4"/>
                                        </p:tgtEl>
                                        <p:attrNameLst>
                                          <p:attrName>style.visibility</p:attrName>
                                        </p:attrNameLst>
                                      </p:cBhvr>
                                      <p:to>
                                        <p:strVal val="visible"/>
                                      </p:to>
                                    </p:set>
                                    <p:animEffect transition="in" filter="fade">
                                      <p:cBhvr>
                                        <p:cTn id="79" dur="500"/>
                                        <p:tgtEl>
                                          <p:spTgt spid="4"/>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3"/>
                                        </p:tgtEl>
                                        <p:attrNameLst>
                                          <p:attrName>style.visibility</p:attrName>
                                        </p:attrNameLst>
                                      </p:cBhvr>
                                      <p:to>
                                        <p:strVal val="visible"/>
                                      </p:to>
                                    </p:set>
                                    <p:animEffect transition="in" filter="fade">
                                      <p:cBhvr>
                                        <p:cTn id="82" dur="500"/>
                                        <p:tgtEl>
                                          <p:spTgt spid="3"/>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4"/>
                                        </p:tgtEl>
                                        <p:attrNameLst>
                                          <p:attrName>style.visibility</p:attrName>
                                        </p:attrNameLst>
                                      </p:cBhvr>
                                      <p:to>
                                        <p:strVal val="visible"/>
                                      </p:to>
                                    </p:set>
                                    <p:animEffect transition="in" filter="fade">
                                      <p:cBhvr>
                                        <p:cTn id="87" dur="500"/>
                                        <p:tgtEl>
                                          <p:spTgt spid="34"/>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9"/>
                                        </p:tgtEl>
                                        <p:attrNameLst>
                                          <p:attrName>style.visibility</p:attrName>
                                        </p:attrNameLst>
                                      </p:cBhvr>
                                      <p:to>
                                        <p:strVal val="visible"/>
                                      </p:to>
                                    </p:set>
                                    <p:animEffect transition="in" filter="fade">
                                      <p:cBhvr>
                                        <p:cTn id="90" dur="500"/>
                                        <p:tgtEl>
                                          <p:spTgt spid="9"/>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35"/>
                                        </p:tgtEl>
                                        <p:attrNameLst>
                                          <p:attrName>style.visibility</p:attrName>
                                        </p:attrNameLst>
                                      </p:cBhvr>
                                      <p:to>
                                        <p:strVal val="visible"/>
                                      </p:to>
                                    </p:set>
                                    <p:animEffect transition="in" filter="fade">
                                      <p:cBhvr>
                                        <p:cTn id="95" dur="500"/>
                                        <p:tgtEl>
                                          <p:spTgt spid="35"/>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36"/>
                                        </p:tgtEl>
                                        <p:attrNameLst>
                                          <p:attrName>style.visibility</p:attrName>
                                        </p:attrNameLst>
                                      </p:cBhvr>
                                      <p:to>
                                        <p:strVal val="visible"/>
                                      </p:to>
                                    </p:set>
                                    <p:animEffect transition="in" filter="fade">
                                      <p:cBhvr>
                                        <p:cTn id="10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p:bldP spid="15" grpId="0"/>
      <p:bldP spid="17" grpId="0"/>
      <p:bldP spid="19" grpId="0"/>
      <p:bldP spid="21" grpId="0"/>
      <p:bldP spid="24" grpId="0"/>
      <p:bldP spid="26" grpId="0"/>
      <p:bldP spid="27" grpId="0"/>
      <p:bldP spid="30" grpId="0"/>
      <p:bldP spid="32" grpId="0"/>
      <p:bldP spid="33" grpId="0"/>
      <p:bldP spid="34" grpId="0"/>
      <p:bldP spid="35" grpId="0"/>
      <p:bldP spid="36" grpId="0" animBg="1"/>
      <p:bldP spid="3" grpId="0" animBg="1"/>
      <p:bldP spid="4" grpId="0" animBg="1"/>
      <p:bldP spid="5" grpId="0" animBg="1"/>
      <p:bldP spid="6" grpId="0" animBg="1"/>
      <p:bldP spid="7"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
            <a:extLst>
              <a:ext uri="{FF2B5EF4-FFF2-40B4-BE49-F238E27FC236}">
                <a16:creationId xmlns:a16="http://schemas.microsoft.com/office/drawing/2014/main" id="{38A3ACB6-1A96-4749-9F03-33D354FC0801}"/>
              </a:ext>
            </a:extLst>
          </p:cNvPr>
          <p:cNvSpPr>
            <a:spLocks noChangeArrowheads="1"/>
          </p:cNvSpPr>
          <p:nvPr/>
        </p:nvSpPr>
        <p:spPr bwMode="auto">
          <a:xfrm>
            <a:off x="4787900" y="9699625"/>
            <a:ext cx="12700" cy="12700"/>
          </a:xfrm>
          <a:prstGeom prst="rect">
            <a:avLst/>
          </a:prstGeom>
          <a:solidFill>
            <a:srgbClr val="000000"/>
          </a:solidFill>
          <a:ln w="9525">
            <a:solidFill>
              <a:srgbClr val="FFFFFF"/>
            </a:solidFill>
            <a:miter lim="800000"/>
            <a:headEnd/>
            <a:tailEnd/>
          </a:ln>
        </p:spPr>
        <p:txBody>
          <a:bodyPr rot="0" vert="horz" wrap="square" lIns="91440" tIns="45720" rIns="91440" bIns="45720" anchor="t" anchorCtr="0" upright="1">
            <a:noAutofit/>
          </a:bodyPr>
          <a:lstStyle/>
          <a:p>
            <a:endParaRPr lang="es-AR"/>
          </a:p>
        </p:txBody>
      </p:sp>
      <p:sp>
        <p:nvSpPr>
          <p:cNvPr id="11" name="Marcador de contenido 2">
            <a:extLst>
              <a:ext uri="{FF2B5EF4-FFF2-40B4-BE49-F238E27FC236}">
                <a16:creationId xmlns:a16="http://schemas.microsoft.com/office/drawing/2014/main" id="{FCD46632-B3B0-4C1A-851E-BB56473DF3A2}"/>
              </a:ext>
            </a:extLst>
          </p:cNvPr>
          <p:cNvSpPr txBox="1">
            <a:spLocks/>
          </p:cNvSpPr>
          <p:nvPr/>
        </p:nvSpPr>
        <p:spPr>
          <a:xfrm>
            <a:off x="438911" y="1166149"/>
            <a:ext cx="11428272" cy="100951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lnSpc>
                <a:spcPct val="150000"/>
              </a:lnSpc>
              <a:spcBef>
                <a:spcPts val="300"/>
              </a:spcBef>
              <a:spcAft>
                <a:spcPts val="300"/>
              </a:spcAft>
              <a:buNone/>
            </a:pPr>
            <a:r>
              <a:rPr lang="es-ES" sz="1600" dirty="0">
                <a:solidFill>
                  <a:schemeClr val="tx1"/>
                </a:solidFill>
              </a:rPr>
              <a:t>Una vez que se tiene el parámetro del área de secado específica, se podrán calcular los tiempos de secado de cada una de las etapas. Al multiplicarlos por la velocidad, se tendrán las longitudes de los equipos.</a:t>
            </a:r>
          </a:p>
        </p:txBody>
      </p:sp>
      <p:sp>
        <p:nvSpPr>
          <p:cNvPr id="14"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6</a:t>
            </a:fld>
            <a:r>
              <a:rPr lang="en-US" sz="1600" b="1" dirty="0"/>
              <a:t>-</a:t>
            </a:r>
          </a:p>
        </p:txBody>
      </p:sp>
      <p:pic>
        <p:nvPicPr>
          <p:cNvPr id="15" name="Imagen 14" descr="Nueva marca difusion - web">
            <a:extLst>
              <a:ext uri="{FF2B5EF4-FFF2-40B4-BE49-F238E27FC236}">
                <a16:creationId xmlns:a16="http://schemas.microsoft.com/office/drawing/2014/main" id="{096C658D-E731-4697-8BCC-2B81C7788EC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46283" y="320537"/>
            <a:ext cx="2120900" cy="660400"/>
          </a:xfrm>
          <a:prstGeom prst="rect">
            <a:avLst/>
          </a:prstGeom>
          <a:noFill/>
          <a:ln>
            <a:noFill/>
          </a:ln>
        </p:spPr>
      </p:pic>
      <p:sp>
        <p:nvSpPr>
          <p:cNvPr id="19" name="Título 1"/>
          <p:cNvSpPr txBox="1">
            <a:spLocks/>
          </p:cNvSpPr>
          <p:nvPr/>
        </p:nvSpPr>
        <p:spPr>
          <a:xfrm>
            <a:off x="438912" y="250026"/>
            <a:ext cx="9875520"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419" dirty="0"/>
              <a:t>Resolución	</a:t>
            </a:r>
            <a:endParaRPr lang="en-US" dirty="0"/>
          </a:p>
        </p:txBody>
      </p:sp>
      <p:pic>
        <p:nvPicPr>
          <p:cNvPr id="3" name="Picture 2">
            <a:extLst>
              <a:ext uri="{FF2B5EF4-FFF2-40B4-BE49-F238E27FC236}">
                <a16:creationId xmlns:a16="http://schemas.microsoft.com/office/drawing/2014/main" id="{985D6E94-1D3B-486D-8116-8563A74172A0}"/>
              </a:ext>
            </a:extLst>
          </p:cNvPr>
          <p:cNvPicPr>
            <a:picLocks noChangeAspect="1"/>
          </p:cNvPicPr>
          <p:nvPr/>
        </p:nvPicPr>
        <p:blipFill>
          <a:blip r:embed="rId4"/>
          <a:stretch>
            <a:fillRect/>
          </a:stretch>
        </p:blipFill>
        <p:spPr>
          <a:xfrm>
            <a:off x="1566615" y="2360874"/>
            <a:ext cx="9058769" cy="2596251"/>
          </a:xfrm>
          <a:prstGeom prst="rect">
            <a:avLst/>
          </a:prstGeom>
        </p:spPr>
      </p:pic>
      <p:sp>
        <p:nvSpPr>
          <p:cNvPr id="2" name="Marcador de pie de página 3">
            <a:extLst>
              <a:ext uri="{FF2B5EF4-FFF2-40B4-BE49-F238E27FC236}">
                <a16:creationId xmlns:a16="http://schemas.microsoft.com/office/drawing/2014/main" id="{C3A868FF-1675-1F43-9396-EA6420012439}"/>
              </a:ext>
            </a:extLst>
          </p:cNvPr>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7864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61288" y="2966260"/>
            <a:ext cx="9880092" cy="919940"/>
          </a:xfrm>
        </p:spPr>
        <p:txBody>
          <a:bodyPr>
            <a:normAutofit/>
          </a:bodyPr>
          <a:lstStyle/>
          <a:p>
            <a:pPr algn="ctr"/>
            <a:r>
              <a:rPr lang="es-419" sz="5400" dirty="0"/>
              <a:t>¿PREGUNTAS?</a:t>
            </a:r>
            <a:endParaRPr lang="en-US" sz="5400" dirty="0"/>
          </a:p>
        </p:txBody>
      </p:sp>
      <p:pic>
        <p:nvPicPr>
          <p:cNvPr id="8" name="Imagen 7" descr="Nueva marca difusion - web">
            <a:extLst>
              <a:ext uri="{FF2B5EF4-FFF2-40B4-BE49-F238E27FC236}">
                <a16:creationId xmlns:a16="http://schemas.microsoft.com/office/drawing/2014/main" id="{096C658D-E731-4697-8BCC-2B81C7788EC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46283" y="320537"/>
            <a:ext cx="2120900" cy="660400"/>
          </a:xfrm>
          <a:prstGeom prst="rect">
            <a:avLst/>
          </a:prstGeom>
          <a:noFill/>
          <a:ln>
            <a:noFill/>
          </a:ln>
        </p:spPr>
      </p:pic>
      <p:sp>
        <p:nvSpPr>
          <p:cNvPr id="3" name="Marcador de pie de página 3">
            <a:extLst>
              <a:ext uri="{FF2B5EF4-FFF2-40B4-BE49-F238E27FC236}">
                <a16:creationId xmlns:a16="http://schemas.microsoft.com/office/drawing/2014/main" id="{674D0D19-99CF-2F3E-3D1B-0FADC08051D4}"/>
              </a:ext>
            </a:extLst>
          </p:cNvPr>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
        <p:nvSpPr>
          <p:cNvPr id="4" name="Marcador de número de diapositiva 3">
            <a:extLst>
              <a:ext uri="{FF2B5EF4-FFF2-40B4-BE49-F238E27FC236}">
                <a16:creationId xmlns:a16="http://schemas.microsoft.com/office/drawing/2014/main" id="{D1BEEA33-FA81-BFD9-E819-69C6C08AC691}"/>
              </a:ext>
            </a:extLst>
          </p:cNvPr>
          <p:cNvSpPr>
            <a:spLocks noGrp="1"/>
          </p:cNvSpPr>
          <p:nvPr>
            <p:ph type="sldNum" sz="quarter" idx="12"/>
          </p:nvPr>
        </p:nvSpPr>
        <p:spPr/>
        <p:txBody>
          <a:bodyPr/>
          <a:lstStyle/>
          <a:p>
            <a:fld id="{69D94FCB-83B5-4144-BDC1-7118612766F0}" type="slidenum">
              <a:rPr lang="en-US" smtClean="0"/>
              <a:t>7</a:t>
            </a:fld>
            <a:endParaRPr lang="en-US"/>
          </a:p>
        </p:txBody>
      </p:sp>
    </p:spTree>
    <p:extLst>
      <p:ext uri="{BB962C8B-B14F-4D97-AF65-F5344CB8AC3E}">
        <p14:creationId xmlns:p14="http://schemas.microsoft.com/office/powerpoint/2010/main" val="42272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61288" y="2966260"/>
            <a:ext cx="9880092" cy="919940"/>
          </a:xfrm>
        </p:spPr>
        <p:txBody>
          <a:bodyPr>
            <a:normAutofit/>
          </a:bodyPr>
          <a:lstStyle/>
          <a:p>
            <a:pPr algn="ctr"/>
            <a:r>
              <a:rPr lang="es-AR" sz="5400" dirty="0"/>
              <a:t>¡</a:t>
            </a:r>
            <a:r>
              <a:rPr lang="es-ES" sz="5400" dirty="0"/>
              <a:t>Fin</a:t>
            </a:r>
            <a:r>
              <a:rPr lang="x-none" sz="5400" dirty="0"/>
              <a:t>!</a:t>
            </a:r>
            <a:endParaRPr lang="en-US" sz="5400" dirty="0"/>
          </a:p>
        </p:txBody>
      </p:sp>
      <p:pic>
        <p:nvPicPr>
          <p:cNvPr id="6" name="Imagen 5" descr="Nueva marca difusion - web">
            <a:extLst>
              <a:ext uri="{FF2B5EF4-FFF2-40B4-BE49-F238E27FC236}">
                <a16:creationId xmlns:a16="http://schemas.microsoft.com/office/drawing/2014/main" id="{096C658D-E731-4697-8BCC-2B81C7788EC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46283" y="320537"/>
            <a:ext cx="2120900" cy="660400"/>
          </a:xfrm>
          <a:prstGeom prst="rect">
            <a:avLst/>
          </a:prstGeom>
          <a:noFill/>
          <a:ln>
            <a:noFill/>
          </a:ln>
        </p:spPr>
      </p:pic>
      <p:sp>
        <p:nvSpPr>
          <p:cNvPr id="4" name="Slide Number Placeholder 3"/>
          <p:cNvSpPr>
            <a:spLocks noGrp="1"/>
          </p:cNvSpPr>
          <p:nvPr>
            <p:ph type="sldNum" sz="quarter" idx="12"/>
          </p:nvPr>
        </p:nvSpPr>
        <p:spPr/>
        <p:txBody>
          <a:bodyPr/>
          <a:lstStyle/>
          <a:p>
            <a:fld id="{69D94FCB-83B5-4144-BDC1-7118612766F0}" type="slidenum">
              <a:rPr lang="en-US" smtClean="0"/>
              <a:t>8</a:t>
            </a:fld>
            <a:endParaRPr lang="en-US"/>
          </a:p>
        </p:txBody>
      </p:sp>
      <p:sp>
        <p:nvSpPr>
          <p:cNvPr id="5" name="Marcador de pie de página 3">
            <a:extLst>
              <a:ext uri="{FF2B5EF4-FFF2-40B4-BE49-F238E27FC236}">
                <a16:creationId xmlns:a16="http://schemas.microsoft.com/office/drawing/2014/main" id="{3566E003-2341-D5E3-3B19-24C279209BEE}"/>
              </a:ext>
            </a:extLst>
          </p:cNvPr>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0085582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211</TotalTime>
  <Words>715</Words>
  <Application>Microsoft Office PowerPoint</Application>
  <PresentationFormat>Panorámica</PresentationFormat>
  <Paragraphs>75</Paragraphs>
  <Slides>8</Slides>
  <Notes>5</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8</vt:i4>
      </vt:variant>
    </vt:vector>
  </HeadingPairs>
  <TitlesOfParts>
    <vt:vector size="17" baseType="lpstr">
      <vt:lpstr>Arial</vt:lpstr>
      <vt:lpstr>Calibri</vt:lpstr>
      <vt:lpstr>Cambria Math</vt:lpstr>
      <vt:lpstr>Corbel</vt:lpstr>
      <vt:lpstr>Times New Roman</vt:lpstr>
      <vt:lpstr>Trebuchet MS</vt:lpstr>
      <vt:lpstr>Wingdings 3</vt:lpstr>
      <vt:lpstr>Faceta</vt:lpstr>
      <vt:lpstr>Base</vt:lpstr>
      <vt:lpstr>GUÍA 9 – Secado Problema 6</vt:lpstr>
      <vt:lpstr>Presentación de PowerPoint</vt:lpstr>
      <vt:lpstr>Presentación de PowerPoint</vt:lpstr>
      <vt:lpstr>Presentación de PowerPoint</vt:lpstr>
      <vt:lpstr>Presentación de PowerPoint</vt:lpstr>
      <vt:lpstr>Presentación de PowerPoint</vt:lpstr>
      <vt:lpstr>¿PREGUNTAS?</vt:lpstr>
      <vt:lpstr>¡Fin!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MEDINA Julieta         TECHINT</dc:creator>
  <cp:lastModifiedBy>Facundo Mongiano</cp:lastModifiedBy>
  <cp:revision>594</cp:revision>
  <dcterms:created xsi:type="dcterms:W3CDTF">2020-04-06T19:11:16Z</dcterms:created>
  <dcterms:modified xsi:type="dcterms:W3CDTF">2025-06-23T23:02:20Z</dcterms:modified>
</cp:coreProperties>
</file>